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9" r:id="rId14"/>
    <p:sldId id="271" r:id="rId15"/>
    <p:sldId id="289" r:id="rId16"/>
    <p:sldId id="272"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66" r:id="rId31"/>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EECD2"/>
    <a:srgbClr val="286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7.xml"/><Relationship Id="rId1" Type="http://schemas.openxmlformats.org/officeDocument/2006/relationships/slide" Target="../slides/slide5.xml"/><Relationship Id="rId4" Type="http://schemas.openxmlformats.org/officeDocument/2006/relationships/slide" Target="../slides/slide21.xml"/></Relationships>
</file>

<file path=ppt/diagrams/_rels/data6.xml.rels><?xml version="1.0" encoding="UTF-8" standalone="yes"?>
<Relationships xmlns="http://schemas.openxmlformats.org/package/2006/relationships"><Relationship Id="rId8" Type="http://schemas.openxmlformats.org/officeDocument/2006/relationships/hyperlink" Target="http://www.mineco.gob.gt/sites/default/files/res._377_comieco_0.pdf" TargetMode="External"/><Relationship Id="rId13" Type="http://schemas.openxmlformats.org/officeDocument/2006/relationships/hyperlink" Target="http://www.sieca.int/Portal/Pagina.aspx?PaginaId=1041" TargetMode="External"/><Relationship Id="rId3" Type="http://schemas.openxmlformats.org/officeDocument/2006/relationships/hyperlink" Target="http://www.mineco.gob.gt/sites/default/files/resolucion_394-2017.pdf" TargetMode="External"/><Relationship Id="rId7" Type="http://schemas.openxmlformats.org/officeDocument/2006/relationships/hyperlink" Target="http://www.mineco.gob.gt/sites/default/files/acdo._384-2017_comieco.pdf" TargetMode="External"/><Relationship Id="rId12" Type="http://schemas.openxmlformats.org/officeDocument/2006/relationships/hyperlink" Target="http://www.mineco.gob.gt/sites/default/files/res._379_comieco.pdf" TargetMode="External"/><Relationship Id="rId2" Type="http://schemas.openxmlformats.org/officeDocument/2006/relationships/hyperlink" Target="http://www.mineco.gob.gt/sites/default/files/resolucion_395-2017.pdf" TargetMode="External"/><Relationship Id="rId1" Type="http://schemas.openxmlformats.org/officeDocument/2006/relationships/hyperlink" Target="http://www.mineco.gob.gt/sites/default/files/resolucion_396-2017.pdf" TargetMode="External"/><Relationship Id="rId6" Type="http://schemas.openxmlformats.org/officeDocument/2006/relationships/hyperlink" Target="http://www.mineco.gob.gt/sites/default/files/res._388_comieco.pdf" TargetMode="External"/><Relationship Id="rId11" Type="http://schemas.openxmlformats.org/officeDocument/2006/relationships/hyperlink" Target="http://www.mineco.gob.gt/sites/default/files/acdo._381-2017_comieco.pdf" TargetMode="External"/><Relationship Id="rId5" Type="http://schemas.openxmlformats.org/officeDocument/2006/relationships/hyperlink" Target="http://www.mineco.gob.gt/sites/default/files/res._389_comieco.pdf" TargetMode="External"/><Relationship Id="rId10" Type="http://schemas.openxmlformats.org/officeDocument/2006/relationships/hyperlink" Target="http://www.mineco.gob.gt/sites/default/files/acdo._382-2017_comieco.pdf" TargetMode="External"/><Relationship Id="rId4" Type="http://schemas.openxmlformats.org/officeDocument/2006/relationships/hyperlink" Target="http://www.mineco.gob.gt/sites/default/files/resolucion_390-2017.pdf" TargetMode="External"/><Relationship Id="rId9" Type="http://schemas.openxmlformats.org/officeDocument/2006/relationships/hyperlink" Target="http://www.mineco.gob.gt/sites/default/files/acdo._383-2017_comieco.pdf"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www.mineco.gob.gt/sites/default/files/res._377_comieco_0.pdf" TargetMode="External"/><Relationship Id="rId13" Type="http://schemas.openxmlformats.org/officeDocument/2006/relationships/hyperlink" Target="http://www.sieca.int/Portal/Pagina.aspx?PaginaId=1041" TargetMode="External"/><Relationship Id="rId3" Type="http://schemas.openxmlformats.org/officeDocument/2006/relationships/hyperlink" Target="http://www.mineco.gob.gt/sites/default/files/resolucion_394-2017.pdf" TargetMode="External"/><Relationship Id="rId7" Type="http://schemas.openxmlformats.org/officeDocument/2006/relationships/hyperlink" Target="http://www.mineco.gob.gt/sites/default/files/acdo._384-2017_comieco.pdf" TargetMode="External"/><Relationship Id="rId12" Type="http://schemas.openxmlformats.org/officeDocument/2006/relationships/hyperlink" Target="http://www.mineco.gob.gt/sites/default/files/res._379_comieco.pdf" TargetMode="External"/><Relationship Id="rId2" Type="http://schemas.openxmlformats.org/officeDocument/2006/relationships/hyperlink" Target="http://www.mineco.gob.gt/sites/default/files/resolucion_395-2017.pdf" TargetMode="External"/><Relationship Id="rId1" Type="http://schemas.openxmlformats.org/officeDocument/2006/relationships/hyperlink" Target="http://www.mineco.gob.gt/sites/default/files/resolucion_396-2017.pdf" TargetMode="External"/><Relationship Id="rId6" Type="http://schemas.openxmlformats.org/officeDocument/2006/relationships/hyperlink" Target="http://www.mineco.gob.gt/sites/default/files/res._388_comieco.pdf" TargetMode="External"/><Relationship Id="rId11" Type="http://schemas.openxmlformats.org/officeDocument/2006/relationships/hyperlink" Target="http://www.mineco.gob.gt/sites/default/files/acdo._381-2017_comieco.pdf" TargetMode="External"/><Relationship Id="rId5" Type="http://schemas.openxmlformats.org/officeDocument/2006/relationships/hyperlink" Target="http://www.mineco.gob.gt/sites/default/files/res._389_comieco.pdf" TargetMode="External"/><Relationship Id="rId10" Type="http://schemas.openxmlformats.org/officeDocument/2006/relationships/hyperlink" Target="http://www.mineco.gob.gt/sites/default/files/acdo._382-2017_comieco.pdf" TargetMode="External"/><Relationship Id="rId4" Type="http://schemas.openxmlformats.org/officeDocument/2006/relationships/hyperlink" Target="http://www.mineco.gob.gt/sites/default/files/resolucion_390-2017.pdf" TargetMode="External"/><Relationship Id="rId9" Type="http://schemas.openxmlformats.org/officeDocument/2006/relationships/hyperlink" Target="http://www.mineco.gob.gt/sites/default/files/acdo._383-2017_comieco.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0C8FA-814F-49CD-B772-E9C2CA23709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SV"/>
        </a:p>
      </dgm:t>
    </dgm:pt>
    <dgm:pt modelId="{65A13FEE-C0FF-433C-84B7-A052EDC3C4B0}">
      <dgm:prSet phldrT="[Texto]" custT="1"/>
      <dgm:spPr/>
      <dgm:t>
        <a:bodyPr/>
        <a:lstStyle/>
        <a:p>
          <a:r>
            <a:rPr lang="es-SV" sz="1200" dirty="0" smtClean="0">
              <a:latin typeface="Arial" panose="020B0604020202020204" pitchFamily="34" charset="0"/>
              <a:cs typeface="Arial" panose="020B0604020202020204" pitchFamily="34" charset="0"/>
            </a:rPr>
            <a:t>I. PROCESO DE INTEGRACIÓN REGIONAL</a:t>
          </a:r>
          <a:endParaRPr lang="es-SV" sz="1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2C85803-4698-439E-9F1C-24716D1F0EC6}" type="parTrans" cxnId="{40AE10BE-47C2-4876-BDC5-E33DEEA0D1F1}">
      <dgm:prSet/>
      <dgm:spPr/>
      <dgm:t>
        <a:bodyPr/>
        <a:lstStyle/>
        <a:p>
          <a:endParaRPr lang="es-SV" sz="1200">
            <a:latin typeface="Arial" panose="020B0604020202020204" pitchFamily="34" charset="0"/>
            <a:cs typeface="Arial" panose="020B0604020202020204" pitchFamily="34" charset="0"/>
          </a:endParaRPr>
        </a:p>
      </dgm:t>
    </dgm:pt>
    <dgm:pt modelId="{29CA305A-8DCF-4DBB-9CD7-08933A371A3E}" type="sibTrans" cxnId="{40AE10BE-47C2-4876-BDC5-E33DEEA0D1F1}">
      <dgm:prSet/>
      <dgm:spPr/>
      <dgm:t>
        <a:bodyPr/>
        <a:lstStyle/>
        <a:p>
          <a:endParaRPr lang="es-SV" sz="1200">
            <a:latin typeface="Arial" panose="020B0604020202020204" pitchFamily="34" charset="0"/>
            <a:cs typeface="Arial" panose="020B0604020202020204" pitchFamily="34" charset="0"/>
          </a:endParaRPr>
        </a:p>
      </dgm:t>
    </dgm:pt>
    <dgm:pt modelId="{0E109E56-90E1-4A8D-9989-8FB9E7E08FDB}">
      <dgm:prSet phldrT="[Texto]" custT="1"/>
      <dgm:spPr/>
      <dgm:t>
        <a:bodyPr/>
        <a:lstStyle/>
        <a:p>
          <a:r>
            <a:rPr lang="es-SV" sz="1200" dirty="0" smtClean="0">
              <a:latin typeface="Arial" panose="020B0604020202020204" pitchFamily="34" charset="0"/>
              <a:cs typeface="Arial" panose="020B0604020202020204" pitchFamily="34" charset="0"/>
            </a:rPr>
            <a:t>II. INTEGRACIÓN CENTROAMERICANA: ANTECEDENTES Y MARCO LEGAL</a:t>
          </a:r>
          <a:endParaRPr lang="es-SV" sz="1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03801FB-1BED-4C69-94D7-217108EB9553}" type="parTrans" cxnId="{575168D2-B2AC-468A-A2CF-304F40063A8C}">
      <dgm:prSet/>
      <dgm:spPr/>
      <dgm:t>
        <a:bodyPr/>
        <a:lstStyle/>
        <a:p>
          <a:endParaRPr lang="es-SV" sz="1200">
            <a:latin typeface="Arial" panose="020B0604020202020204" pitchFamily="34" charset="0"/>
            <a:cs typeface="Arial" panose="020B0604020202020204" pitchFamily="34" charset="0"/>
          </a:endParaRPr>
        </a:p>
      </dgm:t>
    </dgm:pt>
    <dgm:pt modelId="{6CB5EB8D-EF63-4322-A984-802FD1602C04}" type="sibTrans" cxnId="{575168D2-B2AC-468A-A2CF-304F40063A8C}">
      <dgm:prSet/>
      <dgm:spPr/>
      <dgm:t>
        <a:bodyPr/>
        <a:lstStyle/>
        <a:p>
          <a:endParaRPr lang="es-SV" sz="1200">
            <a:latin typeface="Arial" panose="020B0604020202020204" pitchFamily="34" charset="0"/>
            <a:cs typeface="Arial" panose="020B0604020202020204" pitchFamily="34" charset="0"/>
          </a:endParaRPr>
        </a:p>
      </dgm:t>
    </dgm:pt>
    <dgm:pt modelId="{85D38827-DF77-4118-8B14-A850835F02EF}">
      <dgm:prSet phldrT="[Texto]" custT="1"/>
      <dgm:spPr/>
      <dgm:t>
        <a:bodyPr/>
        <a:lstStyle/>
        <a:p>
          <a:r>
            <a:rPr lang="es-SV" sz="1200" dirty="0" smtClean="0">
              <a:latin typeface="Arial" panose="020B0604020202020204" pitchFamily="34" charset="0"/>
              <a:cs typeface="Arial" panose="020B0604020202020204" pitchFamily="34" charset="0"/>
            </a:rPr>
            <a:t>III. TRAMITES FRONTERIZOS Y COMPETITIVIDAD COMERCIAL</a:t>
          </a:r>
          <a:endParaRPr lang="es-SV" sz="1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98656A8-BD11-4E14-9F29-61AD74D33786}" type="parTrans" cxnId="{716F2F96-1DC6-492A-98C8-2610F57C7588}">
      <dgm:prSet/>
      <dgm:spPr/>
      <dgm:t>
        <a:bodyPr/>
        <a:lstStyle/>
        <a:p>
          <a:endParaRPr lang="es-SV" sz="1200">
            <a:latin typeface="Arial" panose="020B0604020202020204" pitchFamily="34" charset="0"/>
            <a:cs typeface="Arial" panose="020B0604020202020204" pitchFamily="34" charset="0"/>
          </a:endParaRPr>
        </a:p>
      </dgm:t>
    </dgm:pt>
    <dgm:pt modelId="{2DA238DF-133F-4F40-8867-BDA02EBE9B84}" type="sibTrans" cxnId="{716F2F96-1DC6-492A-98C8-2610F57C7588}">
      <dgm:prSet/>
      <dgm:spPr/>
      <dgm:t>
        <a:bodyPr/>
        <a:lstStyle/>
        <a:p>
          <a:endParaRPr lang="es-SV" sz="1200">
            <a:latin typeface="Arial" panose="020B0604020202020204" pitchFamily="34" charset="0"/>
            <a:cs typeface="Arial" panose="020B0604020202020204" pitchFamily="34" charset="0"/>
          </a:endParaRPr>
        </a:p>
      </dgm:t>
    </dgm:pt>
    <dgm:pt modelId="{0F4F28CE-9331-4878-BD59-79A9EF817DE2}">
      <dgm:prSet phldrT="[Texto]" custT="1"/>
      <dgm:spPr/>
      <dgm:t>
        <a:bodyPr/>
        <a:lstStyle/>
        <a:p>
          <a:r>
            <a:rPr lang="es-SV" sz="1200" dirty="0" smtClean="0">
              <a:latin typeface="Arial" panose="020B0604020202020204" pitchFamily="34" charset="0"/>
              <a:cs typeface="Arial" panose="020B0604020202020204" pitchFamily="34" charset="0"/>
            </a:rPr>
            <a:t>IV. LAS FRONTERAS  COMO OBSTACULO AL DESARROLLO HUMANO</a:t>
          </a:r>
          <a:endParaRPr lang="es-SV" sz="1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4BA71E-C504-4447-B9EB-B43611C21EB8}" type="parTrans" cxnId="{648DE335-1E84-4F0A-B9C8-68F1FA8E8E84}">
      <dgm:prSet/>
      <dgm:spPr/>
      <dgm:t>
        <a:bodyPr/>
        <a:lstStyle/>
        <a:p>
          <a:endParaRPr lang="es-SV" sz="1200">
            <a:latin typeface="Arial" panose="020B0604020202020204" pitchFamily="34" charset="0"/>
            <a:cs typeface="Arial" panose="020B0604020202020204" pitchFamily="34" charset="0"/>
          </a:endParaRPr>
        </a:p>
      </dgm:t>
    </dgm:pt>
    <dgm:pt modelId="{27FBADE4-8E68-48AF-AB85-AA785A0BA7AC}" type="sibTrans" cxnId="{648DE335-1E84-4F0A-B9C8-68F1FA8E8E84}">
      <dgm:prSet/>
      <dgm:spPr/>
      <dgm:t>
        <a:bodyPr/>
        <a:lstStyle/>
        <a:p>
          <a:endParaRPr lang="es-SV" sz="1200">
            <a:latin typeface="Arial" panose="020B0604020202020204" pitchFamily="34" charset="0"/>
            <a:cs typeface="Arial" panose="020B0604020202020204" pitchFamily="34" charset="0"/>
          </a:endParaRPr>
        </a:p>
      </dgm:t>
    </dgm:pt>
    <dgm:pt modelId="{90C7A739-B88E-4B88-BA5E-241FE82E5703}">
      <dgm:prSet phldrT="[Texto]" custT="1"/>
      <dgm:spPr/>
      <dgm:t>
        <a:bodyPr/>
        <a:lstStyle/>
        <a:p>
          <a:r>
            <a:rPr lang="es-SV" sz="1200" dirty="0" smtClean="0">
              <a:latin typeface="Arial" panose="020B0604020202020204" pitchFamily="34" charset="0"/>
              <a:cs typeface="Arial" panose="020B0604020202020204" pitchFamily="34" charset="0"/>
            </a:rPr>
            <a:t>V. ANÁLISIS DE RESULTADOS</a:t>
          </a:r>
          <a:endParaRPr lang="es-SV" sz="1200" dirty="0">
            <a:latin typeface="Arial" panose="020B0604020202020204" pitchFamily="34" charset="0"/>
            <a:cs typeface="Arial" panose="020B0604020202020204" pitchFamily="34" charset="0"/>
          </a:endParaRPr>
        </a:p>
      </dgm:t>
    </dgm:pt>
    <dgm:pt modelId="{92342EDA-B12B-449A-AD31-D45ADC8E26E4}" type="parTrans" cxnId="{66184F87-5B26-4CF6-AFEB-925888F2DA09}">
      <dgm:prSet/>
      <dgm:spPr/>
      <dgm:t>
        <a:bodyPr/>
        <a:lstStyle/>
        <a:p>
          <a:endParaRPr lang="es-SV" sz="1200">
            <a:latin typeface="Arial" panose="020B0604020202020204" pitchFamily="34" charset="0"/>
            <a:cs typeface="Arial" panose="020B0604020202020204" pitchFamily="34" charset="0"/>
          </a:endParaRPr>
        </a:p>
      </dgm:t>
    </dgm:pt>
    <dgm:pt modelId="{B89AD8E4-041C-4D91-916A-20D1AFBFDA91}" type="sibTrans" cxnId="{66184F87-5B26-4CF6-AFEB-925888F2DA09}">
      <dgm:prSet/>
      <dgm:spPr/>
      <dgm:t>
        <a:bodyPr/>
        <a:lstStyle/>
        <a:p>
          <a:endParaRPr lang="es-SV" sz="1200">
            <a:latin typeface="Arial" panose="020B0604020202020204" pitchFamily="34" charset="0"/>
            <a:cs typeface="Arial" panose="020B0604020202020204" pitchFamily="34" charset="0"/>
          </a:endParaRPr>
        </a:p>
      </dgm:t>
    </dgm:pt>
    <dgm:pt modelId="{4E536486-6F0D-425B-BD37-7D63216488A1}" type="pres">
      <dgm:prSet presAssocID="{A000C8FA-814F-49CD-B772-E9C2CA237098}" presName="cycle" presStyleCnt="0">
        <dgm:presLayoutVars>
          <dgm:dir/>
          <dgm:resizeHandles val="exact"/>
        </dgm:presLayoutVars>
      </dgm:prSet>
      <dgm:spPr/>
    </dgm:pt>
    <dgm:pt modelId="{03DAEE1A-8BEC-43AD-9A21-9A2EC1140801}" type="pres">
      <dgm:prSet presAssocID="{65A13FEE-C0FF-433C-84B7-A052EDC3C4B0}" presName="node" presStyleLbl="node1" presStyleIdx="0" presStyleCnt="5">
        <dgm:presLayoutVars>
          <dgm:bulletEnabled val="1"/>
        </dgm:presLayoutVars>
      </dgm:prSet>
      <dgm:spPr/>
      <dgm:t>
        <a:bodyPr/>
        <a:lstStyle/>
        <a:p>
          <a:endParaRPr lang="es-SV"/>
        </a:p>
      </dgm:t>
    </dgm:pt>
    <dgm:pt modelId="{C203AA08-1286-4C54-A304-AE647E57F090}" type="pres">
      <dgm:prSet presAssocID="{65A13FEE-C0FF-433C-84B7-A052EDC3C4B0}" presName="spNode" presStyleCnt="0"/>
      <dgm:spPr/>
    </dgm:pt>
    <dgm:pt modelId="{8B53B7F1-073A-4B10-8CB4-61EABBDC39BB}" type="pres">
      <dgm:prSet presAssocID="{29CA305A-8DCF-4DBB-9CD7-08933A371A3E}" presName="sibTrans" presStyleLbl="sibTrans1D1" presStyleIdx="0" presStyleCnt="5"/>
      <dgm:spPr/>
    </dgm:pt>
    <dgm:pt modelId="{81F4AFA6-02B7-46CF-B47A-7BBE9A31DC5A}" type="pres">
      <dgm:prSet presAssocID="{0E109E56-90E1-4A8D-9989-8FB9E7E08FDB}" presName="node" presStyleLbl="node1" presStyleIdx="1" presStyleCnt="5" custScaleX="130672">
        <dgm:presLayoutVars>
          <dgm:bulletEnabled val="1"/>
        </dgm:presLayoutVars>
      </dgm:prSet>
      <dgm:spPr/>
      <dgm:t>
        <a:bodyPr/>
        <a:lstStyle/>
        <a:p>
          <a:endParaRPr lang="es-SV"/>
        </a:p>
      </dgm:t>
    </dgm:pt>
    <dgm:pt modelId="{65473BE0-E724-4ABC-9756-D76593C8DA89}" type="pres">
      <dgm:prSet presAssocID="{0E109E56-90E1-4A8D-9989-8FB9E7E08FDB}" presName="spNode" presStyleCnt="0"/>
      <dgm:spPr/>
    </dgm:pt>
    <dgm:pt modelId="{6D849714-FE2A-46C7-807D-71482E75A148}" type="pres">
      <dgm:prSet presAssocID="{6CB5EB8D-EF63-4322-A984-802FD1602C04}" presName="sibTrans" presStyleLbl="sibTrans1D1" presStyleIdx="1" presStyleCnt="5"/>
      <dgm:spPr/>
    </dgm:pt>
    <dgm:pt modelId="{6CF2F2AC-DC76-4E25-9A60-9C4B670ABCAE}" type="pres">
      <dgm:prSet presAssocID="{85D38827-DF77-4118-8B14-A850835F02EF}" presName="node" presStyleLbl="node1" presStyleIdx="2" presStyleCnt="5">
        <dgm:presLayoutVars>
          <dgm:bulletEnabled val="1"/>
        </dgm:presLayoutVars>
      </dgm:prSet>
      <dgm:spPr/>
      <dgm:t>
        <a:bodyPr/>
        <a:lstStyle/>
        <a:p>
          <a:endParaRPr lang="es-SV"/>
        </a:p>
      </dgm:t>
    </dgm:pt>
    <dgm:pt modelId="{7F9125C6-84FB-4378-882E-6FE596D5BABC}" type="pres">
      <dgm:prSet presAssocID="{85D38827-DF77-4118-8B14-A850835F02EF}" presName="spNode" presStyleCnt="0"/>
      <dgm:spPr/>
    </dgm:pt>
    <dgm:pt modelId="{AE18BE2F-6999-44D6-A7F9-EB47AFAAF8F3}" type="pres">
      <dgm:prSet presAssocID="{2DA238DF-133F-4F40-8867-BDA02EBE9B84}" presName="sibTrans" presStyleLbl="sibTrans1D1" presStyleIdx="2" presStyleCnt="5"/>
      <dgm:spPr/>
    </dgm:pt>
    <dgm:pt modelId="{DB1A4998-0A3A-413A-94C3-E512A774E513}" type="pres">
      <dgm:prSet presAssocID="{0F4F28CE-9331-4878-BD59-79A9EF817DE2}" presName="node" presStyleLbl="node1" presStyleIdx="3" presStyleCnt="5">
        <dgm:presLayoutVars>
          <dgm:bulletEnabled val="1"/>
        </dgm:presLayoutVars>
      </dgm:prSet>
      <dgm:spPr/>
      <dgm:t>
        <a:bodyPr/>
        <a:lstStyle/>
        <a:p>
          <a:endParaRPr lang="es-SV"/>
        </a:p>
      </dgm:t>
    </dgm:pt>
    <dgm:pt modelId="{789DECB9-801D-46F6-B164-8748CBFF8609}" type="pres">
      <dgm:prSet presAssocID="{0F4F28CE-9331-4878-BD59-79A9EF817DE2}" presName="spNode" presStyleCnt="0"/>
      <dgm:spPr/>
    </dgm:pt>
    <dgm:pt modelId="{3FAC8BA6-8E85-42B9-96B6-506F4F482A48}" type="pres">
      <dgm:prSet presAssocID="{27FBADE4-8E68-48AF-AB85-AA785A0BA7AC}" presName="sibTrans" presStyleLbl="sibTrans1D1" presStyleIdx="3" presStyleCnt="5"/>
      <dgm:spPr/>
    </dgm:pt>
    <dgm:pt modelId="{29D7AADF-50F8-4369-98D7-D2360D05D978}" type="pres">
      <dgm:prSet presAssocID="{90C7A739-B88E-4B88-BA5E-241FE82E5703}" presName="node" presStyleLbl="node1" presStyleIdx="4" presStyleCnt="5">
        <dgm:presLayoutVars>
          <dgm:bulletEnabled val="1"/>
        </dgm:presLayoutVars>
      </dgm:prSet>
      <dgm:spPr/>
    </dgm:pt>
    <dgm:pt modelId="{FF7C6D5B-0F3C-41ED-BFCC-70052B1BDD2B}" type="pres">
      <dgm:prSet presAssocID="{90C7A739-B88E-4B88-BA5E-241FE82E5703}" presName="spNode" presStyleCnt="0"/>
      <dgm:spPr/>
    </dgm:pt>
    <dgm:pt modelId="{4F6B2387-4481-42D9-BAE1-748454FA86D7}" type="pres">
      <dgm:prSet presAssocID="{B89AD8E4-041C-4D91-916A-20D1AFBFDA91}" presName="sibTrans" presStyleLbl="sibTrans1D1" presStyleIdx="4" presStyleCnt="5"/>
      <dgm:spPr/>
    </dgm:pt>
  </dgm:ptLst>
  <dgm:cxnLst>
    <dgm:cxn modelId="{D3739BCA-7087-4BE3-92E8-67993F95ABD3}" type="presOf" srcId="{2DA238DF-133F-4F40-8867-BDA02EBE9B84}" destId="{AE18BE2F-6999-44D6-A7F9-EB47AFAAF8F3}" srcOrd="0" destOrd="0" presId="urn:microsoft.com/office/officeart/2005/8/layout/cycle6"/>
    <dgm:cxn modelId="{33AD68FE-398C-407A-A8BF-3860D81CCC46}" type="presOf" srcId="{85D38827-DF77-4118-8B14-A850835F02EF}" destId="{6CF2F2AC-DC76-4E25-9A60-9C4B670ABCAE}" srcOrd="0" destOrd="0" presId="urn:microsoft.com/office/officeart/2005/8/layout/cycle6"/>
    <dgm:cxn modelId="{ADAE4087-6AD4-481E-899F-0F013FB8CB47}" type="presOf" srcId="{29CA305A-8DCF-4DBB-9CD7-08933A371A3E}" destId="{8B53B7F1-073A-4B10-8CB4-61EABBDC39BB}" srcOrd="0" destOrd="0" presId="urn:microsoft.com/office/officeart/2005/8/layout/cycle6"/>
    <dgm:cxn modelId="{716F2F96-1DC6-492A-98C8-2610F57C7588}" srcId="{A000C8FA-814F-49CD-B772-E9C2CA237098}" destId="{85D38827-DF77-4118-8B14-A850835F02EF}" srcOrd="2" destOrd="0" parTransId="{798656A8-BD11-4E14-9F29-61AD74D33786}" sibTransId="{2DA238DF-133F-4F40-8867-BDA02EBE9B84}"/>
    <dgm:cxn modelId="{1BE81874-6762-4186-A7AA-3A3BB1B0C9FF}" type="presOf" srcId="{B89AD8E4-041C-4D91-916A-20D1AFBFDA91}" destId="{4F6B2387-4481-42D9-BAE1-748454FA86D7}" srcOrd="0" destOrd="0" presId="urn:microsoft.com/office/officeart/2005/8/layout/cycle6"/>
    <dgm:cxn modelId="{575168D2-B2AC-468A-A2CF-304F40063A8C}" srcId="{A000C8FA-814F-49CD-B772-E9C2CA237098}" destId="{0E109E56-90E1-4A8D-9989-8FB9E7E08FDB}" srcOrd="1" destOrd="0" parTransId="{C03801FB-1BED-4C69-94D7-217108EB9553}" sibTransId="{6CB5EB8D-EF63-4322-A984-802FD1602C04}"/>
    <dgm:cxn modelId="{648DE335-1E84-4F0A-B9C8-68F1FA8E8E84}" srcId="{A000C8FA-814F-49CD-B772-E9C2CA237098}" destId="{0F4F28CE-9331-4878-BD59-79A9EF817DE2}" srcOrd="3" destOrd="0" parTransId="{AF4BA71E-C504-4447-B9EB-B43611C21EB8}" sibTransId="{27FBADE4-8E68-48AF-AB85-AA785A0BA7AC}"/>
    <dgm:cxn modelId="{40AE10BE-47C2-4876-BDC5-E33DEEA0D1F1}" srcId="{A000C8FA-814F-49CD-B772-E9C2CA237098}" destId="{65A13FEE-C0FF-433C-84B7-A052EDC3C4B0}" srcOrd="0" destOrd="0" parTransId="{E2C85803-4698-439E-9F1C-24716D1F0EC6}" sibTransId="{29CA305A-8DCF-4DBB-9CD7-08933A371A3E}"/>
    <dgm:cxn modelId="{E22BCF52-4426-48A4-B835-82521BD52465}" type="presOf" srcId="{90C7A739-B88E-4B88-BA5E-241FE82E5703}" destId="{29D7AADF-50F8-4369-98D7-D2360D05D978}" srcOrd="0" destOrd="0" presId="urn:microsoft.com/office/officeart/2005/8/layout/cycle6"/>
    <dgm:cxn modelId="{0BF1E9DB-4873-4D77-8BCB-1D3EE6435FE3}" type="presOf" srcId="{6CB5EB8D-EF63-4322-A984-802FD1602C04}" destId="{6D849714-FE2A-46C7-807D-71482E75A148}" srcOrd="0" destOrd="0" presId="urn:microsoft.com/office/officeart/2005/8/layout/cycle6"/>
    <dgm:cxn modelId="{BDAE527A-2AF1-46D7-B95C-E34980004692}" type="presOf" srcId="{0E109E56-90E1-4A8D-9989-8FB9E7E08FDB}" destId="{81F4AFA6-02B7-46CF-B47A-7BBE9A31DC5A}" srcOrd="0" destOrd="0" presId="urn:microsoft.com/office/officeart/2005/8/layout/cycle6"/>
    <dgm:cxn modelId="{24767086-E3F2-4F22-881A-0FEB10B992A8}" type="presOf" srcId="{A000C8FA-814F-49CD-B772-E9C2CA237098}" destId="{4E536486-6F0D-425B-BD37-7D63216488A1}" srcOrd="0" destOrd="0" presId="urn:microsoft.com/office/officeart/2005/8/layout/cycle6"/>
    <dgm:cxn modelId="{8BAFCB8D-6A25-4B12-B089-A0BFAF78EDEE}" type="presOf" srcId="{27FBADE4-8E68-48AF-AB85-AA785A0BA7AC}" destId="{3FAC8BA6-8E85-42B9-96B6-506F4F482A48}" srcOrd="0" destOrd="0" presId="urn:microsoft.com/office/officeart/2005/8/layout/cycle6"/>
    <dgm:cxn modelId="{A3D5DE67-5E03-46FC-BF47-EB770EADF82E}" type="presOf" srcId="{0F4F28CE-9331-4878-BD59-79A9EF817DE2}" destId="{DB1A4998-0A3A-413A-94C3-E512A774E513}" srcOrd="0" destOrd="0" presId="urn:microsoft.com/office/officeart/2005/8/layout/cycle6"/>
    <dgm:cxn modelId="{66184F87-5B26-4CF6-AFEB-925888F2DA09}" srcId="{A000C8FA-814F-49CD-B772-E9C2CA237098}" destId="{90C7A739-B88E-4B88-BA5E-241FE82E5703}" srcOrd="4" destOrd="0" parTransId="{92342EDA-B12B-449A-AD31-D45ADC8E26E4}" sibTransId="{B89AD8E4-041C-4D91-916A-20D1AFBFDA91}"/>
    <dgm:cxn modelId="{961F786C-934D-4D95-99CD-4C284C75825C}" type="presOf" srcId="{65A13FEE-C0FF-433C-84B7-A052EDC3C4B0}" destId="{03DAEE1A-8BEC-43AD-9A21-9A2EC1140801}" srcOrd="0" destOrd="0" presId="urn:microsoft.com/office/officeart/2005/8/layout/cycle6"/>
    <dgm:cxn modelId="{11D62F69-336E-4FD1-95A4-E3175413B586}" type="presParOf" srcId="{4E536486-6F0D-425B-BD37-7D63216488A1}" destId="{03DAEE1A-8BEC-43AD-9A21-9A2EC1140801}" srcOrd="0" destOrd="0" presId="urn:microsoft.com/office/officeart/2005/8/layout/cycle6"/>
    <dgm:cxn modelId="{CFA4FC2A-33A7-4AFD-A08E-2B0A52509F6E}" type="presParOf" srcId="{4E536486-6F0D-425B-BD37-7D63216488A1}" destId="{C203AA08-1286-4C54-A304-AE647E57F090}" srcOrd="1" destOrd="0" presId="urn:microsoft.com/office/officeart/2005/8/layout/cycle6"/>
    <dgm:cxn modelId="{9DC5864C-615C-4DAA-B832-8DD882B97BCB}" type="presParOf" srcId="{4E536486-6F0D-425B-BD37-7D63216488A1}" destId="{8B53B7F1-073A-4B10-8CB4-61EABBDC39BB}" srcOrd="2" destOrd="0" presId="urn:microsoft.com/office/officeart/2005/8/layout/cycle6"/>
    <dgm:cxn modelId="{C7E9453B-8D9D-4A2B-B760-9FA5803E10F9}" type="presParOf" srcId="{4E536486-6F0D-425B-BD37-7D63216488A1}" destId="{81F4AFA6-02B7-46CF-B47A-7BBE9A31DC5A}" srcOrd="3" destOrd="0" presId="urn:microsoft.com/office/officeart/2005/8/layout/cycle6"/>
    <dgm:cxn modelId="{69C23879-3762-45F5-A32A-B23C6EA20230}" type="presParOf" srcId="{4E536486-6F0D-425B-BD37-7D63216488A1}" destId="{65473BE0-E724-4ABC-9756-D76593C8DA89}" srcOrd="4" destOrd="0" presId="urn:microsoft.com/office/officeart/2005/8/layout/cycle6"/>
    <dgm:cxn modelId="{FD1D3638-0677-4677-9681-1CFF685D9A06}" type="presParOf" srcId="{4E536486-6F0D-425B-BD37-7D63216488A1}" destId="{6D849714-FE2A-46C7-807D-71482E75A148}" srcOrd="5" destOrd="0" presId="urn:microsoft.com/office/officeart/2005/8/layout/cycle6"/>
    <dgm:cxn modelId="{5F173561-E105-4E14-B6D0-7B5CAD9FCAFB}" type="presParOf" srcId="{4E536486-6F0D-425B-BD37-7D63216488A1}" destId="{6CF2F2AC-DC76-4E25-9A60-9C4B670ABCAE}" srcOrd="6" destOrd="0" presId="urn:microsoft.com/office/officeart/2005/8/layout/cycle6"/>
    <dgm:cxn modelId="{A19A0162-D938-4D5D-AC36-C13C655A36E6}" type="presParOf" srcId="{4E536486-6F0D-425B-BD37-7D63216488A1}" destId="{7F9125C6-84FB-4378-882E-6FE596D5BABC}" srcOrd="7" destOrd="0" presId="urn:microsoft.com/office/officeart/2005/8/layout/cycle6"/>
    <dgm:cxn modelId="{D84EFA6F-E84C-444C-AAFE-EF371831ACD6}" type="presParOf" srcId="{4E536486-6F0D-425B-BD37-7D63216488A1}" destId="{AE18BE2F-6999-44D6-A7F9-EB47AFAAF8F3}" srcOrd="8" destOrd="0" presId="urn:microsoft.com/office/officeart/2005/8/layout/cycle6"/>
    <dgm:cxn modelId="{3AFD703F-8216-4347-8A5F-1E64965D2479}" type="presParOf" srcId="{4E536486-6F0D-425B-BD37-7D63216488A1}" destId="{DB1A4998-0A3A-413A-94C3-E512A774E513}" srcOrd="9" destOrd="0" presId="urn:microsoft.com/office/officeart/2005/8/layout/cycle6"/>
    <dgm:cxn modelId="{79C561AE-FDE0-4BBC-A5E0-992C1C609142}" type="presParOf" srcId="{4E536486-6F0D-425B-BD37-7D63216488A1}" destId="{789DECB9-801D-46F6-B164-8748CBFF8609}" srcOrd="10" destOrd="0" presId="urn:microsoft.com/office/officeart/2005/8/layout/cycle6"/>
    <dgm:cxn modelId="{9EE58CD0-B5D1-4BE3-988C-B90CE4388708}" type="presParOf" srcId="{4E536486-6F0D-425B-BD37-7D63216488A1}" destId="{3FAC8BA6-8E85-42B9-96B6-506F4F482A48}" srcOrd="11" destOrd="0" presId="urn:microsoft.com/office/officeart/2005/8/layout/cycle6"/>
    <dgm:cxn modelId="{CE3CD484-30B0-4FA6-B4CB-47D1A12D957D}" type="presParOf" srcId="{4E536486-6F0D-425B-BD37-7D63216488A1}" destId="{29D7AADF-50F8-4369-98D7-D2360D05D978}" srcOrd="12" destOrd="0" presId="urn:microsoft.com/office/officeart/2005/8/layout/cycle6"/>
    <dgm:cxn modelId="{B1D408BC-F92E-45A4-A044-EF29D6D15E5C}" type="presParOf" srcId="{4E536486-6F0D-425B-BD37-7D63216488A1}" destId="{FF7C6D5B-0F3C-41ED-BFCC-70052B1BDD2B}" srcOrd="13" destOrd="0" presId="urn:microsoft.com/office/officeart/2005/8/layout/cycle6"/>
    <dgm:cxn modelId="{D433B47A-150C-4362-A2AE-D0DD5AE1BF01}" type="presParOf" srcId="{4E536486-6F0D-425B-BD37-7D63216488A1}" destId="{4F6B2387-4481-42D9-BAE1-748454FA86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D34AE-F155-4B54-BCAC-62D49E3EA6C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SV"/>
        </a:p>
      </dgm:t>
    </dgm:pt>
    <dgm:pt modelId="{1A0A8F9A-4752-4BD6-A0AB-C92227B81836}">
      <dgm:prSet phldrT="[Texto]"/>
      <dgm:spPr/>
      <dgm:t>
        <a:bodyPr/>
        <a:lstStyle/>
        <a:p>
          <a:r>
            <a:rPr lang="es-SV" dirty="0" smtClean="0"/>
            <a:t>Integración Fronteriza</a:t>
          </a:r>
          <a:endParaRPr lang="es-SV" dirty="0"/>
        </a:p>
      </dgm:t>
    </dgm:pt>
    <dgm:pt modelId="{A86F942A-9578-4A42-BE59-16FF3C43DCE5}" type="parTrans" cxnId="{9CA1FAC3-DDB5-4355-9352-CCBB26A4AA32}">
      <dgm:prSet/>
      <dgm:spPr/>
      <dgm:t>
        <a:bodyPr/>
        <a:lstStyle/>
        <a:p>
          <a:endParaRPr lang="es-SV"/>
        </a:p>
      </dgm:t>
    </dgm:pt>
    <dgm:pt modelId="{FCD07C56-AD4B-4206-9D8A-A96C0522E07E}" type="sibTrans" cxnId="{9CA1FAC3-DDB5-4355-9352-CCBB26A4AA32}">
      <dgm:prSet/>
      <dgm:spPr/>
      <dgm:t>
        <a:bodyPr/>
        <a:lstStyle/>
        <a:p>
          <a:endParaRPr lang="es-SV"/>
        </a:p>
      </dgm:t>
    </dgm:pt>
    <dgm:pt modelId="{17ECA005-2779-43CB-B67E-16B846AAA93C}">
      <dgm:prSet phldrT="[Texto]"/>
      <dgm:spPr/>
      <dgm:t>
        <a:bodyPr/>
        <a:lstStyle/>
        <a:p>
          <a:r>
            <a:rPr lang="es-SV" dirty="0" smtClean="0"/>
            <a:t>Mercado Común</a:t>
          </a:r>
          <a:endParaRPr lang="es-SV" dirty="0"/>
        </a:p>
      </dgm:t>
    </dgm:pt>
    <dgm:pt modelId="{BFE97542-7B90-4F58-90F8-E349E5D87FEA}" type="parTrans" cxnId="{07DC01B7-4B3F-45C0-9E4B-123B287C6314}">
      <dgm:prSet/>
      <dgm:spPr/>
      <dgm:t>
        <a:bodyPr/>
        <a:lstStyle/>
        <a:p>
          <a:endParaRPr lang="es-SV"/>
        </a:p>
      </dgm:t>
    </dgm:pt>
    <dgm:pt modelId="{0C32FC3D-2087-4413-87C5-BD0B4D043B2E}" type="sibTrans" cxnId="{07DC01B7-4B3F-45C0-9E4B-123B287C6314}">
      <dgm:prSet/>
      <dgm:spPr/>
      <dgm:t>
        <a:bodyPr/>
        <a:lstStyle/>
        <a:p>
          <a:endParaRPr lang="es-SV"/>
        </a:p>
      </dgm:t>
    </dgm:pt>
    <dgm:pt modelId="{EAB56217-C380-4FC1-9E98-A6BE09334E3C}">
      <dgm:prSet phldrT="[Texto]"/>
      <dgm:spPr/>
      <dgm:t>
        <a:bodyPr/>
        <a:lstStyle/>
        <a:p>
          <a:r>
            <a:rPr lang="es-SV" dirty="0" smtClean="0"/>
            <a:t>Unión Económica</a:t>
          </a:r>
          <a:endParaRPr lang="es-SV" dirty="0"/>
        </a:p>
      </dgm:t>
    </dgm:pt>
    <dgm:pt modelId="{6B52A441-B62B-46E4-9275-BC425A8096AB}" type="parTrans" cxnId="{4C79DB10-20EE-4344-92C2-9979693993AD}">
      <dgm:prSet/>
      <dgm:spPr/>
      <dgm:t>
        <a:bodyPr/>
        <a:lstStyle/>
        <a:p>
          <a:endParaRPr lang="es-SV"/>
        </a:p>
      </dgm:t>
    </dgm:pt>
    <dgm:pt modelId="{1682ED08-8FC4-416C-A7BC-B98082FD5B30}" type="sibTrans" cxnId="{4C79DB10-20EE-4344-92C2-9979693993AD}">
      <dgm:prSet/>
      <dgm:spPr/>
      <dgm:t>
        <a:bodyPr/>
        <a:lstStyle/>
        <a:p>
          <a:endParaRPr lang="es-SV"/>
        </a:p>
      </dgm:t>
    </dgm:pt>
    <dgm:pt modelId="{F25B9D14-973B-44ED-8124-16A3D8E505D3}">
      <dgm:prSet phldrT="[Texto]"/>
      <dgm:spPr/>
      <dgm:t>
        <a:bodyPr/>
        <a:lstStyle/>
        <a:p>
          <a:r>
            <a:rPr lang="es-SV" dirty="0" smtClean="0"/>
            <a:t>Zona de libre comercio</a:t>
          </a:r>
          <a:endParaRPr lang="es-SV" dirty="0"/>
        </a:p>
      </dgm:t>
    </dgm:pt>
    <dgm:pt modelId="{958F9274-0B6C-415D-B79F-BA76BCE6B7A4}" type="parTrans" cxnId="{57668A42-5A2D-48B9-BDEB-A7ECCF8B0284}">
      <dgm:prSet/>
      <dgm:spPr/>
      <dgm:t>
        <a:bodyPr/>
        <a:lstStyle/>
        <a:p>
          <a:endParaRPr lang="es-SV"/>
        </a:p>
      </dgm:t>
    </dgm:pt>
    <dgm:pt modelId="{41812717-5BD7-4108-B761-CFB50EDFB1D3}" type="sibTrans" cxnId="{57668A42-5A2D-48B9-BDEB-A7ECCF8B0284}">
      <dgm:prSet/>
      <dgm:spPr/>
      <dgm:t>
        <a:bodyPr/>
        <a:lstStyle/>
        <a:p>
          <a:endParaRPr lang="es-SV"/>
        </a:p>
      </dgm:t>
    </dgm:pt>
    <dgm:pt modelId="{04D9322B-89FB-43CB-AD4B-1647507B11FD}">
      <dgm:prSet phldrT="[Texto]" custT="1"/>
      <dgm:spPr/>
      <dgm:t>
        <a:bodyPr/>
        <a:lstStyle/>
        <a:p>
          <a:r>
            <a:rPr lang="es-SV" sz="1400" b="1" dirty="0" smtClean="0"/>
            <a:t>Unión Aduanera</a:t>
          </a:r>
          <a:endParaRPr lang="es-SV" sz="1400" b="1" dirty="0"/>
        </a:p>
      </dgm:t>
    </dgm:pt>
    <dgm:pt modelId="{2505AB47-1391-431A-B37C-51516D18C725}" type="parTrans" cxnId="{C3972885-5635-46A0-B08A-803C907D12DF}">
      <dgm:prSet/>
      <dgm:spPr/>
      <dgm:t>
        <a:bodyPr/>
        <a:lstStyle/>
        <a:p>
          <a:endParaRPr lang="es-SV"/>
        </a:p>
      </dgm:t>
    </dgm:pt>
    <dgm:pt modelId="{1E1AEE03-198E-48B7-BF01-380141A84956}" type="sibTrans" cxnId="{C3972885-5635-46A0-B08A-803C907D12DF}">
      <dgm:prSet/>
      <dgm:spPr/>
      <dgm:t>
        <a:bodyPr/>
        <a:lstStyle/>
        <a:p>
          <a:endParaRPr lang="es-SV"/>
        </a:p>
      </dgm:t>
    </dgm:pt>
    <dgm:pt modelId="{2F2A9198-3745-4AFD-A250-0D5906196C6D}" type="pres">
      <dgm:prSet presAssocID="{A6CD34AE-F155-4B54-BCAC-62D49E3EA6CA}" presName="composite" presStyleCnt="0">
        <dgm:presLayoutVars>
          <dgm:chMax val="5"/>
          <dgm:dir/>
          <dgm:animLvl val="ctr"/>
          <dgm:resizeHandles val="exact"/>
        </dgm:presLayoutVars>
      </dgm:prSet>
      <dgm:spPr/>
    </dgm:pt>
    <dgm:pt modelId="{54DA1B44-A40E-4DEF-B322-F6423A93E5D5}" type="pres">
      <dgm:prSet presAssocID="{A6CD34AE-F155-4B54-BCAC-62D49E3EA6CA}" presName="cycle" presStyleCnt="0"/>
      <dgm:spPr/>
    </dgm:pt>
    <dgm:pt modelId="{1F42041F-CD1C-446F-AC7F-6C434779E8CA}" type="pres">
      <dgm:prSet presAssocID="{A6CD34AE-F155-4B54-BCAC-62D49E3EA6CA}" presName="centerShape" presStyleCnt="0"/>
      <dgm:spPr/>
    </dgm:pt>
    <dgm:pt modelId="{62B4E136-9871-4120-B764-3055E77DE9D9}" type="pres">
      <dgm:prSet presAssocID="{A6CD34AE-F155-4B54-BCAC-62D49E3EA6CA}" presName="connSite" presStyleLbl="node1" presStyleIdx="0" presStyleCnt="6"/>
      <dgm:spPr/>
    </dgm:pt>
    <dgm:pt modelId="{FD9F95ED-55A4-4AC5-A46C-C0DE0F35DCDE}" type="pres">
      <dgm:prSet presAssocID="{A6CD34AE-F155-4B54-BCAC-62D49E3EA6CA}" presName="visible" presStyleLbl="node1" presStyleIdx="0" presStyleCnt="6" custLinFactNeighborX="1540" custLinFactNeighborY="9669"/>
      <dgm:spPr/>
    </dgm:pt>
    <dgm:pt modelId="{3B6043DF-BCBE-4AF7-985B-728EB260C574}" type="pres">
      <dgm:prSet presAssocID="{A86F942A-9578-4A42-BE59-16FF3C43DCE5}" presName="Name25" presStyleLbl="parChTrans1D1" presStyleIdx="0" presStyleCnt="5"/>
      <dgm:spPr/>
    </dgm:pt>
    <dgm:pt modelId="{8A36B7D2-287A-4301-A97C-2752FB4BE532}" type="pres">
      <dgm:prSet presAssocID="{1A0A8F9A-4752-4BD6-A0AB-C92227B81836}" presName="node" presStyleCnt="0"/>
      <dgm:spPr/>
    </dgm:pt>
    <dgm:pt modelId="{4A5F9795-7C2C-4C78-A37E-E701F6A62A41}" type="pres">
      <dgm:prSet presAssocID="{1A0A8F9A-4752-4BD6-A0AB-C92227B81836}" presName="parentNode" presStyleLbl="node1" presStyleIdx="1" presStyleCnt="6" custLinFactX="-102302" custLinFactNeighborX="-200000" custLinFactNeighborY="20636">
        <dgm:presLayoutVars>
          <dgm:chMax val="1"/>
          <dgm:bulletEnabled val="1"/>
        </dgm:presLayoutVars>
      </dgm:prSet>
      <dgm:spPr/>
    </dgm:pt>
    <dgm:pt modelId="{0090528D-34D1-4CE3-951E-4749871A05D7}" type="pres">
      <dgm:prSet presAssocID="{1A0A8F9A-4752-4BD6-A0AB-C92227B81836}" presName="childNode" presStyleLbl="revTx" presStyleIdx="0" presStyleCnt="0">
        <dgm:presLayoutVars>
          <dgm:bulletEnabled val="1"/>
        </dgm:presLayoutVars>
      </dgm:prSet>
      <dgm:spPr/>
      <dgm:t>
        <a:bodyPr/>
        <a:lstStyle/>
        <a:p>
          <a:endParaRPr lang="es-SV"/>
        </a:p>
      </dgm:t>
    </dgm:pt>
    <dgm:pt modelId="{17CA67DB-2B5E-42E1-8D8D-C8ACCA482F26}" type="pres">
      <dgm:prSet presAssocID="{BFE97542-7B90-4F58-90F8-E349E5D87FEA}" presName="Name25" presStyleLbl="parChTrans1D1" presStyleIdx="1" presStyleCnt="5"/>
      <dgm:spPr/>
    </dgm:pt>
    <dgm:pt modelId="{D18A8F90-4720-465A-B7E5-7838403957ED}" type="pres">
      <dgm:prSet presAssocID="{17ECA005-2779-43CB-B67E-16B846AAA93C}" presName="node" presStyleCnt="0"/>
      <dgm:spPr/>
    </dgm:pt>
    <dgm:pt modelId="{78148DE6-F62F-4208-8B5F-4A341285F5C9}" type="pres">
      <dgm:prSet presAssocID="{17ECA005-2779-43CB-B67E-16B846AAA93C}" presName="parentNode" presStyleLbl="node1" presStyleIdx="2" presStyleCnt="6" custLinFactX="-100000" custLinFactY="-5318" custLinFactNeighborX="-117841" custLinFactNeighborY="-100000">
        <dgm:presLayoutVars>
          <dgm:chMax val="1"/>
          <dgm:bulletEnabled val="1"/>
        </dgm:presLayoutVars>
      </dgm:prSet>
      <dgm:spPr/>
    </dgm:pt>
    <dgm:pt modelId="{1F95B4CC-C33C-43A3-AFEB-CDD76CA5E6C7}" type="pres">
      <dgm:prSet presAssocID="{17ECA005-2779-43CB-B67E-16B846AAA93C}" presName="childNode" presStyleLbl="revTx" presStyleIdx="0" presStyleCnt="0">
        <dgm:presLayoutVars>
          <dgm:bulletEnabled val="1"/>
        </dgm:presLayoutVars>
      </dgm:prSet>
      <dgm:spPr/>
    </dgm:pt>
    <dgm:pt modelId="{091C5E60-C9DB-4AF1-8867-FA2BD66AD005}" type="pres">
      <dgm:prSet presAssocID="{6B52A441-B62B-46E4-9275-BC425A8096AB}" presName="Name25" presStyleLbl="parChTrans1D1" presStyleIdx="2" presStyleCnt="5"/>
      <dgm:spPr/>
    </dgm:pt>
    <dgm:pt modelId="{5A73CE38-B2ED-4746-AE68-19ADC6A9AB1B}" type="pres">
      <dgm:prSet presAssocID="{EAB56217-C380-4FC1-9E98-A6BE09334E3C}" presName="node" presStyleCnt="0"/>
      <dgm:spPr/>
    </dgm:pt>
    <dgm:pt modelId="{7D206897-D020-4298-B5A2-37470CC7AE47}" type="pres">
      <dgm:prSet presAssocID="{EAB56217-C380-4FC1-9E98-A6BE09334E3C}" presName="parentNode" presStyleLbl="node1" presStyleIdx="3" presStyleCnt="6" custLinFactY="-100000" custLinFactNeighborX="-98638" custLinFactNeighborY="-123687">
        <dgm:presLayoutVars>
          <dgm:chMax val="1"/>
          <dgm:bulletEnabled val="1"/>
        </dgm:presLayoutVars>
      </dgm:prSet>
      <dgm:spPr/>
    </dgm:pt>
    <dgm:pt modelId="{43E01BDF-C8B7-4FE7-ADD5-4FB98AF37726}" type="pres">
      <dgm:prSet presAssocID="{EAB56217-C380-4FC1-9E98-A6BE09334E3C}" presName="childNode" presStyleLbl="revTx" presStyleIdx="0" presStyleCnt="0">
        <dgm:presLayoutVars>
          <dgm:bulletEnabled val="1"/>
        </dgm:presLayoutVars>
      </dgm:prSet>
      <dgm:spPr/>
    </dgm:pt>
    <dgm:pt modelId="{520A6B3C-0DE0-4C69-9B06-CD10B9DF2DCB}" type="pres">
      <dgm:prSet presAssocID="{958F9274-0B6C-415D-B79F-BA76BCE6B7A4}" presName="Name25" presStyleLbl="parChTrans1D1" presStyleIdx="3" presStyleCnt="5"/>
      <dgm:spPr/>
    </dgm:pt>
    <dgm:pt modelId="{728A12C3-61AE-4FF7-A170-203ABC7BA6CC}" type="pres">
      <dgm:prSet presAssocID="{F25B9D14-973B-44ED-8124-16A3D8E505D3}" presName="node" presStyleCnt="0"/>
      <dgm:spPr/>
    </dgm:pt>
    <dgm:pt modelId="{C81C56A9-DEB9-4DDD-822B-DFA2ACA643AB}" type="pres">
      <dgm:prSet presAssocID="{F25B9D14-973B-44ED-8124-16A3D8E505D3}" presName="parentNode" presStyleLbl="node1" presStyleIdx="4" presStyleCnt="6" custLinFactY="-100000" custLinFactNeighborX="52382" custLinFactNeighborY="-172768">
        <dgm:presLayoutVars>
          <dgm:chMax val="1"/>
          <dgm:bulletEnabled val="1"/>
        </dgm:presLayoutVars>
      </dgm:prSet>
      <dgm:spPr/>
    </dgm:pt>
    <dgm:pt modelId="{CFBA596F-970E-4FCB-879C-AD5F8EB7AEDE}" type="pres">
      <dgm:prSet presAssocID="{F25B9D14-973B-44ED-8124-16A3D8E505D3}" presName="childNode" presStyleLbl="revTx" presStyleIdx="0" presStyleCnt="0">
        <dgm:presLayoutVars>
          <dgm:bulletEnabled val="1"/>
        </dgm:presLayoutVars>
      </dgm:prSet>
      <dgm:spPr/>
      <dgm:t>
        <a:bodyPr/>
        <a:lstStyle/>
        <a:p>
          <a:endParaRPr lang="es-SV"/>
        </a:p>
      </dgm:t>
    </dgm:pt>
    <dgm:pt modelId="{188A62C5-DB11-45B6-8772-2D8DFF233433}" type="pres">
      <dgm:prSet presAssocID="{2505AB47-1391-431A-B37C-51516D18C725}" presName="Name25" presStyleLbl="parChTrans1D1" presStyleIdx="4" presStyleCnt="5"/>
      <dgm:spPr/>
    </dgm:pt>
    <dgm:pt modelId="{4BABE14C-2427-4723-B9D1-81F203A01079}" type="pres">
      <dgm:prSet presAssocID="{04D9322B-89FB-43CB-AD4B-1647507B11FD}" presName="node" presStyleCnt="0"/>
      <dgm:spPr/>
    </dgm:pt>
    <dgm:pt modelId="{A24AD5D8-DA67-4ED4-9198-833DAE33B93D}" type="pres">
      <dgm:prSet presAssocID="{04D9322B-89FB-43CB-AD4B-1647507B11FD}" presName="parentNode" presStyleLbl="node1" presStyleIdx="5" presStyleCnt="6" custScaleX="107806" custScaleY="112031" custLinFactX="41938" custLinFactY="-100000" custLinFactNeighborX="100000" custLinFactNeighborY="-141211">
        <dgm:presLayoutVars>
          <dgm:chMax val="1"/>
          <dgm:bulletEnabled val="1"/>
        </dgm:presLayoutVars>
      </dgm:prSet>
      <dgm:spPr/>
    </dgm:pt>
    <dgm:pt modelId="{890D1CA4-C997-493E-A7AB-BBDD4D7D091D}" type="pres">
      <dgm:prSet presAssocID="{04D9322B-89FB-43CB-AD4B-1647507B11FD}" presName="childNode" presStyleLbl="revTx" presStyleIdx="0" presStyleCnt="0">
        <dgm:presLayoutVars>
          <dgm:bulletEnabled val="1"/>
        </dgm:presLayoutVars>
      </dgm:prSet>
      <dgm:spPr/>
      <dgm:t>
        <a:bodyPr/>
        <a:lstStyle/>
        <a:p>
          <a:endParaRPr lang="es-SV"/>
        </a:p>
      </dgm:t>
    </dgm:pt>
  </dgm:ptLst>
  <dgm:cxnLst>
    <dgm:cxn modelId="{4C79DB10-20EE-4344-92C2-9979693993AD}" srcId="{A6CD34AE-F155-4B54-BCAC-62D49E3EA6CA}" destId="{EAB56217-C380-4FC1-9E98-A6BE09334E3C}" srcOrd="2" destOrd="0" parTransId="{6B52A441-B62B-46E4-9275-BC425A8096AB}" sibTransId="{1682ED08-8FC4-416C-A7BC-B98082FD5B30}"/>
    <dgm:cxn modelId="{07DC01B7-4B3F-45C0-9E4B-123B287C6314}" srcId="{A6CD34AE-F155-4B54-BCAC-62D49E3EA6CA}" destId="{17ECA005-2779-43CB-B67E-16B846AAA93C}" srcOrd="1" destOrd="0" parTransId="{BFE97542-7B90-4F58-90F8-E349E5D87FEA}" sibTransId="{0C32FC3D-2087-4413-87C5-BD0B4D043B2E}"/>
    <dgm:cxn modelId="{0B443017-25A1-4CA4-960D-EDAA277537DC}" type="presOf" srcId="{2505AB47-1391-431A-B37C-51516D18C725}" destId="{188A62C5-DB11-45B6-8772-2D8DFF233433}" srcOrd="0" destOrd="0" presId="urn:microsoft.com/office/officeart/2005/8/layout/radial2"/>
    <dgm:cxn modelId="{7D123FA2-6576-4DF8-964E-CB6FABF7D30B}" type="presOf" srcId="{A6CD34AE-F155-4B54-BCAC-62D49E3EA6CA}" destId="{2F2A9198-3745-4AFD-A250-0D5906196C6D}" srcOrd="0" destOrd="0" presId="urn:microsoft.com/office/officeart/2005/8/layout/radial2"/>
    <dgm:cxn modelId="{BE8A985A-FE5B-496F-B07C-910AE2D6EB11}" type="presOf" srcId="{17ECA005-2779-43CB-B67E-16B846AAA93C}" destId="{78148DE6-F62F-4208-8B5F-4A341285F5C9}" srcOrd="0" destOrd="0" presId="urn:microsoft.com/office/officeart/2005/8/layout/radial2"/>
    <dgm:cxn modelId="{804F7457-6956-4A17-ADFC-AB34D28CF69F}" type="presOf" srcId="{A86F942A-9578-4A42-BE59-16FF3C43DCE5}" destId="{3B6043DF-BCBE-4AF7-985B-728EB260C574}" srcOrd="0" destOrd="0" presId="urn:microsoft.com/office/officeart/2005/8/layout/radial2"/>
    <dgm:cxn modelId="{9CA1FAC3-DDB5-4355-9352-CCBB26A4AA32}" srcId="{A6CD34AE-F155-4B54-BCAC-62D49E3EA6CA}" destId="{1A0A8F9A-4752-4BD6-A0AB-C92227B81836}" srcOrd="0" destOrd="0" parTransId="{A86F942A-9578-4A42-BE59-16FF3C43DCE5}" sibTransId="{FCD07C56-AD4B-4206-9D8A-A96C0522E07E}"/>
    <dgm:cxn modelId="{0E4C26C6-C0E5-4DF8-88D4-C90B441AA17D}" type="presOf" srcId="{BFE97542-7B90-4F58-90F8-E349E5D87FEA}" destId="{17CA67DB-2B5E-42E1-8D8D-C8ACCA482F26}" srcOrd="0" destOrd="0" presId="urn:microsoft.com/office/officeart/2005/8/layout/radial2"/>
    <dgm:cxn modelId="{2F2E79D0-C6D0-4A5A-8A5A-0AC2258087B8}" type="presOf" srcId="{958F9274-0B6C-415D-B79F-BA76BCE6B7A4}" destId="{520A6B3C-0DE0-4C69-9B06-CD10B9DF2DCB}" srcOrd="0" destOrd="0" presId="urn:microsoft.com/office/officeart/2005/8/layout/radial2"/>
    <dgm:cxn modelId="{0A876A69-1EC5-4522-9FAB-409A3FBE2041}" type="presOf" srcId="{EAB56217-C380-4FC1-9E98-A6BE09334E3C}" destId="{7D206897-D020-4298-B5A2-37470CC7AE47}" srcOrd="0" destOrd="0" presId="urn:microsoft.com/office/officeart/2005/8/layout/radial2"/>
    <dgm:cxn modelId="{CBC86B2F-7494-40AF-AEF9-F8EA052D62F5}" type="presOf" srcId="{6B52A441-B62B-46E4-9275-BC425A8096AB}" destId="{091C5E60-C9DB-4AF1-8867-FA2BD66AD005}" srcOrd="0" destOrd="0" presId="urn:microsoft.com/office/officeart/2005/8/layout/radial2"/>
    <dgm:cxn modelId="{C3972885-5635-46A0-B08A-803C907D12DF}" srcId="{A6CD34AE-F155-4B54-BCAC-62D49E3EA6CA}" destId="{04D9322B-89FB-43CB-AD4B-1647507B11FD}" srcOrd="4" destOrd="0" parTransId="{2505AB47-1391-431A-B37C-51516D18C725}" sibTransId="{1E1AEE03-198E-48B7-BF01-380141A84956}"/>
    <dgm:cxn modelId="{89C99788-3559-421F-AECC-1AEAD5CDC695}" type="presOf" srcId="{1A0A8F9A-4752-4BD6-A0AB-C92227B81836}" destId="{4A5F9795-7C2C-4C78-A37E-E701F6A62A41}" srcOrd="0" destOrd="0" presId="urn:microsoft.com/office/officeart/2005/8/layout/radial2"/>
    <dgm:cxn modelId="{001BA844-EB47-486C-ABC7-D3E627C6871A}" type="presOf" srcId="{F25B9D14-973B-44ED-8124-16A3D8E505D3}" destId="{C81C56A9-DEB9-4DDD-822B-DFA2ACA643AB}" srcOrd="0" destOrd="0" presId="urn:microsoft.com/office/officeart/2005/8/layout/radial2"/>
    <dgm:cxn modelId="{57668A42-5A2D-48B9-BDEB-A7ECCF8B0284}" srcId="{A6CD34AE-F155-4B54-BCAC-62D49E3EA6CA}" destId="{F25B9D14-973B-44ED-8124-16A3D8E505D3}" srcOrd="3" destOrd="0" parTransId="{958F9274-0B6C-415D-B79F-BA76BCE6B7A4}" sibTransId="{41812717-5BD7-4108-B761-CFB50EDFB1D3}"/>
    <dgm:cxn modelId="{A76066C2-7DB0-4B10-9F65-59E98B615C8F}" type="presOf" srcId="{04D9322B-89FB-43CB-AD4B-1647507B11FD}" destId="{A24AD5D8-DA67-4ED4-9198-833DAE33B93D}" srcOrd="0" destOrd="0" presId="urn:microsoft.com/office/officeart/2005/8/layout/radial2"/>
    <dgm:cxn modelId="{BDEF4D04-A5F6-45B6-BD00-22D79EBBF813}" type="presParOf" srcId="{2F2A9198-3745-4AFD-A250-0D5906196C6D}" destId="{54DA1B44-A40E-4DEF-B322-F6423A93E5D5}" srcOrd="0" destOrd="0" presId="urn:microsoft.com/office/officeart/2005/8/layout/radial2"/>
    <dgm:cxn modelId="{B6263173-A2C2-40E0-BB54-21DCA5F9B2AB}" type="presParOf" srcId="{54DA1B44-A40E-4DEF-B322-F6423A93E5D5}" destId="{1F42041F-CD1C-446F-AC7F-6C434779E8CA}" srcOrd="0" destOrd="0" presId="urn:microsoft.com/office/officeart/2005/8/layout/radial2"/>
    <dgm:cxn modelId="{CA2634DF-AE09-4B32-A0B6-D14B93C70561}" type="presParOf" srcId="{1F42041F-CD1C-446F-AC7F-6C434779E8CA}" destId="{62B4E136-9871-4120-B764-3055E77DE9D9}" srcOrd="0" destOrd="0" presId="urn:microsoft.com/office/officeart/2005/8/layout/radial2"/>
    <dgm:cxn modelId="{662B64E5-A2DB-4666-85ED-E4E15955DFA7}" type="presParOf" srcId="{1F42041F-CD1C-446F-AC7F-6C434779E8CA}" destId="{FD9F95ED-55A4-4AC5-A46C-C0DE0F35DCDE}" srcOrd="1" destOrd="0" presId="urn:microsoft.com/office/officeart/2005/8/layout/radial2"/>
    <dgm:cxn modelId="{31CC5E2B-9AE6-4508-99B4-0E2A2F55F5F5}" type="presParOf" srcId="{54DA1B44-A40E-4DEF-B322-F6423A93E5D5}" destId="{3B6043DF-BCBE-4AF7-985B-728EB260C574}" srcOrd="1" destOrd="0" presId="urn:microsoft.com/office/officeart/2005/8/layout/radial2"/>
    <dgm:cxn modelId="{6A7CD9D7-DD03-41DB-A719-E2AEB722D8E7}" type="presParOf" srcId="{54DA1B44-A40E-4DEF-B322-F6423A93E5D5}" destId="{8A36B7D2-287A-4301-A97C-2752FB4BE532}" srcOrd="2" destOrd="0" presId="urn:microsoft.com/office/officeart/2005/8/layout/radial2"/>
    <dgm:cxn modelId="{8FF1F69D-6766-41E2-A244-44CB6A6E06D2}" type="presParOf" srcId="{8A36B7D2-287A-4301-A97C-2752FB4BE532}" destId="{4A5F9795-7C2C-4C78-A37E-E701F6A62A41}" srcOrd="0" destOrd="0" presId="urn:microsoft.com/office/officeart/2005/8/layout/radial2"/>
    <dgm:cxn modelId="{A55C54B9-F106-4214-AE7B-146056CBE4F9}" type="presParOf" srcId="{8A36B7D2-287A-4301-A97C-2752FB4BE532}" destId="{0090528D-34D1-4CE3-951E-4749871A05D7}" srcOrd="1" destOrd="0" presId="urn:microsoft.com/office/officeart/2005/8/layout/radial2"/>
    <dgm:cxn modelId="{C550910B-3CA2-492E-84A4-A4861CBE5F0F}" type="presParOf" srcId="{54DA1B44-A40E-4DEF-B322-F6423A93E5D5}" destId="{17CA67DB-2B5E-42E1-8D8D-C8ACCA482F26}" srcOrd="3" destOrd="0" presId="urn:microsoft.com/office/officeart/2005/8/layout/radial2"/>
    <dgm:cxn modelId="{D94F9D46-E4A3-4C6E-BDDD-BADD5F733C7B}" type="presParOf" srcId="{54DA1B44-A40E-4DEF-B322-F6423A93E5D5}" destId="{D18A8F90-4720-465A-B7E5-7838403957ED}" srcOrd="4" destOrd="0" presId="urn:microsoft.com/office/officeart/2005/8/layout/radial2"/>
    <dgm:cxn modelId="{427701CB-893D-4CCF-84DC-1565EE58A492}" type="presParOf" srcId="{D18A8F90-4720-465A-B7E5-7838403957ED}" destId="{78148DE6-F62F-4208-8B5F-4A341285F5C9}" srcOrd="0" destOrd="0" presId="urn:microsoft.com/office/officeart/2005/8/layout/radial2"/>
    <dgm:cxn modelId="{9E87E2DA-D4FF-44BB-8ABC-33567EAF8AF1}" type="presParOf" srcId="{D18A8F90-4720-465A-B7E5-7838403957ED}" destId="{1F95B4CC-C33C-43A3-AFEB-CDD76CA5E6C7}" srcOrd="1" destOrd="0" presId="urn:microsoft.com/office/officeart/2005/8/layout/radial2"/>
    <dgm:cxn modelId="{F35D7676-B0C5-4DD9-A0A8-6F7BB910A987}" type="presParOf" srcId="{54DA1B44-A40E-4DEF-B322-F6423A93E5D5}" destId="{091C5E60-C9DB-4AF1-8867-FA2BD66AD005}" srcOrd="5" destOrd="0" presId="urn:microsoft.com/office/officeart/2005/8/layout/radial2"/>
    <dgm:cxn modelId="{4F911E54-4DE4-45CC-BEFC-68358566C050}" type="presParOf" srcId="{54DA1B44-A40E-4DEF-B322-F6423A93E5D5}" destId="{5A73CE38-B2ED-4746-AE68-19ADC6A9AB1B}" srcOrd="6" destOrd="0" presId="urn:microsoft.com/office/officeart/2005/8/layout/radial2"/>
    <dgm:cxn modelId="{4A538415-82CB-4104-98A5-C2E91A21DEC8}" type="presParOf" srcId="{5A73CE38-B2ED-4746-AE68-19ADC6A9AB1B}" destId="{7D206897-D020-4298-B5A2-37470CC7AE47}" srcOrd="0" destOrd="0" presId="urn:microsoft.com/office/officeart/2005/8/layout/radial2"/>
    <dgm:cxn modelId="{C032F3F4-9011-40BA-9770-4BB83C4F13B4}" type="presParOf" srcId="{5A73CE38-B2ED-4746-AE68-19ADC6A9AB1B}" destId="{43E01BDF-C8B7-4FE7-ADD5-4FB98AF37726}" srcOrd="1" destOrd="0" presId="urn:microsoft.com/office/officeart/2005/8/layout/radial2"/>
    <dgm:cxn modelId="{8675CEC5-423A-4952-9267-F21D8F29E331}" type="presParOf" srcId="{54DA1B44-A40E-4DEF-B322-F6423A93E5D5}" destId="{520A6B3C-0DE0-4C69-9B06-CD10B9DF2DCB}" srcOrd="7" destOrd="0" presId="urn:microsoft.com/office/officeart/2005/8/layout/radial2"/>
    <dgm:cxn modelId="{5EA592DD-A5B9-471E-B12F-FDDD8ABEBFA8}" type="presParOf" srcId="{54DA1B44-A40E-4DEF-B322-F6423A93E5D5}" destId="{728A12C3-61AE-4FF7-A170-203ABC7BA6CC}" srcOrd="8" destOrd="0" presId="urn:microsoft.com/office/officeart/2005/8/layout/radial2"/>
    <dgm:cxn modelId="{E170A933-214D-453D-A689-6FB4C4ED6B68}" type="presParOf" srcId="{728A12C3-61AE-4FF7-A170-203ABC7BA6CC}" destId="{C81C56A9-DEB9-4DDD-822B-DFA2ACA643AB}" srcOrd="0" destOrd="0" presId="urn:microsoft.com/office/officeart/2005/8/layout/radial2"/>
    <dgm:cxn modelId="{8393A2A1-B60F-4B22-A05B-A82F2F8AAD85}" type="presParOf" srcId="{728A12C3-61AE-4FF7-A170-203ABC7BA6CC}" destId="{CFBA596F-970E-4FCB-879C-AD5F8EB7AEDE}" srcOrd="1" destOrd="0" presId="urn:microsoft.com/office/officeart/2005/8/layout/radial2"/>
    <dgm:cxn modelId="{12285225-2285-46F9-91BB-79A45D6B281A}" type="presParOf" srcId="{54DA1B44-A40E-4DEF-B322-F6423A93E5D5}" destId="{188A62C5-DB11-45B6-8772-2D8DFF233433}" srcOrd="9" destOrd="0" presId="urn:microsoft.com/office/officeart/2005/8/layout/radial2"/>
    <dgm:cxn modelId="{7C54A893-40AA-4A47-8E78-41C87217F737}" type="presParOf" srcId="{54DA1B44-A40E-4DEF-B322-F6423A93E5D5}" destId="{4BABE14C-2427-4723-B9D1-81F203A01079}" srcOrd="10" destOrd="0" presId="urn:microsoft.com/office/officeart/2005/8/layout/radial2"/>
    <dgm:cxn modelId="{02006267-EC45-42BC-A42D-05FC9914C565}" type="presParOf" srcId="{4BABE14C-2427-4723-B9D1-81F203A01079}" destId="{A24AD5D8-DA67-4ED4-9198-833DAE33B93D}" srcOrd="0" destOrd="0" presId="urn:microsoft.com/office/officeart/2005/8/layout/radial2"/>
    <dgm:cxn modelId="{AA14B737-4CBE-4798-82AD-74779F916411}" type="presParOf" srcId="{4BABE14C-2427-4723-B9D1-81F203A01079}" destId="{890D1CA4-C997-493E-A7AB-BBDD4D7D091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F841D-EE31-4CAF-BFA2-4509F7E7D1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SV"/>
        </a:p>
      </dgm:t>
    </dgm:pt>
    <dgm:pt modelId="{080B5C06-7A10-4FAD-8E1D-4DE1D6B4DE38}">
      <dgm:prSet phldrT="[Texto]"/>
      <dgm:spPr/>
      <dgm:t>
        <a:bodyPr/>
        <a:lstStyle/>
        <a:p>
          <a:r>
            <a:rPr lang="es-SV" dirty="0" smtClean="0"/>
            <a:t>Tratado General de Integración Centroamericana</a:t>
          </a:r>
          <a:endParaRPr lang="es-SV" dirty="0"/>
        </a:p>
      </dgm:t>
    </dgm:pt>
    <dgm:pt modelId="{5877E439-1C0F-4028-BEC1-56CD2F531717}" type="parTrans" cxnId="{C3E97CCA-E074-4060-9EA5-90851ECB2FB9}">
      <dgm:prSet/>
      <dgm:spPr/>
      <dgm:t>
        <a:bodyPr/>
        <a:lstStyle/>
        <a:p>
          <a:endParaRPr lang="es-SV"/>
        </a:p>
      </dgm:t>
    </dgm:pt>
    <dgm:pt modelId="{EC4FC742-864E-4339-8708-DBE29F50EFE0}" type="sibTrans" cxnId="{C3E97CCA-E074-4060-9EA5-90851ECB2FB9}">
      <dgm:prSet/>
      <dgm:spPr/>
      <dgm:t>
        <a:bodyPr/>
        <a:lstStyle/>
        <a:p>
          <a:endParaRPr lang="es-SV"/>
        </a:p>
      </dgm:t>
    </dgm:pt>
    <dgm:pt modelId="{081D4CFB-9F83-43FF-B7A4-EC39B054534C}">
      <dgm:prSet phldrT="[Texto]"/>
      <dgm:spPr/>
      <dgm:t>
        <a:bodyPr/>
        <a:lstStyle/>
        <a:p>
          <a:pPr algn="just"/>
          <a:r>
            <a:rPr lang="es-SV" dirty="0" smtClean="0"/>
            <a:t>Tratado General de Integración Económica CA</a:t>
          </a:r>
          <a:endParaRPr lang="es-SV" dirty="0"/>
        </a:p>
      </dgm:t>
    </dgm:pt>
    <dgm:pt modelId="{079096F2-EE68-4D45-AEE1-7B646B5313DD}" type="parTrans" cxnId="{F4B93ACA-EDBB-4832-BE07-DEA76F2341F7}">
      <dgm:prSet/>
      <dgm:spPr/>
      <dgm:t>
        <a:bodyPr/>
        <a:lstStyle/>
        <a:p>
          <a:endParaRPr lang="es-SV"/>
        </a:p>
      </dgm:t>
    </dgm:pt>
    <dgm:pt modelId="{3A3816D3-7E8D-4EC0-9444-5ED8DC45C387}" type="sibTrans" cxnId="{F4B93ACA-EDBB-4832-BE07-DEA76F2341F7}">
      <dgm:prSet/>
      <dgm:spPr/>
      <dgm:t>
        <a:bodyPr/>
        <a:lstStyle/>
        <a:p>
          <a:endParaRPr lang="es-SV"/>
        </a:p>
      </dgm:t>
    </dgm:pt>
    <dgm:pt modelId="{24E502DE-27EE-407D-8E9E-BAD846EC8F32}">
      <dgm:prSet phldrT="[Texto]"/>
      <dgm:spPr/>
      <dgm:t>
        <a:bodyPr/>
        <a:lstStyle/>
        <a:p>
          <a:pPr algn="just"/>
          <a:r>
            <a:rPr lang="es-SV" dirty="0" smtClean="0"/>
            <a:t> Protocolo al TGIECA Guatemala</a:t>
          </a:r>
          <a:endParaRPr lang="es-SV" dirty="0"/>
        </a:p>
      </dgm:t>
    </dgm:pt>
    <dgm:pt modelId="{ACA0247C-5DA8-4B75-B923-552FFA096E3B}" type="parTrans" cxnId="{5E2C80F9-E860-4B34-9A8E-94AB6135E6D6}">
      <dgm:prSet/>
      <dgm:spPr/>
      <dgm:t>
        <a:bodyPr/>
        <a:lstStyle/>
        <a:p>
          <a:endParaRPr lang="es-SV"/>
        </a:p>
      </dgm:t>
    </dgm:pt>
    <dgm:pt modelId="{A6E14D5E-4272-4E86-85AB-16AFEF3772BF}" type="sibTrans" cxnId="{5E2C80F9-E860-4B34-9A8E-94AB6135E6D6}">
      <dgm:prSet/>
      <dgm:spPr/>
      <dgm:t>
        <a:bodyPr/>
        <a:lstStyle/>
        <a:p>
          <a:endParaRPr lang="es-SV"/>
        </a:p>
      </dgm:t>
    </dgm:pt>
    <dgm:pt modelId="{7D8B5A45-A995-4331-9E11-5696E8C6D2F0}">
      <dgm:prSet phldrT="[Texto]"/>
      <dgm:spPr/>
      <dgm:t>
        <a:bodyPr/>
        <a:lstStyle/>
        <a:p>
          <a:r>
            <a:rPr lang="es-SV" dirty="0" smtClean="0"/>
            <a:t>Convenios</a:t>
          </a:r>
          <a:endParaRPr lang="es-SV" dirty="0"/>
        </a:p>
      </dgm:t>
    </dgm:pt>
    <dgm:pt modelId="{DE0EBEEB-F983-49A5-8109-785A72DB5285}" type="parTrans" cxnId="{1C826AA7-A9F0-404F-AB0E-2FF1EEB2E0A0}">
      <dgm:prSet/>
      <dgm:spPr/>
      <dgm:t>
        <a:bodyPr/>
        <a:lstStyle/>
        <a:p>
          <a:endParaRPr lang="es-SV"/>
        </a:p>
      </dgm:t>
    </dgm:pt>
    <dgm:pt modelId="{75230E7D-74CA-4757-8A83-C14A6056D5FB}" type="sibTrans" cxnId="{1C826AA7-A9F0-404F-AB0E-2FF1EEB2E0A0}">
      <dgm:prSet/>
      <dgm:spPr/>
      <dgm:t>
        <a:bodyPr/>
        <a:lstStyle/>
        <a:p>
          <a:endParaRPr lang="es-SV"/>
        </a:p>
      </dgm:t>
    </dgm:pt>
    <dgm:pt modelId="{7271C655-DF57-4ECF-BC0D-8876A8B4EA67}">
      <dgm:prSet phldrT="[Texto]"/>
      <dgm:spPr/>
      <dgm:t>
        <a:bodyPr/>
        <a:lstStyle/>
        <a:p>
          <a:pPr algn="just"/>
          <a:r>
            <a:rPr lang="es-ES" dirty="0" smtClean="0"/>
            <a:t>Convenio Marco para Establecimiento de la Unión Aduanera</a:t>
          </a:r>
          <a:endParaRPr lang="es-SV" dirty="0"/>
        </a:p>
      </dgm:t>
    </dgm:pt>
    <dgm:pt modelId="{0BFD86A7-1A6E-4504-9207-0072963501C6}" type="parTrans" cxnId="{A432F82A-8B11-4E18-95BE-15447B93C344}">
      <dgm:prSet/>
      <dgm:spPr/>
      <dgm:t>
        <a:bodyPr/>
        <a:lstStyle/>
        <a:p>
          <a:endParaRPr lang="es-SV"/>
        </a:p>
      </dgm:t>
    </dgm:pt>
    <dgm:pt modelId="{5BB95FF1-D530-4AB0-AE7F-E4C466E2300C}" type="sibTrans" cxnId="{A432F82A-8B11-4E18-95BE-15447B93C344}">
      <dgm:prSet/>
      <dgm:spPr/>
      <dgm:t>
        <a:bodyPr/>
        <a:lstStyle/>
        <a:p>
          <a:endParaRPr lang="es-SV"/>
        </a:p>
      </dgm:t>
    </dgm:pt>
    <dgm:pt modelId="{1FCE739E-5F71-4243-9BE9-8836A6AC4064}">
      <dgm:prSet phldrT="[Texto]"/>
      <dgm:spPr/>
      <dgm:t>
        <a:bodyPr/>
        <a:lstStyle/>
        <a:p>
          <a:pPr algn="just"/>
          <a:r>
            <a:rPr lang="es-SV" dirty="0" smtClean="0"/>
            <a:t>Protocolo de Tegucigalpa a la carta de ODECA</a:t>
          </a:r>
          <a:endParaRPr lang="es-SV" dirty="0"/>
        </a:p>
      </dgm:t>
    </dgm:pt>
    <dgm:pt modelId="{06A96D7F-02C2-45B7-956C-5ED4D4B3FBC8}" type="parTrans" cxnId="{ACA60FCA-5446-413B-8B0F-7EFD50AEF647}">
      <dgm:prSet/>
      <dgm:spPr/>
      <dgm:t>
        <a:bodyPr/>
        <a:lstStyle/>
        <a:p>
          <a:endParaRPr lang="es-SV"/>
        </a:p>
      </dgm:t>
    </dgm:pt>
    <dgm:pt modelId="{A1B42980-0C4D-459E-A12C-64FC6357BE99}" type="sibTrans" cxnId="{ACA60FCA-5446-413B-8B0F-7EFD50AEF647}">
      <dgm:prSet/>
      <dgm:spPr/>
      <dgm:t>
        <a:bodyPr/>
        <a:lstStyle/>
        <a:p>
          <a:endParaRPr lang="es-SV"/>
        </a:p>
      </dgm:t>
    </dgm:pt>
    <dgm:pt modelId="{2A108B0A-96D0-4C88-9705-54C1B123DC02}">
      <dgm:prSet phldrT="[Texto]"/>
      <dgm:spPr/>
      <dgm:t>
        <a:bodyPr/>
        <a:lstStyle/>
        <a:p>
          <a:pPr algn="just"/>
          <a:r>
            <a:rPr lang="es-SV" dirty="0" smtClean="0"/>
            <a:t>Anexo A Tratado General de Integración Económica Centroamericana</a:t>
          </a:r>
          <a:endParaRPr lang="es-SV" dirty="0"/>
        </a:p>
      </dgm:t>
    </dgm:pt>
    <dgm:pt modelId="{C76A2C83-9647-49AE-9FB5-D10DC4300F08}" type="parTrans" cxnId="{900EE585-4DFE-4879-A164-700E24C793D9}">
      <dgm:prSet/>
      <dgm:spPr/>
      <dgm:t>
        <a:bodyPr/>
        <a:lstStyle/>
        <a:p>
          <a:endParaRPr lang="es-SV"/>
        </a:p>
      </dgm:t>
    </dgm:pt>
    <dgm:pt modelId="{2AF882A7-8A85-40AA-8D0B-9531E2EEDC0F}" type="sibTrans" cxnId="{900EE585-4DFE-4879-A164-700E24C793D9}">
      <dgm:prSet/>
      <dgm:spPr/>
      <dgm:t>
        <a:bodyPr/>
        <a:lstStyle/>
        <a:p>
          <a:endParaRPr lang="es-SV"/>
        </a:p>
      </dgm:t>
    </dgm:pt>
    <dgm:pt modelId="{0C3FCF1F-C1D0-4975-9628-ADAD49E1D265}">
      <dgm:prSet phldrT="[Texto]"/>
      <dgm:spPr/>
      <dgm:t>
        <a:bodyPr/>
        <a:lstStyle/>
        <a:p>
          <a:pPr algn="just"/>
          <a:r>
            <a:rPr lang="es-SV" dirty="0" smtClean="0"/>
            <a:t>Anexo B Tratado General de Integración Económica Centroamericana</a:t>
          </a:r>
          <a:endParaRPr lang="es-SV" dirty="0"/>
        </a:p>
      </dgm:t>
    </dgm:pt>
    <dgm:pt modelId="{04D12925-C07F-4468-8D78-E5ED81266B81}" type="parTrans" cxnId="{52D4A144-265F-428F-A5E3-7AF26391FF0D}">
      <dgm:prSet/>
      <dgm:spPr/>
      <dgm:t>
        <a:bodyPr/>
        <a:lstStyle/>
        <a:p>
          <a:endParaRPr lang="es-SV"/>
        </a:p>
      </dgm:t>
    </dgm:pt>
    <dgm:pt modelId="{F5B34FDD-D975-48CF-9733-7472DC74216E}" type="sibTrans" cxnId="{52D4A144-265F-428F-A5E3-7AF26391FF0D}">
      <dgm:prSet/>
      <dgm:spPr/>
      <dgm:t>
        <a:bodyPr/>
        <a:lstStyle/>
        <a:p>
          <a:endParaRPr lang="es-SV"/>
        </a:p>
      </dgm:t>
    </dgm:pt>
    <dgm:pt modelId="{DF4E961E-BE18-480D-B7A6-C3841F74476F}">
      <dgm:prSet/>
      <dgm:spPr/>
      <dgm:t>
        <a:bodyPr/>
        <a:lstStyle/>
        <a:p>
          <a:pPr algn="just"/>
          <a:r>
            <a:rPr lang="es-ES" smtClean="0"/>
            <a:t>Convenio sobre el Régimen Arancelario y Aduanero Centroamericano</a:t>
          </a:r>
          <a:endParaRPr lang="es-SV"/>
        </a:p>
      </dgm:t>
    </dgm:pt>
    <dgm:pt modelId="{42E3A083-DB19-4DE0-BC92-18F007493549}" type="parTrans" cxnId="{07C3E215-5894-4676-BEF4-6CB0C4B9A805}">
      <dgm:prSet/>
      <dgm:spPr/>
      <dgm:t>
        <a:bodyPr/>
        <a:lstStyle/>
        <a:p>
          <a:endParaRPr lang="es-SV"/>
        </a:p>
      </dgm:t>
    </dgm:pt>
    <dgm:pt modelId="{7DC500E4-3887-409A-B882-466EB38EB30B}" type="sibTrans" cxnId="{07C3E215-5894-4676-BEF4-6CB0C4B9A805}">
      <dgm:prSet/>
      <dgm:spPr/>
      <dgm:t>
        <a:bodyPr/>
        <a:lstStyle/>
        <a:p>
          <a:endParaRPr lang="es-SV"/>
        </a:p>
      </dgm:t>
    </dgm:pt>
    <dgm:pt modelId="{F9A5DE2A-65C4-4E6D-9626-EC80950E2F86}">
      <dgm:prSet/>
      <dgm:spPr/>
      <dgm:t>
        <a:bodyPr/>
        <a:lstStyle/>
        <a:p>
          <a:pPr algn="just"/>
          <a:r>
            <a:rPr lang="es-ES" dirty="0" smtClean="0"/>
            <a:t>Código Aduanero Uniforme Centroamericano (CAUCA)</a:t>
          </a:r>
          <a:endParaRPr lang="es-SV" dirty="0"/>
        </a:p>
      </dgm:t>
    </dgm:pt>
    <dgm:pt modelId="{D3D72F7D-1B95-476D-9ED6-89148BEEF4A7}" type="parTrans" cxnId="{243D9E88-10AC-4B3E-99FD-683D1A2B6D50}">
      <dgm:prSet/>
      <dgm:spPr/>
      <dgm:t>
        <a:bodyPr/>
        <a:lstStyle/>
        <a:p>
          <a:endParaRPr lang="es-SV"/>
        </a:p>
      </dgm:t>
    </dgm:pt>
    <dgm:pt modelId="{74744F27-6790-469C-A55F-4E08E91023F5}" type="sibTrans" cxnId="{243D9E88-10AC-4B3E-99FD-683D1A2B6D50}">
      <dgm:prSet/>
      <dgm:spPr/>
      <dgm:t>
        <a:bodyPr/>
        <a:lstStyle/>
        <a:p>
          <a:endParaRPr lang="es-SV"/>
        </a:p>
      </dgm:t>
    </dgm:pt>
    <dgm:pt modelId="{C35BADD0-80A8-41CD-93D6-7DC5F5F38D1C}">
      <dgm:prSet/>
      <dgm:spPr/>
      <dgm:t>
        <a:bodyPr/>
        <a:lstStyle/>
        <a:p>
          <a:pPr algn="just"/>
          <a:r>
            <a:rPr lang="es-ES" smtClean="0"/>
            <a:t>Reglamento del Código Aduanero Uniforme Centroamericano (RECAUCA)</a:t>
          </a:r>
          <a:endParaRPr lang="es-SV"/>
        </a:p>
      </dgm:t>
    </dgm:pt>
    <dgm:pt modelId="{FCCC7E3C-FBF5-4B45-B3B1-7CF3959303EA}" type="parTrans" cxnId="{D72D4047-C425-4703-A1CB-9349C034C37C}">
      <dgm:prSet/>
      <dgm:spPr/>
      <dgm:t>
        <a:bodyPr/>
        <a:lstStyle/>
        <a:p>
          <a:endParaRPr lang="es-SV"/>
        </a:p>
      </dgm:t>
    </dgm:pt>
    <dgm:pt modelId="{799E022B-8CC8-4904-B61B-494D89194641}" type="sibTrans" cxnId="{D72D4047-C425-4703-A1CB-9349C034C37C}">
      <dgm:prSet/>
      <dgm:spPr/>
      <dgm:t>
        <a:bodyPr/>
        <a:lstStyle/>
        <a:p>
          <a:endParaRPr lang="es-SV"/>
        </a:p>
      </dgm:t>
    </dgm:pt>
    <dgm:pt modelId="{194AA004-38D1-4F03-8B74-5A73F53E20F0}">
      <dgm:prSet/>
      <dgm:spPr/>
      <dgm:t>
        <a:bodyPr/>
        <a:lstStyle/>
        <a:p>
          <a:pPr algn="just"/>
          <a:r>
            <a:rPr lang="es-ES" dirty="0" smtClean="0"/>
            <a:t>Convenio de compatibilización de los tributos internos aplicables al comercio entre los estados parte de la Unión Aduanera Centroamericana</a:t>
          </a:r>
          <a:endParaRPr lang="es-SV" dirty="0"/>
        </a:p>
      </dgm:t>
    </dgm:pt>
    <dgm:pt modelId="{996D2B97-36A6-4BA0-BCC2-83A737FF274D}" type="parTrans" cxnId="{A884CC09-E773-4792-9B31-6D76603532A2}">
      <dgm:prSet/>
      <dgm:spPr/>
      <dgm:t>
        <a:bodyPr/>
        <a:lstStyle/>
        <a:p>
          <a:endParaRPr lang="es-SV"/>
        </a:p>
      </dgm:t>
    </dgm:pt>
    <dgm:pt modelId="{13F486AA-1966-4B88-A034-C0BC5ECD5FA4}" type="sibTrans" cxnId="{A884CC09-E773-4792-9B31-6D76603532A2}">
      <dgm:prSet/>
      <dgm:spPr/>
      <dgm:t>
        <a:bodyPr/>
        <a:lstStyle/>
        <a:p>
          <a:endParaRPr lang="es-SV"/>
        </a:p>
      </dgm:t>
    </dgm:pt>
    <dgm:pt modelId="{F245C0CD-CA13-4B50-8268-B121B349961C}">
      <dgm:prSet/>
      <dgm:spPr/>
      <dgm:t>
        <a:bodyPr/>
        <a:lstStyle/>
        <a:p>
          <a:pPr algn="just"/>
          <a:r>
            <a:rPr lang="es-ES" smtClean="0"/>
            <a:t>Convenio de Asistencia Mutua y Cooperación Técnica entre las Administraciones Tributarias y Aduaneras de Centroamérica</a:t>
          </a:r>
          <a:endParaRPr lang="es-SV"/>
        </a:p>
      </dgm:t>
    </dgm:pt>
    <dgm:pt modelId="{1F3C1B2E-D001-48CA-AC20-0A4552DB8D34}" type="parTrans" cxnId="{B16CD369-958F-4714-8F8A-8B67655ABDFF}">
      <dgm:prSet/>
      <dgm:spPr/>
      <dgm:t>
        <a:bodyPr/>
        <a:lstStyle/>
        <a:p>
          <a:endParaRPr lang="es-SV"/>
        </a:p>
      </dgm:t>
    </dgm:pt>
    <dgm:pt modelId="{55061D7D-F14D-4F34-A627-3BD4BDDC1BA1}" type="sibTrans" cxnId="{B16CD369-958F-4714-8F8A-8B67655ABDFF}">
      <dgm:prSet/>
      <dgm:spPr/>
      <dgm:t>
        <a:bodyPr/>
        <a:lstStyle/>
        <a:p>
          <a:endParaRPr lang="es-SV"/>
        </a:p>
      </dgm:t>
    </dgm:pt>
    <dgm:pt modelId="{25A35B68-4D85-4C11-BA37-93C8FD1896D0}" type="pres">
      <dgm:prSet presAssocID="{6DFF841D-EE31-4CAF-BFA2-4509F7E7D16B}" presName="Name0" presStyleCnt="0">
        <dgm:presLayoutVars>
          <dgm:dir/>
          <dgm:animLvl val="lvl"/>
          <dgm:resizeHandles val="exact"/>
        </dgm:presLayoutVars>
      </dgm:prSet>
      <dgm:spPr/>
    </dgm:pt>
    <dgm:pt modelId="{28BBE5FE-EC7D-4705-8E9D-6C960D1DFB42}" type="pres">
      <dgm:prSet presAssocID="{080B5C06-7A10-4FAD-8E1D-4DE1D6B4DE38}" presName="linNode" presStyleCnt="0"/>
      <dgm:spPr/>
    </dgm:pt>
    <dgm:pt modelId="{D10CE888-53E3-43A9-B8FF-B7170D777D1F}" type="pres">
      <dgm:prSet presAssocID="{080B5C06-7A10-4FAD-8E1D-4DE1D6B4DE38}" presName="parentText" presStyleLbl="node1" presStyleIdx="0" presStyleCnt="2">
        <dgm:presLayoutVars>
          <dgm:chMax val="1"/>
          <dgm:bulletEnabled val="1"/>
        </dgm:presLayoutVars>
      </dgm:prSet>
      <dgm:spPr/>
      <dgm:t>
        <a:bodyPr/>
        <a:lstStyle/>
        <a:p>
          <a:endParaRPr lang="es-SV"/>
        </a:p>
      </dgm:t>
    </dgm:pt>
    <dgm:pt modelId="{475C3CC0-0542-43F5-9979-1B0421985F1C}" type="pres">
      <dgm:prSet presAssocID="{080B5C06-7A10-4FAD-8E1D-4DE1D6B4DE38}" presName="descendantText" presStyleLbl="alignAccFollowNode1" presStyleIdx="0" presStyleCnt="2">
        <dgm:presLayoutVars>
          <dgm:bulletEnabled val="1"/>
        </dgm:presLayoutVars>
      </dgm:prSet>
      <dgm:spPr/>
      <dgm:t>
        <a:bodyPr/>
        <a:lstStyle/>
        <a:p>
          <a:endParaRPr lang="es-SV"/>
        </a:p>
      </dgm:t>
    </dgm:pt>
    <dgm:pt modelId="{639AD1D0-7EC7-49F9-B87B-D7D3D406C95E}" type="pres">
      <dgm:prSet presAssocID="{EC4FC742-864E-4339-8708-DBE29F50EFE0}" presName="sp" presStyleCnt="0"/>
      <dgm:spPr/>
    </dgm:pt>
    <dgm:pt modelId="{587D568F-E4EC-47D6-A9F4-BDC80437F1B7}" type="pres">
      <dgm:prSet presAssocID="{7D8B5A45-A995-4331-9E11-5696E8C6D2F0}" presName="linNode" presStyleCnt="0"/>
      <dgm:spPr/>
    </dgm:pt>
    <dgm:pt modelId="{10C6918A-44E4-450A-BF8F-C9A401573E23}" type="pres">
      <dgm:prSet presAssocID="{7D8B5A45-A995-4331-9E11-5696E8C6D2F0}" presName="parentText" presStyleLbl="node1" presStyleIdx="1" presStyleCnt="2">
        <dgm:presLayoutVars>
          <dgm:chMax val="1"/>
          <dgm:bulletEnabled val="1"/>
        </dgm:presLayoutVars>
      </dgm:prSet>
      <dgm:spPr/>
    </dgm:pt>
    <dgm:pt modelId="{5355DC2E-D5FB-483B-A764-18E611D71EFD}" type="pres">
      <dgm:prSet presAssocID="{7D8B5A45-A995-4331-9E11-5696E8C6D2F0}" presName="descendantText" presStyleLbl="alignAccFollowNode1" presStyleIdx="1" presStyleCnt="2">
        <dgm:presLayoutVars>
          <dgm:bulletEnabled val="1"/>
        </dgm:presLayoutVars>
      </dgm:prSet>
      <dgm:spPr/>
      <dgm:t>
        <a:bodyPr/>
        <a:lstStyle/>
        <a:p>
          <a:endParaRPr lang="es-SV"/>
        </a:p>
      </dgm:t>
    </dgm:pt>
  </dgm:ptLst>
  <dgm:cxnLst>
    <dgm:cxn modelId="{9EF09880-FE72-453F-BA9B-08A2F7100BBF}" type="presOf" srcId="{DF4E961E-BE18-480D-B7A6-C3841F74476F}" destId="{5355DC2E-D5FB-483B-A764-18E611D71EFD}" srcOrd="0" destOrd="1" presId="urn:microsoft.com/office/officeart/2005/8/layout/vList5"/>
    <dgm:cxn modelId="{35F9A708-0A63-450C-8D1B-96124F6207EB}" type="presOf" srcId="{24E502DE-27EE-407D-8E9E-BAD846EC8F32}" destId="{475C3CC0-0542-43F5-9979-1B0421985F1C}" srcOrd="0" destOrd="1" presId="urn:microsoft.com/office/officeart/2005/8/layout/vList5"/>
    <dgm:cxn modelId="{C3E97CCA-E074-4060-9EA5-90851ECB2FB9}" srcId="{6DFF841D-EE31-4CAF-BFA2-4509F7E7D16B}" destId="{080B5C06-7A10-4FAD-8E1D-4DE1D6B4DE38}" srcOrd="0" destOrd="0" parTransId="{5877E439-1C0F-4028-BEC1-56CD2F531717}" sibTransId="{EC4FC742-864E-4339-8708-DBE29F50EFE0}"/>
    <dgm:cxn modelId="{F4B93ACA-EDBB-4832-BE07-DEA76F2341F7}" srcId="{080B5C06-7A10-4FAD-8E1D-4DE1D6B4DE38}" destId="{081D4CFB-9F83-43FF-B7A4-EC39B054534C}" srcOrd="0" destOrd="0" parTransId="{079096F2-EE68-4D45-AEE1-7B646B5313DD}" sibTransId="{3A3816D3-7E8D-4EC0-9444-5ED8DC45C387}"/>
    <dgm:cxn modelId="{07C3E215-5894-4676-BEF4-6CB0C4B9A805}" srcId="{7D8B5A45-A995-4331-9E11-5696E8C6D2F0}" destId="{DF4E961E-BE18-480D-B7A6-C3841F74476F}" srcOrd="1" destOrd="0" parTransId="{42E3A083-DB19-4DE0-BC92-18F007493549}" sibTransId="{7DC500E4-3887-409A-B882-466EB38EB30B}"/>
    <dgm:cxn modelId="{C9190426-1216-4127-890B-B43CCBC3D545}" type="presOf" srcId="{1FCE739E-5F71-4243-9BE9-8836A6AC4064}" destId="{475C3CC0-0542-43F5-9979-1B0421985F1C}" srcOrd="0" destOrd="2" presId="urn:microsoft.com/office/officeart/2005/8/layout/vList5"/>
    <dgm:cxn modelId="{004C0472-F4EB-4F81-B164-D326CE847417}" type="presOf" srcId="{F245C0CD-CA13-4B50-8268-B121B349961C}" destId="{5355DC2E-D5FB-483B-A764-18E611D71EFD}" srcOrd="0" destOrd="5" presId="urn:microsoft.com/office/officeart/2005/8/layout/vList5"/>
    <dgm:cxn modelId="{D72D4047-C425-4703-A1CB-9349C034C37C}" srcId="{7D8B5A45-A995-4331-9E11-5696E8C6D2F0}" destId="{C35BADD0-80A8-41CD-93D6-7DC5F5F38D1C}" srcOrd="3" destOrd="0" parTransId="{FCCC7E3C-FBF5-4B45-B3B1-7CF3959303EA}" sibTransId="{799E022B-8CC8-4904-B61B-494D89194641}"/>
    <dgm:cxn modelId="{F3BEA7BA-B18A-4BB3-A4F7-E41B883B0B7A}" type="presOf" srcId="{C35BADD0-80A8-41CD-93D6-7DC5F5F38D1C}" destId="{5355DC2E-D5FB-483B-A764-18E611D71EFD}" srcOrd="0" destOrd="3" presId="urn:microsoft.com/office/officeart/2005/8/layout/vList5"/>
    <dgm:cxn modelId="{52D4A144-265F-428F-A5E3-7AF26391FF0D}" srcId="{080B5C06-7A10-4FAD-8E1D-4DE1D6B4DE38}" destId="{0C3FCF1F-C1D0-4975-9628-ADAD49E1D265}" srcOrd="4" destOrd="0" parTransId="{04D12925-C07F-4468-8D78-E5ED81266B81}" sibTransId="{F5B34FDD-D975-48CF-9733-7472DC74216E}"/>
    <dgm:cxn modelId="{B16CD369-958F-4714-8F8A-8B67655ABDFF}" srcId="{7D8B5A45-A995-4331-9E11-5696E8C6D2F0}" destId="{F245C0CD-CA13-4B50-8268-B121B349961C}" srcOrd="5" destOrd="0" parTransId="{1F3C1B2E-D001-48CA-AC20-0A4552DB8D34}" sibTransId="{55061D7D-F14D-4F34-A627-3BD4BDDC1BA1}"/>
    <dgm:cxn modelId="{ACA60FCA-5446-413B-8B0F-7EFD50AEF647}" srcId="{080B5C06-7A10-4FAD-8E1D-4DE1D6B4DE38}" destId="{1FCE739E-5F71-4243-9BE9-8836A6AC4064}" srcOrd="2" destOrd="0" parTransId="{06A96D7F-02C2-45B7-956C-5ED4D4B3FBC8}" sibTransId="{A1B42980-0C4D-459E-A12C-64FC6357BE99}"/>
    <dgm:cxn modelId="{05226729-8A66-47BF-B77E-1C46EF9DA8C3}" type="presOf" srcId="{7271C655-DF57-4ECF-BC0D-8876A8B4EA67}" destId="{5355DC2E-D5FB-483B-A764-18E611D71EFD}" srcOrd="0" destOrd="0" presId="urn:microsoft.com/office/officeart/2005/8/layout/vList5"/>
    <dgm:cxn modelId="{DE1E41B2-128C-4681-A7E3-1B6384B960BD}" type="presOf" srcId="{081D4CFB-9F83-43FF-B7A4-EC39B054534C}" destId="{475C3CC0-0542-43F5-9979-1B0421985F1C}" srcOrd="0" destOrd="0" presId="urn:microsoft.com/office/officeart/2005/8/layout/vList5"/>
    <dgm:cxn modelId="{A884CC09-E773-4792-9B31-6D76603532A2}" srcId="{7D8B5A45-A995-4331-9E11-5696E8C6D2F0}" destId="{194AA004-38D1-4F03-8B74-5A73F53E20F0}" srcOrd="4" destOrd="0" parTransId="{996D2B97-36A6-4BA0-BCC2-83A737FF274D}" sibTransId="{13F486AA-1966-4B88-A034-C0BC5ECD5FA4}"/>
    <dgm:cxn modelId="{243D9E88-10AC-4B3E-99FD-683D1A2B6D50}" srcId="{7D8B5A45-A995-4331-9E11-5696E8C6D2F0}" destId="{F9A5DE2A-65C4-4E6D-9626-EC80950E2F86}" srcOrd="2" destOrd="0" parTransId="{D3D72F7D-1B95-476D-9ED6-89148BEEF4A7}" sibTransId="{74744F27-6790-469C-A55F-4E08E91023F5}"/>
    <dgm:cxn modelId="{DFAC24EF-6E2B-4A04-9B9C-4438F4E773AD}" type="presOf" srcId="{6DFF841D-EE31-4CAF-BFA2-4509F7E7D16B}" destId="{25A35B68-4D85-4C11-BA37-93C8FD1896D0}" srcOrd="0" destOrd="0" presId="urn:microsoft.com/office/officeart/2005/8/layout/vList5"/>
    <dgm:cxn modelId="{1C95E95E-6D14-4C3F-A2A3-B2B955ED1EF6}" type="presOf" srcId="{194AA004-38D1-4F03-8B74-5A73F53E20F0}" destId="{5355DC2E-D5FB-483B-A764-18E611D71EFD}" srcOrd="0" destOrd="4" presId="urn:microsoft.com/office/officeart/2005/8/layout/vList5"/>
    <dgm:cxn modelId="{CBBE2F5B-DBB1-4D1B-AFBF-2D2AEA92AD0F}" type="presOf" srcId="{2A108B0A-96D0-4C88-9705-54C1B123DC02}" destId="{475C3CC0-0542-43F5-9979-1B0421985F1C}" srcOrd="0" destOrd="3" presId="urn:microsoft.com/office/officeart/2005/8/layout/vList5"/>
    <dgm:cxn modelId="{014DFFDD-E0FE-44D9-A117-FAC63BE101DE}" type="presOf" srcId="{0C3FCF1F-C1D0-4975-9628-ADAD49E1D265}" destId="{475C3CC0-0542-43F5-9979-1B0421985F1C}" srcOrd="0" destOrd="4" presId="urn:microsoft.com/office/officeart/2005/8/layout/vList5"/>
    <dgm:cxn modelId="{511494D6-A41E-4B91-8F76-06D3A281C32D}" type="presOf" srcId="{080B5C06-7A10-4FAD-8E1D-4DE1D6B4DE38}" destId="{D10CE888-53E3-43A9-B8FF-B7170D777D1F}" srcOrd="0" destOrd="0" presId="urn:microsoft.com/office/officeart/2005/8/layout/vList5"/>
    <dgm:cxn modelId="{5E2C80F9-E860-4B34-9A8E-94AB6135E6D6}" srcId="{080B5C06-7A10-4FAD-8E1D-4DE1D6B4DE38}" destId="{24E502DE-27EE-407D-8E9E-BAD846EC8F32}" srcOrd="1" destOrd="0" parTransId="{ACA0247C-5DA8-4B75-B923-552FFA096E3B}" sibTransId="{A6E14D5E-4272-4E86-85AB-16AFEF3772BF}"/>
    <dgm:cxn modelId="{7EDBDF67-D599-4D1B-B5DE-97A76F951C3E}" type="presOf" srcId="{7D8B5A45-A995-4331-9E11-5696E8C6D2F0}" destId="{10C6918A-44E4-450A-BF8F-C9A401573E23}" srcOrd="0" destOrd="0" presId="urn:microsoft.com/office/officeart/2005/8/layout/vList5"/>
    <dgm:cxn modelId="{5238F23C-3E57-4CE2-8137-D7F47B9DAE03}" type="presOf" srcId="{F9A5DE2A-65C4-4E6D-9626-EC80950E2F86}" destId="{5355DC2E-D5FB-483B-A764-18E611D71EFD}" srcOrd="0" destOrd="2" presId="urn:microsoft.com/office/officeart/2005/8/layout/vList5"/>
    <dgm:cxn modelId="{900EE585-4DFE-4879-A164-700E24C793D9}" srcId="{080B5C06-7A10-4FAD-8E1D-4DE1D6B4DE38}" destId="{2A108B0A-96D0-4C88-9705-54C1B123DC02}" srcOrd="3" destOrd="0" parTransId="{C76A2C83-9647-49AE-9FB5-D10DC4300F08}" sibTransId="{2AF882A7-8A85-40AA-8D0B-9531E2EEDC0F}"/>
    <dgm:cxn modelId="{A432F82A-8B11-4E18-95BE-15447B93C344}" srcId="{7D8B5A45-A995-4331-9E11-5696E8C6D2F0}" destId="{7271C655-DF57-4ECF-BC0D-8876A8B4EA67}" srcOrd="0" destOrd="0" parTransId="{0BFD86A7-1A6E-4504-9207-0072963501C6}" sibTransId="{5BB95FF1-D530-4AB0-AE7F-E4C466E2300C}"/>
    <dgm:cxn modelId="{1C826AA7-A9F0-404F-AB0E-2FF1EEB2E0A0}" srcId="{6DFF841D-EE31-4CAF-BFA2-4509F7E7D16B}" destId="{7D8B5A45-A995-4331-9E11-5696E8C6D2F0}" srcOrd="1" destOrd="0" parTransId="{DE0EBEEB-F983-49A5-8109-785A72DB5285}" sibTransId="{75230E7D-74CA-4757-8A83-C14A6056D5FB}"/>
    <dgm:cxn modelId="{70C1688B-B9C9-4E18-92F5-F623A94E81EB}" type="presParOf" srcId="{25A35B68-4D85-4C11-BA37-93C8FD1896D0}" destId="{28BBE5FE-EC7D-4705-8E9D-6C960D1DFB42}" srcOrd="0" destOrd="0" presId="urn:microsoft.com/office/officeart/2005/8/layout/vList5"/>
    <dgm:cxn modelId="{0FE9CCDF-532C-4E54-8AE6-A901BC300E2F}" type="presParOf" srcId="{28BBE5FE-EC7D-4705-8E9D-6C960D1DFB42}" destId="{D10CE888-53E3-43A9-B8FF-B7170D777D1F}" srcOrd="0" destOrd="0" presId="urn:microsoft.com/office/officeart/2005/8/layout/vList5"/>
    <dgm:cxn modelId="{D16E7A7B-5744-4BF3-A905-65A8E999950F}" type="presParOf" srcId="{28BBE5FE-EC7D-4705-8E9D-6C960D1DFB42}" destId="{475C3CC0-0542-43F5-9979-1B0421985F1C}" srcOrd="1" destOrd="0" presId="urn:microsoft.com/office/officeart/2005/8/layout/vList5"/>
    <dgm:cxn modelId="{47964CB3-B82E-4869-B0EE-EDDEECB62562}" type="presParOf" srcId="{25A35B68-4D85-4C11-BA37-93C8FD1896D0}" destId="{639AD1D0-7EC7-49F9-B87B-D7D3D406C95E}" srcOrd="1" destOrd="0" presId="urn:microsoft.com/office/officeart/2005/8/layout/vList5"/>
    <dgm:cxn modelId="{88DDFB89-EA19-42A8-81C6-E2B6C5C15431}" type="presParOf" srcId="{25A35B68-4D85-4C11-BA37-93C8FD1896D0}" destId="{587D568F-E4EC-47D6-A9F4-BDC80437F1B7}" srcOrd="2" destOrd="0" presId="urn:microsoft.com/office/officeart/2005/8/layout/vList5"/>
    <dgm:cxn modelId="{BD455C4C-911C-4D43-AE52-6FFA06A2B0CD}" type="presParOf" srcId="{587D568F-E4EC-47D6-A9F4-BDC80437F1B7}" destId="{10C6918A-44E4-450A-BF8F-C9A401573E23}" srcOrd="0" destOrd="0" presId="urn:microsoft.com/office/officeart/2005/8/layout/vList5"/>
    <dgm:cxn modelId="{5A9B9C91-914D-4772-A265-AA9116E978E9}" type="presParOf" srcId="{587D568F-E4EC-47D6-A9F4-BDC80437F1B7}" destId="{5355DC2E-D5FB-483B-A764-18E611D71E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D1FA7-47DA-446E-8A07-899266E0E9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SV"/>
        </a:p>
      </dgm:t>
    </dgm:pt>
    <dgm:pt modelId="{D30C017A-499E-4702-868A-4FF7FCF4AC69}">
      <dgm:prSet phldrT="[Texto]"/>
      <dgm:spPr/>
      <dgm:t>
        <a:bodyPr/>
        <a:lstStyle/>
        <a:p>
          <a:r>
            <a:rPr lang="es-SV" dirty="0" smtClean="0"/>
            <a:t>Reglamentos Centroamericanos</a:t>
          </a:r>
          <a:endParaRPr lang="es-SV" dirty="0"/>
        </a:p>
      </dgm:t>
    </dgm:pt>
    <dgm:pt modelId="{1D579307-9E01-4085-84F8-217EFCA04E56}" type="parTrans" cxnId="{7BD4F53E-19BC-49BE-94DD-412041828AD1}">
      <dgm:prSet/>
      <dgm:spPr/>
      <dgm:t>
        <a:bodyPr/>
        <a:lstStyle/>
        <a:p>
          <a:endParaRPr lang="es-SV"/>
        </a:p>
      </dgm:t>
    </dgm:pt>
    <dgm:pt modelId="{98ECC965-C732-4D4D-B032-EE919A6BE263}" type="sibTrans" cxnId="{7BD4F53E-19BC-49BE-94DD-412041828AD1}">
      <dgm:prSet/>
      <dgm:spPr/>
      <dgm:t>
        <a:bodyPr/>
        <a:lstStyle/>
        <a:p>
          <a:endParaRPr lang="es-SV"/>
        </a:p>
      </dgm:t>
    </dgm:pt>
    <dgm:pt modelId="{3D92BDD5-C303-451C-82C3-BA5BC0E8F991}">
      <dgm:prSet phldrT="[Texto]" custT="1"/>
      <dgm:spPr/>
      <dgm:t>
        <a:bodyPr/>
        <a:lstStyle/>
        <a:p>
          <a:r>
            <a:rPr lang="es-ES" sz="1200" dirty="0" smtClean="0"/>
            <a:t>Resolución y Reglamento  C.A. de salvaguardia</a:t>
          </a:r>
          <a:endParaRPr lang="es-SV" sz="1200" dirty="0"/>
        </a:p>
      </dgm:t>
    </dgm:pt>
    <dgm:pt modelId="{81D4B21C-BAC3-417D-AE6B-09154E066A36}" type="parTrans" cxnId="{0CBB7F6C-3DA5-49E3-A0F7-6F8A0583622C}">
      <dgm:prSet/>
      <dgm:spPr/>
      <dgm:t>
        <a:bodyPr/>
        <a:lstStyle/>
        <a:p>
          <a:endParaRPr lang="es-SV"/>
        </a:p>
      </dgm:t>
    </dgm:pt>
    <dgm:pt modelId="{5C314F89-5A0A-48CE-96BB-2BF495645D96}" type="sibTrans" cxnId="{0CBB7F6C-3DA5-49E3-A0F7-6F8A0583622C}">
      <dgm:prSet/>
      <dgm:spPr/>
      <dgm:t>
        <a:bodyPr/>
        <a:lstStyle/>
        <a:p>
          <a:endParaRPr lang="es-SV"/>
        </a:p>
      </dgm:t>
    </dgm:pt>
    <dgm:pt modelId="{30FE4167-4D2B-4F13-ABEA-E1059A1AA51D}">
      <dgm:prSet phldrT="[Texto]"/>
      <dgm:spPr/>
      <dgm:t>
        <a:bodyPr/>
        <a:lstStyle/>
        <a:p>
          <a:r>
            <a:rPr lang="es-SV" dirty="0" smtClean="0"/>
            <a:t>Reglamentos Técnicos Centroamericanos</a:t>
          </a:r>
          <a:endParaRPr lang="es-SV" dirty="0"/>
        </a:p>
      </dgm:t>
    </dgm:pt>
    <dgm:pt modelId="{9BA67248-6C32-4488-B4F0-C4A704BFDC0C}" type="parTrans" cxnId="{0ED93712-E4CB-479D-A3E4-10966DDD601F}">
      <dgm:prSet/>
      <dgm:spPr/>
      <dgm:t>
        <a:bodyPr/>
        <a:lstStyle/>
        <a:p>
          <a:endParaRPr lang="es-SV"/>
        </a:p>
      </dgm:t>
    </dgm:pt>
    <dgm:pt modelId="{68607D74-D546-4132-BE6B-776776668348}" type="sibTrans" cxnId="{0ED93712-E4CB-479D-A3E4-10966DDD601F}">
      <dgm:prSet/>
      <dgm:spPr/>
      <dgm:t>
        <a:bodyPr/>
        <a:lstStyle/>
        <a:p>
          <a:endParaRPr lang="es-SV"/>
        </a:p>
      </dgm:t>
    </dgm:pt>
    <dgm:pt modelId="{ACB2C3E1-F02D-4722-9B17-72DAC1BDDD03}">
      <dgm:prSet phldrT="[Texto]" custT="1"/>
      <dgm:spPr/>
      <dgm:t>
        <a:bodyPr/>
        <a:lstStyle/>
        <a:p>
          <a:r>
            <a:rPr lang="es-ES" sz="1200" dirty="0" smtClean="0"/>
            <a:t>Se han reglamentado diversos ámbitos que norman de manera equiparada en los diferentes países. Entre otros temas Reglamentos sobre: alimentos, hidrocarburos, insumos agropecuarios, medicamentos, medidas sanitarias y fitosanitarias, normalización, cosméticos, higiénicos</a:t>
          </a:r>
          <a:endParaRPr lang="es-SV" sz="1200" dirty="0"/>
        </a:p>
      </dgm:t>
    </dgm:pt>
    <dgm:pt modelId="{FF711B90-0DA9-42AA-BE27-11E1789DD8FD}" type="parTrans" cxnId="{B5BD09A9-176D-45D0-AE01-8D406A085FC3}">
      <dgm:prSet/>
      <dgm:spPr/>
      <dgm:t>
        <a:bodyPr/>
        <a:lstStyle/>
        <a:p>
          <a:endParaRPr lang="es-SV"/>
        </a:p>
      </dgm:t>
    </dgm:pt>
    <dgm:pt modelId="{28EA7E6D-495B-4525-8287-10DB4A04BE3B}" type="sibTrans" cxnId="{B5BD09A9-176D-45D0-AE01-8D406A085FC3}">
      <dgm:prSet/>
      <dgm:spPr/>
      <dgm:t>
        <a:bodyPr/>
        <a:lstStyle/>
        <a:p>
          <a:endParaRPr lang="es-SV"/>
        </a:p>
      </dgm:t>
    </dgm:pt>
    <dgm:pt modelId="{D01D19A4-B4DF-4FB1-9EB8-49F2EFBE05B6}">
      <dgm:prSet custT="1"/>
      <dgm:spPr/>
      <dgm:t>
        <a:bodyPr/>
        <a:lstStyle/>
        <a:p>
          <a:r>
            <a:rPr lang="es-ES" sz="1200" smtClean="0"/>
            <a:t>Reglamento sobre el funcionamiento de los Consejos de Ministros CA</a:t>
          </a:r>
          <a:endParaRPr lang="es-SV" sz="1200"/>
        </a:p>
      </dgm:t>
    </dgm:pt>
    <dgm:pt modelId="{40685E69-1A0F-49CB-A894-18AF89AEC055}" type="parTrans" cxnId="{A3829B1B-8591-43D3-B1AF-27338ED214F6}">
      <dgm:prSet/>
      <dgm:spPr/>
      <dgm:t>
        <a:bodyPr/>
        <a:lstStyle/>
        <a:p>
          <a:endParaRPr lang="es-SV"/>
        </a:p>
      </dgm:t>
    </dgm:pt>
    <dgm:pt modelId="{81C3C368-C0B7-4030-B1F9-788C892D4713}" type="sibTrans" cxnId="{A3829B1B-8591-43D3-B1AF-27338ED214F6}">
      <dgm:prSet/>
      <dgm:spPr/>
      <dgm:t>
        <a:bodyPr/>
        <a:lstStyle/>
        <a:p>
          <a:endParaRPr lang="es-SV"/>
        </a:p>
      </dgm:t>
    </dgm:pt>
    <dgm:pt modelId="{F6AFFB70-E3BD-4F22-8204-63A94A074605}">
      <dgm:prSet custT="1"/>
      <dgm:spPr/>
      <dgm:t>
        <a:bodyPr/>
        <a:lstStyle/>
        <a:p>
          <a:r>
            <a:rPr lang="es-ES" sz="1200" smtClean="0"/>
            <a:t>Reglamento Régimen de Tránsito Aduanero Internacional Terrestre</a:t>
          </a:r>
          <a:endParaRPr lang="es-SV" sz="1200"/>
        </a:p>
      </dgm:t>
    </dgm:pt>
    <dgm:pt modelId="{BD1BFF4C-075B-46AC-8A7E-39346F9058F5}" type="parTrans" cxnId="{12BD464B-D06E-408F-8D13-3AFFAC72D030}">
      <dgm:prSet/>
      <dgm:spPr/>
      <dgm:t>
        <a:bodyPr/>
        <a:lstStyle/>
        <a:p>
          <a:endParaRPr lang="es-SV"/>
        </a:p>
      </dgm:t>
    </dgm:pt>
    <dgm:pt modelId="{6C76B348-F99B-46C6-A77D-68404A528AEE}" type="sibTrans" cxnId="{12BD464B-D06E-408F-8D13-3AFFAC72D030}">
      <dgm:prSet/>
      <dgm:spPr/>
      <dgm:t>
        <a:bodyPr/>
        <a:lstStyle/>
        <a:p>
          <a:endParaRPr lang="es-SV"/>
        </a:p>
      </dgm:t>
    </dgm:pt>
    <dgm:pt modelId="{0FF32FC5-089F-4148-873D-16BC02ED2F93}">
      <dgm:prSet custT="1"/>
      <dgm:spPr/>
      <dgm:t>
        <a:bodyPr/>
        <a:lstStyle/>
        <a:p>
          <a:r>
            <a:rPr lang="es-ES" sz="1200" dirty="0" smtClean="0"/>
            <a:t>Reglamento del Código Aduanero C-A</a:t>
          </a:r>
          <a:endParaRPr lang="es-SV" sz="1200" dirty="0"/>
        </a:p>
      </dgm:t>
    </dgm:pt>
    <dgm:pt modelId="{B699C8FD-D836-4005-A606-006D785126F5}" type="parTrans" cxnId="{D537EE43-40F5-4248-8381-B7D676E79001}">
      <dgm:prSet/>
      <dgm:spPr/>
      <dgm:t>
        <a:bodyPr/>
        <a:lstStyle/>
        <a:p>
          <a:endParaRPr lang="es-SV"/>
        </a:p>
      </dgm:t>
    </dgm:pt>
    <dgm:pt modelId="{45A17046-3AB1-4A7A-807F-09F0AFC8F399}" type="sibTrans" cxnId="{D537EE43-40F5-4248-8381-B7D676E79001}">
      <dgm:prSet/>
      <dgm:spPr/>
      <dgm:t>
        <a:bodyPr/>
        <a:lstStyle/>
        <a:p>
          <a:endParaRPr lang="es-SV"/>
        </a:p>
      </dgm:t>
    </dgm:pt>
    <dgm:pt modelId="{D79566F2-9550-474D-9EB0-D50B10DD3438}">
      <dgm:prSet custT="1"/>
      <dgm:spPr/>
      <dgm:t>
        <a:bodyPr/>
        <a:lstStyle/>
        <a:p>
          <a:r>
            <a:rPr lang="es-ES" sz="1200" smtClean="0"/>
            <a:t>Reglamento CA sobre el Origen de las Mercancías</a:t>
          </a:r>
          <a:endParaRPr lang="es-SV" sz="1200"/>
        </a:p>
      </dgm:t>
    </dgm:pt>
    <dgm:pt modelId="{8455E52B-DA1A-4375-A806-A76792F4B15D}" type="parTrans" cxnId="{D5D091B6-F662-4315-AD71-D71F0EF95C63}">
      <dgm:prSet/>
      <dgm:spPr/>
      <dgm:t>
        <a:bodyPr/>
        <a:lstStyle/>
        <a:p>
          <a:endParaRPr lang="es-SV"/>
        </a:p>
      </dgm:t>
    </dgm:pt>
    <dgm:pt modelId="{2560258F-EE6B-4E7A-B2F8-A9D41F5AEC0A}" type="sibTrans" cxnId="{D5D091B6-F662-4315-AD71-D71F0EF95C63}">
      <dgm:prSet/>
      <dgm:spPr/>
      <dgm:t>
        <a:bodyPr/>
        <a:lstStyle/>
        <a:p>
          <a:endParaRPr lang="es-SV"/>
        </a:p>
      </dgm:t>
    </dgm:pt>
    <dgm:pt modelId="{E6E7C279-FADB-442B-A3A9-CE4DA9036A7A}">
      <dgm:prSet custT="1"/>
      <dgm:spPr/>
      <dgm:t>
        <a:bodyPr/>
        <a:lstStyle/>
        <a:p>
          <a:r>
            <a:rPr lang="es-ES" sz="1200" dirty="0" smtClean="0"/>
            <a:t>​Anexo al Reglamento sobre el Origen de las Mercancías (Reglas Específicas)</a:t>
          </a:r>
          <a:endParaRPr lang="es-SV" sz="1200" dirty="0"/>
        </a:p>
      </dgm:t>
    </dgm:pt>
    <dgm:pt modelId="{F6B6A824-3222-4A9E-AFFB-CC4141931003}" type="parTrans" cxnId="{9A08FD11-CB14-42EA-823E-5E7381FF5809}">
      <dgm:prSet/>
      <dgm:spPr/>
      <dgm:t>
        <a:bodyPr/>
        <a:lstStyle/>
        <a:p>
          <a:endParaRPr lang="es-SV"/>
        </a:p>
      </dgm:t>
    </dgm:pt>
    <dgm:pt modelId="{56649846-BEDF-44A2-9F8F-ABB13DD9E3E9}" type="sibTrans" cxnId="{9A08FD11-CB14-42EA-823E-5E7381FF5809}">
      <dgm:prSet/>
      <dgm:spPr/>
      <dgm:t>
        <a:bodyPr/>
        <a:lstStyle/>
        <a:p>
          <a:endParaRPr lang="es-SV"/>
        </a:p>
      </dgm:t>
    </dgm:pt>
    <dgm:pt modelId="{E5C375C1-DF74-4BF4-9DF9-E8CA2655948E}">
      <dgm:prSet custT="1"/>
      <dgm:spPr/>
      <dgm:t>
        <a:bodyPr/>
        <a:lstStyle/>
        <a:p>
          <a:r>
            <a:rPr lang="es-ES" sz="1200" dirty="0" smtClean="0"/>
            <a:t>Reglamento CA sobre Medidas Sanitarias y Fitosanitarias</a:t>
          </a:r>
          <a:endParaRPr lang="es-SV" sz="1200" dirty="0"/>
        </a:p>
      </dgm:t>
    </dgm:pt>
    <dgm:pt modelId="{F92BE715-4530-4D8F-901B-18522CE9D7ED}" type="parTrans" cxnId="{759CB55E-09EC-4701-BA0E-B0233FAFE343}">
      <dgm:prSet/>
      <dgm:spPr/>
      <dgm:t>
        <a:bodyPr/>
        <a:lstStyle/>
        <a:p>
          <a:endParaRPr lang="es-SV"/>
        </a:p>
      </dgm:t>
    </dgm:pt>
    <dgm:pt modelId="{5A64569F-FAB8-42A7-BA3F-05DB9733E2BF}" type="sibTrans" cxnId="{759CB55E-09EC-4701-BA0E-B0233FAFE343}">
      <dgm:prSet/>
      <dgm:spPr/>
      <dgm:t>
        <a:bodyPr/>
        <a:lstStyle/>
        <a:p>
          <a:endParaRPr lang="es-SV"/>
        </a:p>
      </dgm:t>
    </dgm:pt>
    <dgm:pt modelId="{546ADAB4-E52B-4A59-AB03-82D45B8B08E1}">
      <dgm:prSet custT="1"/>
      <dgm:spPr/>
      <dgm:t>
        <a:bodyPr/>
        <a:lstStyle/>
        <a:p>
          <a:r>
            <a:rPr lang="es-ES" sz="1200" dirty="0" smtClean="0"/>
            <a:t>Reglamento CA Prácticas Desleales de Comercio</a:t>
          </a:r>
          <a:endParaRPr lang="es-SV" sz="1200" dirty="0"/>
        </a:p>
      </dgm:t>
    </dgm:pt>
    <dgm:pt modelId="{FFF5EE21-05DD-495D-AABC-A530CA3F05DE}" type="parTrans" cxnId="{F1E71A16-82A3-4C4A-B6DF-089FF50DEBEA}">
      <dgm:prSet/>
      <dgm:spPr/>
      <dgm:t>
        <a:bodyPr/>
        <a:lstStyle/>
        <a:p>
          <a:endParaRPr lang="es-SV"/>
        </a:p>
      </dgm:t>
    </dgm:pt>
    <dgm:pt modelId="{427916AF-C296-450D-9067-B908AE2AF28F}" type="sibTrans" cxnId="{F1E71A16-82A3-4C4A-B6DF-089FF50DEBEA}">
      <dgm:prSet/>
      <dgm:spPr/>
      <dgm:t>
        <a:bodyPr/>
        <a:lstStyle/>
        <a:p>
          <a:endParaRPr lang="es-SV"/>
        </a:p>
      </dgm:t>
    </dgm:pt>
    <dgm:pt modelId="{C641075E-736F-4D16-B007-0D9F2A5C0146}">
      <dgm:prSet custT="1"/>
      <dgm:spPr/>
      <dgm:t>
        <a:bodyPr/>
        <a:lstStyle/>
        <a:p>
          <a:r>
            <a:rPr lang="es-ES" sz="1200" dirty="0" smtClean="0"/>
            <a:t>Reglamento CA sobre la Valoración Aduanera de las Mercancías</a:t>
          </a:r>
          <a:endParaRPr lang="es-SV" sz="1200" dirty="0"/>
        </a:p>
      </dgm:t>
    </dgm:pt>
    <dgm:pt modelId="{EB6D88BA-2010-48E1-8334-DFDCC102B3CE}" type="parTrans" cxnId="{35B49EC6-0BAB-405C-9F30-6E68F6E7FD6F}">
      <dgm:prSet/>
      <dgm:spPr/>
      <dgm:t>
        <a:bodyPr/>
        <a:lstStyle/>
        <a:p>
          <a:endParaRPr lang="es-SV"/>
        </a:p>
      </dgm:t>
    </dgm:pt>
    <dgm:pt modelId="{06462ABB-B476-4461-922B-D4D0FDADC5C8}" type="sibTrans" cxnId="{35B49EC6-0BAB-405C-9F30-6E68F6E7FD6F}">
      <dgm:prSet/>
      <dgm:spPr/>
      <dgm:t>
        <a:bodyPr/>
        <a:lstStyle/>
        <a:p>
          <a:endParaRPr lang="es-SV"/>
        </a:p>
      </dgm:t>
    </dgm:pt>
    <dgm:pt modelId="{F01B5BD8-0BD1-4469-995D-E6994C9F376A}">
      <dgm:prSet custT="1"/>
      <dgm:spPr/>
      <dgm:t>
        <a:bodyPr/>
        <a:lstStyle/>
        <a:p>
          <a:r>
            <a:rPr lang="es-ES" sz="1200" dirty="0" smtClean="0"/>
            <a:t>Reglamento CA de Normalización, Metrología y Procedimientos de Autorización</a:t>
          </a:r>
          <a:endParaRPr lang="es-SV" sz="1200" dirty="0"/>
        </a:p>
      </dgm:t>
    </dgm:pt>
    <dgm:pt modelId="{1A70F2BE-8854-4C94-8C07-86ECC251DB48}" type="parTrans" cxnId="{85178F3A-FDB7-44BE-BF5E-733542309F3C}">
      <dgm:prSet/>
      <dgm:spPr/>
      <dgm:t>
        <a:bodyPr/>
        <a:lstStyle/>
        <a:p>
          <a:endParaRPr lang="es-SV"/>
        </a:p>
      </dgm:t>
    </dgm:pt>
    <dgm:pt modelId="{83145363-4ED8-4A42-92B5-91F1F72491BD}" type="sibTrans" cxnId="{85178F3A-FDB7-44BE-BF5E-733542309F3C}">
      <dgm:prSet/>
      <dgm:spPr/>
      <dgm:t>
        <a:bodyPr/>
        <a:lstStyle/>
        <a:p>
          <a:endParaRPr lang="es-SV"/>
        </a:p>
      </dgm:t>
    </dgm:pt>
    <dgm:pt modelId="{D84B4B79-A48B-465E-84EA-934848F50F37}" type="pres">
      <dgm:prSet presAssocID="{7E3D1FA7-47DA-446E-8A07-899266E0E998}" presName="Name0" presStyleCnt="0">
        <dgm:presLayoutVars>
          <dgm:dir/>
          <dgm:animLvl val="lvl"/>
          <dgm:resizeHandles val="exact"/>
        </dgm:presLayoutVars>
      </dgm:prSet>
      <dgm:spPr/>
    </dgm:pt>
    <dgm:pt modelId="{748602D9-604D-40AE-90C9-DAC33E693437}" type="pres">
      <dgm:prSet presAssocID="{D30C017A-499E-4702-868A-4FF7FCF4AC69}" presName="linNode" presStyleCnt="0"/>
      <dgm:spPr/>
    </dgm:pt>
    <dgm:pt modelId="{7F0CBB6F-515F-4A8E-A84D-12958CB629CB}" type="pres">
      <dgm:prSet presAssocID="{D30C017A-499E-4702-868A-4FF7FCF4AC69}" presName="parentText" presStyleLbl="node1" presStyleIdx="0" presStyleCnt="2">
        <dgm:presLayoutVars>
          <dgm:chMax val="1"/>
          <dgm:bulletEnabled val="1"/>
        </dgm:presLayoutVars>
      </dgm:prSet>
      <dgm:spPr/>
      <dgm:t>
        <a:bodyPr/>
        <a:lstStyle/>
        <a:p>
          <a:endParaRPr lang="es-SV"/>
        </a:p>
      </dgm:t>
    </dgm:pt>
    <dgm:pt modelId="{857C59AB-7D77-4367-B987-24F03154F103}" type="pres">
      <dgm:prSet presAssocID="{D30C017A-499E-4702-868A-4FF7FCF4AC69}" presName="descendantText" presStyleLbl="alignAccFollowNode1" presStyleIdx="0" presStyleCnt="2">
        <dgm:presLayoutVars>
          <dgm:bulletEnabled val="1"/>
        </dgm:presLayoutVars>
      </dgm:prSet>
      <dgm:spPr/>
      <dgm:t>
        <a:bodyPr/>
        <a:lstStyle/>
        <a:p>
          <a:endParaRPr lang="es-SV"/>
        </a:p>
      </dgm:t>
    </dgm:pt>
    <dgm:pt modelId="{19445A60-ECE1-43E8-BAFF-43D7B5AFAB95}" type="pres">
      <dgm:prSet presAssocID="{98ECC965-C732-4D4D-B032-EE919A6BE263}" presName="sp" presStyleCnt="0"/>
      <dgm:spPr/>
    </dgm:pt>
    <dgm:pt modelId="{497842BA-0C7E-43E5-AEC9-5E79537DA05C}" type="pres">
      <dgm:prSet presAssocID="{30FE4167-4D2B-4F13-ABEA-E1059A1AA51D}" presName="linNode" presStyleCnt="0"/>
      <dgm:spPr/>
    </dgm:pt>
    <dgm:pt modelId="{663963CB-B45A-4546-AE9E-2F2030EA5347}" type="pres">
      <dgm:prSet presAssocID="{30FE4167-4D2B-4F13-ABEA-E1059A1AA51D}" presName="parentText" presStyleLbl="node1" presStyleIdx="1" presStyleCnt="2">
        <dgm:presLayoutVars>
          <dgm:chMax val="1"/>
          <dgm:bulletEnabled val="1"/>
        </dgm:presLayoutVars>
      </dgm:prSet>
      <dgm:spPr/>
      <dgm:t>
        <a:bodyPr/>
        <a:lstStyle/>
        <a:p>
          <a:endParaRPr lang="es-SV"/>
        </a:p>
      </dgm:t>
    </dgm:pt>
    <dgm:pt modelId="{07181671-3AF7-4C2F-9385-98890D4AFE5E}" type="pres">
      <dgm:prSet presAssocID="{30FE4167-4D2B-4F13-ABEA-E1059A1AA51D}" presName="descendantText" presStyleLbl="alignAccFollowNode1" presStyleIdx="1" presStyleCnt="2">
        <dgm:presLayoutVars>
          <dgm:bulletEnabled val="1"/>
        </dgm:presLayoutVars>
      </dgm:prSet>
      <dgm:spPr/>
      <dgm:t>
        <a:bodyPr/>
        <a:lstStyle/>
        <a:p>
          <a:endParaRPr lang="es-SV"/>
        </a:p>
      </dgm:t>
    </dgm:pt>
  </dgm:ptLst>
  <dgm:cxnLst>
    <dgm:cxn modelId="{85178F3A-FDB7-44BE-BF5E-733542309F3C}" srcId="{D30C017A-499E-4702-868A-4FF7FCF4AC69}" destId="{F01B5BD8-0BD1-4469-995D-E6994C9F376A}" srcOrd="8" destOrd="0" parTransId="{1A70F2BE-8854-4C94-8C07-86ECC251DB48}" sibTransId="{83145363-4ED8-4A42-92B5-91F1F72491BD}"/>
    <dgm:cxn modelId="{A514D63C-4DBA-4223-A32F-E1D06272B0BF}" type="presOf" srcId="{F01B5BD8-0BD1-4469-995D-E6994C9F376A}" destId="{857C59AB-7D77-4367-B987-24F03154F103}" srcOrd="0" destOrd="9" presId="urn:microsoft.com/office/officeart/2005/8/layout/vList5"/>
    <dgm:cxn modelId="{759CB55E-09EC-4701-BA0E-B0233FAFE343}" srcId="{D30C017A-499E-4702-868A-4FF7FCF4AC69}" destId="{E5C375C1-DF74-4BF4-9DF9-E8CA2655948E}" srcOrd="5" destOrd="0" parTransId="{F92BE715-4530-4D8F-901B-18522CE9D7ED}" sibTransId="{5A64569F-FAB8-42A7-BA3F-05DB9733E2BF}"/>
    <dgm:cxn modelId="{F7405F4F-CBAA-4566-9FE7-E60E34DF82F4}" type="presOf" srcId="{D01D19A4-B4DF-4FB1-9EB8-49F2EFBE05B6}" destId="{857C59AB-7D77-4367-B987-24F03154F103}" srcOrd="0" destOrd="1" presId="urn:microsoft.com/office/officeart/2005/8/layout/vList5"/>
    <dgm:cxn modelId="{12BD464B-D06E-408F-8D13-3AFFAC72D030}" srcId="{D30C017A-499E-4702-868A-4FF7FCF4AC69}" destId="{F6AFFB70-E3BD-4F22-8204-63A94A074605}" srcOrd="2" destOrd="0" parTransId="{BD1BFF4C-075B-46AC-8A7E-39346F9058F5}" sibTransId="{6C76B348-F99B-46C6-A77D-68404A528AEE}"/>
    <dgm:cxn modelId="{0CBB7F6C-3DA5-49E3-A0F7-6F8A0583622C}" srcId="{D30C017A-499E-4702-868A-4FF7FCF4AC69}" destId="{3D92BDD5-C303-451C-82C3-BA5BC0E8F991}" srcOrd="0" destOrd="0" parTransId="{81D4B21C-BAC3-417D-AE6B-09154E066A36}" sibTransId="{5C314F89-5A0A-48CE-96BB-2BF495645D96}"/>
    <dgm:cxn modelId="{D5D091B6-F662-4315-AD71-D71F0EF95C63}" srcId="{D30C017A-499E-4702-868A-4FF7FCF4AC69}" destId="{D79566F2-9550-474D-9EB0-D50B10DD3438}" srcOrd="4" destOrd="0" parTransId="{8455E52B-DA1A-4375-A806-A76792F4B15D}" sibTransId="{2560258F-EE6B-4E7A-B2F8-A9D41F5AEC0A}"/>
    <dgm:cxn modelId="{0ED93712-E4CB-479D-A3E4-10966DDD601F}" srcId="{7E3D1FA7-47DA-446E-8A07-899266E0E998}" destId="{30FE4167-4D2B-4F13-ABEA-E1059A1AA51D}" srcOrd="1" destOrd="0" parTransId="{9BA67248-6C32-4488-B4F0-C4A704BFDC0C}" sibTransId="{68607D74-D546-4132-BE6B-776776668348}"/>
    <dgm:cxn modelId="{68726014-5272-40AB-90EA-4D080585652D}" type="presOf" srcId="{0FF32FC5-089F-4148-873D-16BC02ED2F93}" destId="{857C59AB-7D77-4367-B987-24F03154F103}" srcOrd="0" destOrd="3" presId="urn:microsoft.com/office/officeart/2005/8/layout/vList5"/>
    <dgm:cxn modelId="{3E2D6883-5616-4D16-9D02-6E5256FD4300}" type="presOf" srcId="{3D92BDD5-C303-451C-82C3-BA5BC0E8F991}" destId="{857C59AB-7D77-4367-B987-24F03154F103}" srcOrd="0" destOrd="0" presId="urn:microsoft.com/office/officeart/2005/8/layout/vList5"/>
    <dgm:cxn modelId="{35B49EC6-0BAB-405C-9F30-6E68F6E7FD6F}" srcId="{D30C017A-499E-4702-868A-4FF7FCF4AC69}" destId="{C641075E-736F-4D16-B007-0D9F2A5C0146}" srcOrd="7" destOrd="0" parTransId="{EB6D88BA-2010-48E1-8334-DFDCC102B3CE}" sibTransId="{06462ABB-B476-4461-922B-D4D0FDADC5C8}"/>
    <dgm:cxn modelId="{D537EE43-40F5-4248-8381-B7D676E79001}" srcId="{D30C017A-499E-4702-868A-4FF7FCF4AC69}" destId="{0FF32FC5-089F-4148-873D-16BC02ED2F93}" srcOrd="3" destOrd="0" parTransId="{B699C8FD-D836-4005-A606-006D785126F5}" sibTransId="{45A17046-3AB1-4A7A-807F-09F0AFC8F399}"/>
    <dgm:cxn modelId="{683B0161-24C0-445C-8D18-B0180B84D1B8}" type="presOf" srcId="{D79566F2-9550-474D-9EB0-D50B10DD3438}" destId="{857C59AB-7D77-4367-B987-24F03154F103}" srcOrd="0" destOrd="4" presId="urn:microsoft.com/office/officeart/2005/8/layout/vList5"/>
    <dgm:cxn modelId="{8B531ABA-F4B3-46CB-BA33-C7EFFB2E1219}" type="presOf" srcId="{E6E7C279-FADB-442B-A3A9-CE4DA9036A7A}" destId="{857C59AB-7D77-4367-B987-24F03154F103}" srcOrd="0" destOrd="5" presId="urn:microsoft.com/office/officeart/2005/8/layout/vList5"/>
    <dgm:cxn modelId="{909B34CC-DA04-46CA-9CD6-BC109FABD48E}" type="presOf" srcId="{C641075E-736F-4D16-B007-0D9F2A5C0146}" destId="{857C59AB-7D77-4367-B987-24F03154F103}" srcOrd="0" destOrd="8" presId="urn:microsoft.com/office/officeart/2005/8/layout/vList5"/>
    <dgm:cxn modelId="{9A08FD11-CB14-42EA-823E-5E7381FF5809}" srcId="{D79566F2-9550-474D-9EB0-D50B10DD3438}" destId="{E6E7C279-FADB-442B-A3A9-CE4DA9036A7A}" srcOrd="0" destOrd="0" parTransId="{F6B6A824-3222-4A9E-AFFB-CC4141931003}" sibTransId="{56649846-BEDF-44A2-9F8F-ABB13DD9E3E9}"/>
    <dgm:cxn modelId="{B5BD09A9-176D-45D0-AE01-8D406A085FC3}" srcId="{30FE4167-4D2B-4F13-ABEA-E1059A1AA51D}" destId="{ACB2C3E1-F02D-4722-9B17-72DAC1BDDD03}" srcOrd="0" destOrd="0" parTransId="{FF711B90-0DA9-42AA-BE27-11E1789DD8FD}" sibTransId="{28EA7E6D-495B-4525-8287-10DB4A04BE3B}"/>
    <dgm:cxn modelId="{7BD4F53E-19BC-49BE-94DD-412041828AD1}" srcId="{7E3D1FA7-47DA-446E-8A07-899266E0E998}" destId="{D30C017A-499E-4702-868A-4FF7FCF4AC69}" srcOrd="0" destOrd="0" parTransId="{1D579307-9E01-4085-84F8-217EFCA04E56}" sibTransId="{98ECC965-C732-4D4D-B032-EE919A6BE263}"/>
    <dgm:cxn modelId="{F1E71A16-82A3-4C4A-B6DF-089FF50DEBEA}" srcId="{D30C017A-499E-4702-868A-4FF7FCF4AC69}" destId="{546ADAB4-E52B-4A59-AB03-82D45B8B08E1}" srcOrd="6" destOrd="0" parTransId="{FFF5EE21-05DD-495D-AABC-A530CA3F05DE}" sibTransId="{427916AF-C296-450D-9067-B908AE2AF28F}"/>
    <dgm:cxn modelId="{A3D52E78-7303-481C-8463-9556C038A9E9}" type="presOf" srcId="{546ADAB4-E52B-4A59-AB03-82D45B8B08E1}" destId="{857C59AB-7D77-4367-B987-24F03154F103}" srcOrd="0" destOrd="7" presId="urn:microsoft.com/office/officeart/2005/8/layout/vList5"/>
    <dgm:cxn modelId="{5879F67B-99ED-4E54-8616-0D54DFB655EB}" type="presOf" srcId="{D30C017A-499E-4702-868A-4FF7FCF4AC69}" destId="{7F0CBB6F-515F-4A8E-A84D-12958CB629CB}" srcOrd="0" destOrd="0" presId="urn:microsoft.com/office/officeart/2005/8/layout/vList5"/>
    <dgm:cxn modelId="{AAE39739-17E6-4A74-B40B-806FF8227397}" type="presOf" srcId="{30FE4167-4D2B-4F13-ABEA-E1059A1AA51D}" destId="{663963CB-B45A-4546-AE9E-2F2030EA5347}" srcOrd="0" destOrd="0" presId="urn:microsoft.com/office/officeart/2005/8/layout/vList5"/>
    <dgm:cxn modelId="{F97515C2-738E-47E2-9F90-009678B7194D}" type="presOf" srcId="{ACB2C3E1-F02D-4722-9B17-72DAC1BDDD03}" destId="{07181671-3AF7-4C2F-9385-98890D4AFE5E}" srcOrd="0" destOrd="0" presId="urn:microsoft.com/office/officeart/2005/8/layout/vList5"/>
    <dgm:cxn modelId="{AD4A4101-6145-40CF-B504-7CC6E821F1DE}" type="presOf" srcId="{7E3D1FA7-47DA-446E-8A07-899266E0E998}" destId="{D84B4B79-A48B-465E-84EA-934848F50F37}" srcOrd="0" destOrd="0" presId="urn:microsoft.com/office/officeart/2005/8/layout/vList5"/>
    <dgm:cxn modelId="{9203DB84-3A42-4F55-90E5-F63AB1BB5280}" type="presOf" srcId="{F6AFFB70-E3BD-4F22-8204-63A94A074605}" destId="{857C59AB-7D77-4367-B987-24F03154F103}" srcOrd="0" destOrd="2" presId="urn:microsoft.com/office/officeart/2005/8/layout/vList5"/>
    <dgm:cxn modelId="{A3829B1B-8591-43D3-B1AF-27338ED214F6}" srcId="{D30C017A-499E-4702-868A-4FF7FCF4AC69}" destId="{D01D19A4-B4DF-4FB1-9EB8-49F2EFBE05B6}" srcOrd="1" destOrd="0" parTransId="{40685E69-1A0F-49CB-A894-18AF89AEC055}" sibTransId="{81C3C368-C0B7-4030-B1F9-788C892D4713}"/>
    <dgm:cxn modelId="{9592C343-ED40-473C-AD78-E9A0584C2EAF}" type="presOf" srcId="{E5C375C1-DF74-4BF4-9DF9-E8CA2655948E}" destId="{857C59AB-7D77-4367-B987-24F03154F103}" srcOrd="0" destOrd="6" presId="urn:microsoft.com/office/officeart/2005/8/layout/vList5"/>
    <dgm:cxn modelId="{6C4A7001-CBC5-4ECD-93C8-5357988DC290}" type="presParOf" srcId="{D84B4B79-A48B-465E-84EA-934848F50F37}" destId="{748602D9-604D-40AE-90C9-DAC33E693437}" srcOrd="0" destOrd="0" presId="urn:microsoft.com/office/officeart/2005/8/layout/vList5"/>
    <dgm:cxn modelId="{F50F45DB-87D0-4291-BDF5-490D33D759B0}" type="presParOf" srcId="{748602D9-604D-40AE-90C9-DAC33E693437}" destId="{7F0CBB6F-515F-4A8E-A84D-12958CB629CB}" srcOrd="0" destOrd="0" presId="urn:microsoft.com/office/officeart/2005/8/layout/vList5"/>
    <dgm:cxn modelId="{0DAE72C9-C824-403D-A340-FD142D441F90}" type="presParOf" srcId="{748602D9-604D-40AE-90C9-DAC33E693437}" destId="{857C59AB-7D77-4367-B987-24F03154F103}" srcOrd="1" destOrd="0" presId="urn:microsoft.com/office/officeart/2005/8/layout/vList5"/>
    <dgm:cxn modelId="{2790A973-A8D2-47C1-B2ED-FECFAC123026}" type="presParOf" srcId="{D84B4B79-A48B-465E-84EA-934848F50F37}" destId="{19445A60-ECE1-43E8-BAFF-43D7B5AFAB95}" srcOrd="1" destOrd="0" presId="urn:microsoft.com/office/officeart/2005/8/layout/vList5"/>
    <dgm:cxn modelId="{F209CB68-D05D-4DC6-9239-11E0D3EA15E0}" type="presParOf" srcId="{D84B4B79-A48B-465E-84EA-934848F50F37}" destId="{497842BA-0C7E-43E5-AEC9-5E79537DA05C}" srcOrd="2" destOrd="0" presId="urn:microsoft.com/office/officeart/2005/8/layout/vList5"/>
    <dgm:cxn modelId="{94127670-DE13-46FD-9A53-C73AA2CE23CC}" type="presParOf" srcId="{497842BA-0C7E-43E5-AEC9-5E79537DA05C}" destId="{663963CB-B45A-4546-AE9E-2F2030EA5347}" srcOrd="0" destOrd="0" presId="urn:microsoft.com/office/officeart/2005/8/layout/vList5"/>
    <dgm:cxn modelId="{E5298923-3AE5-449B-A80C-46FB55F19F83}" type="presParOf" srcId="{497842BA-0C7E-43E5-AEC9-5E79537DA05C}" destId="{07181671-3AF7-4C2F-9385-98890D4AFE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D1FA7-47DA-446E-8A07-899266E0E9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SV"/>
        </a:p>
      </dgm:t>
    </dgm:pt>
    <dgm:pt modelId="{D30C017A-499E-4702-868A-4FF7FCF4AC69}">
      <dgm:prSet phldrT="[Texto]"/>
      <dgm:spPr/>
      <dgm:t>
        <a:bodyPr/>
        <a:lstStyle/>
        <a:p>
          <a:r>
            <a:rPr lang="es-SV" dirty="0" smtClean="0"/>
            <a:t>Mecanismo de solución de controversias comerciales</a:t>
          </a:r>
          <a:endParaRPr lang="es-SV" dirty="0"/>
        </a:p>
      </dgm:t>
    </dgm:pt>
    <dgm:pt modelId="{1D579307-9E01-4085-84F8-217EFCA04E56}" type="parTrans" cxnId="{7BD4F53E-19BC-49BE-94DD-412041828AD1}">
      <dgm:prSet/>
      <dgm:spPr/>
      <dgm:t>
        <a:bodyPr/>
        <a:lstStyle/>
        <a:p>
          <a:endParaRPr lang="es-SV"/>
        </a:p>
      </dgm:t>
    </dgm:pt>
    <dgm:pt modelId="{98ECC965-C732-4D4D-B032-EE919A6BE263}" type="sibTrans" cxnId="{7BD4F53E-19BC-49BE-94DD-412041828AD1}">
      <dgm:prSet/>
      <dgm:spPr/>
      <dgm:t>
        <a:bodyPr/>
        <a:lstStyle/>
        <a:p>
          <a:endParaRPr lang="es-SV"/>
        </a:p>
      </dgm:t>
    </dgm:pt>
    <dgm:pt modelId="{3D92BDD5-C303-451C-82C3-BA5BC0E8F991}">
      <dgm:prSet phldrT="[Texto]"/>
      <dgm:spPr/>
      <dgm:t>
        <a:bodyPr/>
        <a:lstStyle/>
        <a:p>
          <a:r>
            <a:rPr lang="es-ES" dirty="0" smtClean="0"/>
            <a:t>Código de conducta de solución de controversias en Centroamérica</a:t>
          </a:r>
          <a:endParaRPr lang="es-SV" dirty="0"/>
        </a:p>
      </dgm:t>
    </dgm:pt>
    <dgm:pt modelId="{81D4B21C-BAC3-417D-AE6B-09154E066A36}" type="parTrans" cxnId="{0CBB7F6C-3DA5-49E3-A0F7-6F8A0583622C}">
      <dgm:prSet/>
      <dgm:spPr/>
      <dgm:t>
        <a:bodyPr/>
        <a:lstStyle/>
        <a:p>
          <a:endParaRPr lang="es-SV"/>
        </a:p>
      </dgm:t>
    </dgm:pt>
    <dgm:pt modelId="{5C314F89-5A0A-48CE-96BB-2BF495645D96}" type="sibTrans" cxnId="{0CBB7F6C-3DA5-49E3-A0F7-6F8A0583622C}">
      <dgm:prSet/>
      <dgm:spPr/>
      <dgm:t>
        <a:bodyPr/>
        <a:lstStyle/>
        <a:p>
          <a:endParaRPr lang="es-SV"/>
        </a:p>
      </dgm:t>
    </dgm:pt>
    <dgm:pt modelId="{30FE4167-4D2B-4F13-ABEA-E1059A1AA51D}">
      <dgm:prSet phldrT="[Texto]"/>
      <dgm:spPr/>
      <dgm:t>
        <a:bodyPr/>
        <a:lstStyle/>
        <a:p>
          <a:r>
            <a:rPr lang="es-SV" dirty="0" smtClean="0"/>
            <a:t>Arancel Centroamericano de importación</a:t>
          </a:r>
          <a:endParaRPr lang="es-SV" dirty="0"/>
        </a:p>
      </dgm:t>
    </dgm:pt>
    <dgm:pt modelId="{9BA67248-6C32-4488-B4F0-C4A704BFDC0C}" type="parTrans" cxnId="{0ED93712-E4CB-479D-A3E4-10966DDD601F}">
      <dgm:prSet/>
      <dgm:spPr/>
      <dgm:t>
        <a:bodyPr/>
        <a:lstStyle/>
        <a:p>
          <a:endParaRPr lang="es-SV"/>
        </a:p>
      </dgm:t>
    </dgm:pt>
    <dgm:pt modelId="{68607D74-D546-4132-BE6B-776776668348}" type="sibTrans" cxnId="{0ED93712-E4CB-479D-A3E4-10966DDD601F}">
      <dgm:prSet/>
      <dgm:spPr/>
      <dgm:t>
        <a:bodyPr/>
        <a:lstStyle/>
        <a:p>
          <a:endParaRPr lang="es-SV"/>
        </a:p>
      </dgm:t>
    </dgm:pt>
    <dgm:pt modelId="{ACB2C3E1-F02D-4722-9B17-72DAC1BDDD03}">
      <dgm:prSet phldrT="[Texto]"/>
      <dgm:spPr/>
      <dgm:t>
        <a:bodyPr/>
        <a:lstStyle/>
        <a:p>
          <a:r>
            <a:rPr lang="es-ES" dirty="0" smtClean="0"/>
            <a:t>Sistema Arancelario Centroamericano versión (VI Enmienda y el Arancel a 10 digito 2017) </a:t>
          </a:r>
          <a:endParaRPr lang="es-SV" dirty="0"/>
        </a:p>
      </dgm:t>
    </dgm:pt>
    <dgm:pt modelId="{FF711B90-0DA9-42AA-BE27-11E1789DD8FD}" type="parTrans" cxnId="{B5BD09A9-176D-45D0-AE01-8D406A085FC3}">
      <dgm:prSet/>
      <dgm:spPr/>
      <dgm:t>
        <a:bodyPr/>
        <a:lstStyle/>
        <a:p>
          <a:endParaRPr lang="es-SV"/>
        </a:p>
      </dgm:t>
    </dgm:pt>
    <dgm:pt modelId="{28EA7E6D-495B-4525-8287-10DB4A04BE3B}" type="sibTrans" cxnId="{B5BD09A9-176D-45D0-AE01-8D406A085FC3}">
      <dgm:prSet/>
      <dgm:spPr/>
      <dgm:t>
        <a:bodyPr/>
        <a:lstStyle/>
        <a:p>
          <a:endParaRPr lang="es-SV"/>
        </a:p>
      </dgm:t>
    </dgm:pt>
    <dgm:pt modelId="{A51F5180-DCD0-469B-808B-B1C4FB8A484E}">
      <dgm:prSet/>
      <dgm:spPr/>
      <dgm:t>
        <a:bodyPr/>
        <a:lstStyle/>
        <a:p>
          <a:r>
            <a:rPr lang="es-ES" dirty="0" smtClean="0"/>
            <a:t>Mecanismo Solución de Controversias entre Centroamérica</a:t>
          </a:r>
          <a:endParaRPr lang="es-SV" dirty="0"/>
        </a:p>
      </dgm:t>
    </dgm:pt>
    <dgm:pt modelId="{173E36FE-3DA5-4E21-BFE0-66F703EE6978}" type="parTrans" cxnId="{BD70DD65-0D18-4CCE-ABF8-823DE449DEEA}">
      <dgm:prSet/>
      <dgm:spPr/>
      <dgm:t>
        <a:bodyPr/>
        <a:lstStyle/>
        <a:p>
          <a:endParaRPr lang="es-SV"/>
        </a:p>
      </dgm:t>
    </dgm:pt>
    <dgm:pt modelId="{AFCC3919-C547-4AFB-A7E5-74D5AB13F8B2}" type="sibTrans" cxnId="{BD70DD65-0D18-4CCE-ABF8-823DE449DEEA}">
      <dgm:prSet/>
      <dgm:spPr/>
      <dgm:t>
        <a:bodyPr/>
        <a:lstStyle/>
        <a:p>
          <a:endParaRPr lang="es-SV"/>
        </a:p>
      </dgm:t>
    </dgm:pt>
    <dgm:pt modelId="{0FAB9EAA-15F6-4218-97D5-5BB8135CEEB1}">
      <dgm:prSet/>
      <dgm:spPr/>
      <dgm:t>
        <a:bodyPr/>
        <a:lstStyle/>
        <a:p>
          <a:r>
            <a:rPr lang="es-ES" dirty="0" smtClean="0"/>
            <a:t>Reglas mecanismo solución de Controversias Centroamérica</a:t>
          </a:r>
          <a:endParaRPr lang="es-SV" dirty="0"/>
        </a:p>
      </dgm:t>
    </dgm:pt>
    <dgm:pt modelId="{8EFE8B1A-CF0D-44AB-AB56-DCE08C1B2B30}" type="parTrans" cxnId="{A53B6A10-47FD-4A0C-BBB0-EE9B73D3D753}">
      <dgm:prSet/>
      <dgm:spPr/>
      <dgm:t>
        <a:bodyPr/>
        <a:lstStyle/>
        <a:p>
          <a:endParaRPr lang="es-SV"/>
        </a:p>
      </dgm:t>
    </dgm:pt>
    <dgm:pt modelId="{52A2BDD3-ECBD-4ED4-B540-A3940B50C74C}" type="sibTrans" cxnId="{A53B6A10-47FD-4A0C-BBB0-EE9B73D3D753}">
      <dgm:prSet/>
      <dgm:spPr/>
      <dgm:t>
        <a:bodyPr/>
        <a:lstStyle/>
        <a:p>
          <a:endParaRPr lang="es-SV"/>
        </a:p>
      </dgm:t>
    </dgm:pt>
    <dgm:pt modelId="{5F7DCB98-13A4-4AC4-84DE-9E87113B5DCC}">
      <dgm:prSet/>
      <dgm:spPr/>
      <dgm:t>
        <a:bodyPr/>
        <a:lstStyle/>
        <a:p>
          <a:r>
            <a:rPr lang="es-ES" smtClean="0"/>
            <a:t>Tabla de Correlación VI Enmienda 2012 - 2017</a:t>
          </a:r>
          <a:endParaRPr lang="es-SV"/>
        </a:p>
      </dgm:t>
    </dgm:pt>
    <dgm:pt modelId="{C7F49DA0-6F3C-444D-BBED-8739E27910DA}" type="parTrans" cxnId="{50EACBE3-4FE1-476A-8A49-65A082FE2F05}">
      <dgm:prSet/>
      <dgm:spPr/>
      <dgm:t>
        <a:bodyPr/>
        <a:lstStyle/>
        <a:p>
          <a:endParaRPr lang="es-SV"/>
        </a:p>
      </dgm:t>
    </dgm:pt>
    <dgm:pt modelId="{FC6A3D5F-062A-4C33-95C0-24EFFCB77CF9}" type="sibTrans" cxnId="{50EACBE3-4FE1-476A-8A49-65A082FE2F05}">
      <dgm:prSet/>
      <dgm:spPr/>
      <dgm:t>
        <a:bodyPr/>
        <a:lstStyle/>
        <a:p>
          <a:endParaRPr lang="es-SV"/>
        </a:p>
      </dgm:t>
    </dgm:pt>
    <dgm:pt modelId="{8FF2F139-27B2-45DD-AFDA-9F9961084F18}">
      <dgm:prSet/>
      <dgm:spPr/>
      <dgm:t>
        <a:bodyPr/>
        <a:lstStyle/>
        <a:p>
          <a:r>
            <a:rPr lang="es-ES" dirty="0" smtClean="0"/>
            <a:t>Tabla de Correlación VI Enmienda 2017 - 2012</a:t>
          </a:r>
          <a:endParaRPr lang="es-SV" dirty="0"/>
        </a:p>
      </dgm:t>
    </dgm:pt>
    <dgm:pt modelId="{C631B55C-9F5A-4514-B221-7DA830B953E9}" type="parTrans" cxnId="{302E6829-9382-466E-B7B3-6A8BB6F86D9B}">
      <dgm:prSet/>
      <dgm:spPr/>
      <dgm:t>
        <a:bodyPr/>
        <a:lstStyle/>
        <a:p>
          <a:endParaRPr lang="es-SV"/>
        </a:p>
      </dgm:t>
    </dgm:pt>
    <dgm:pt modelId="{7DC57E25-EC16-41EF-B804-31107997D2EA}" type="sibTrans" cxnId="{302E6829-9382-466E-B7B3-6A8BB6F86D9B}">
      <dgm:prSet/>
      <dgm:spPr/>
      <dgm:t>
        <a:bodyPr/>
        <a:lstStyle/>
        <a:p>
          <a:endParaRPr lang="es-SV"/>
        </a:p>
      </dgm:t>
    </dgm:pt>
    <dgm:pt modelId="{D84B4B79-A48B-465E-84EA-934848F50F37}" type="pres">
      <dgm:prSet presAssocID="{7E3D1FA7-47DA-446E-8A07-899266E0E998}" presName="Name0" presStyleCnt="0">
        <dgm:presLayoutVars>
          <dgm:dir/>
          <dgm:animLvl val="lvl"/>
          <dgm:resizeHandles val="exact"/>
        </dgm:presLayoutVars>
      </dgm:prSet>
      <dgm:spPr/>
    </dgm:pt>
    <dgm:pt modelId="{748602D9-604D-40AE-90C9-DAC33E693437}" type="pres">
      <dgm:prSet presAssocID="{D30C017A-499E-4702-868A-4FF7FCF4AC69}" presName="linNode" presStyleCnt="0"/>
      <dgm:spPr/>
    </dgm:pt>
    <dgm:pt modelId="{7F0CBB6F-515F-4A8E-A84D-12958CB629CB}" type="pres">
      <dgm:prSet presAssocID="{D30C017A-499E-4702-868A-4FF7FCF4AC69}" presName="parentText" presStyleLbl="node1" presStyleIdx="0" presStyleCnt="2">
        <dgm:presLayoutVars>
          <dgm:chMax val="1"/>
          <dgm:bulletEnabled val="1"/>
        </dgm:presLayoutVars>
      </dgm:prSet>
      <dgm:spPr/>
      <dgm:t>
        <a:bodyPr/>
        <a:lstStyle/>
        <a:p>
          <a:endParaRPr lang="es-SV"/>
        </a:p>
      </dgm:t>
    </dgm:pt>
    <dgm:pt modelId="{857C59AB-7D77-4367-B987-24F03154F103}" type="pres">
      <dgm:prSet presAssocID="{D30C017A-499E-4702-868A-4FF7FCF4AC69}" presName="descendantText" presStyleLbl="alignAccFollowNode1" presStyleIdx="0" presStyleCnt="2">
        <dgm:presLayoutVars>
          <dgm:bulletEnabled val="1"/>
        </dgm:presLayoutVars>
      </dgm:prSet>
      <dgm:spPr/>
      <dgm:t>
        <a:bodyPr/>
        <a:lstStyle/>
        <a:p>
          <a:endParaRPr lang="es-SV"/>
        </a:p>
      </dgm:t>
    </dgm:pt>
    <dgm:pt modelId="{19445A60-ECE1-43E8-BAFF-43D7B5AFAB95}" type="pres">
      <dgm:prSet presAssocID="{98ECC965-C732-4D4D-B032-EE919A6BE263}" presName="sp" presStyleCnt="0"/>
      <dgm:spPr/>
    </dgm:pt>
    <dgm:pt modelId="{497842BA-0C7E-43E5-AEC9-5E79537DA05C}" type="pres">
      <dgm:prSet presAssocID="{30FE4167-4D2B-4F13-ABEA-E1059A1AA51D}" presName="linNode" presStyleCnt="0"/>
      <dgm:spPr/>
    </dgm:pt>
    <dgm:pt modelId="{663963CB-B45A-4546-AE9E-2F2030EA5347}" type="pres">
      <dgm:prSet presAssocID="{30FE4167-4D2B-4F13-ABEA-E1059A1AA51D}" presName="parentText" presStyleLbl="node1" presStyleIdx="1" presStyleCnt="2">
        <dgm:presLayoutVars>
          <dgm:chMax val="1"/>
          <dgm:bulletEnabled val="1"/>
        </dgm:presLayoutVars>
      </dgm:prSet>
      <dgm:spPr/>
      <dgm:t>
        <a:bodyPr/>
        <a:lstStyle/>
        <a:p>
          <a:endParaRPr lang="es-SV"/>
        </a:p>
      </dgm:t>
    </dgm:pt>
    <dgm:pt modelId="{07181671-3AF7-4C2F-9385-98890D4AFE5E}" type="pres">
      <dgm:prSet presAssocID="{30FE4167-4D2B-4F13-ABEA-E1059A1AA51D}" presName="descendantText" presStyleLbl="alignAccFollowNode1" presStyleIdx="1" presStyleCnt="2">
        <dgm:presLayoutVars>
          <dgm:bulletEnabled val="1"/>
        </dgm:presLayoutVars>
      </dgm:prSet>
      <dgm:spPr/>
      <dgm:t>
        <a:bodyPr/>
        <a:lstStyle/>
        <a:p>
          <a:endParaRPr lang="es-SV"/>
        </a:p>
      </dgm:t>
    </dgm:pt>
  </dgm:ptLst>
  <dgm:cxnLst>
    <dgm:cxn modelId="{BD79CB4C-2E15-4304-8CF8-822035643CE0}" type="presOf" srcId="{ACB2C3E1-F02D-4722-9B17-72DAC1BDDD03}" destId="{07181671-3AF7-4C2F-9385-98890D4AFE5E}" srcOrd="0" destOrd="0" presId="urn:microsoft.com/office/officeart/2005/8/layout/vList5"/>
    <dgm:cxn modelId="{7BD4F53E-19BC-49BE-94DD-412041828AD1}" srcId="{7E3D1FA7-47DA-446E-8A07-899266E0E998}" destId="{D30C017A-499E-4702-868A-4FF7FCF4AC69}" srcOrd="0" destOrd="0" parTransId="{1D579307-9E01-4085-84F8-217EFCA04E56}" sibTransId="{98ECC965-C732-4D4D-B032-EE919A6BE263}"/>
    <dgm:cxn modelId="{45E8E85C-5384-4A44-B5B6-AEE38074DE73}" type="presOf" srcId="{7E3D1FA7-47DA-446E-8A07-899266E0E998}" destId="{D84B4B79-A48B-465E-84EA-934848F50F37}" srcOrd="0" destOrd="0" presId="urn:microsoft.com/office/officeart/2005/8/layout/vList5"/>
    <dgm:cxn modelId="{BB34C2CE-B450-40A7-8B91-671979BFC9F0}" type="presOf" srcId="{0FAB9EAA-15F6-4218-97D5-5BB8135CEEB1}" destId="{857C59AB-7D77-4367-B987-24F03154F103}" srcOrd="0" destOrd="2" presId="urn:microsoft.com/office/officeart/2005/8/layout/vList5"/>
    <dgm:cxn modelId="{A53B6A10-47FD-4A0C-BBB0-EE9B73D3D753}" srcId="{D30C017A-499E-4702-868A-4FF7FCF4AC69}" destId="{0FAB9EAA-15F6-4218-97D5-5BB8135CEEB1}" srcOrd="2" destOrd="0" parTransId="{8EFE8B1A-CF0D-44AB-AB56-DCE08C1B2B30}" sibTransId="{52A2BDD3-ECBD-4ED4-B540-A3940B50C74C}"/>
    <dgm:cxn modelId="{0ED93712-E4CB-479D-A3E4-10966DDD601F}" srcId="{7E3D1FA7-47DA-446E-8A07-899266E0E998}" destId="{30FE4167-4D2B-4F13-ABEA-E1059A1AA51D}" srcOrd="1" destOrd="0" parTransId="{9BA67248-6C32-4488-B4F0-C4A704BFDC0C}" sibTransId="{68607D74-D546-4132-BE6B-776776668348}"/>
    <dgm:cxn modelId="{861F1E8C-9D5D-4E51-81C9-5DFFC85F0A4C}" type="presOf" srcId="{3D92BDD5-C303-451C-82C3-BA5BC0E8F991}" destId="{857C59AB-7D77-4367-B987-24F03154F103}" srcOrd="0" destOrd="0" presId="urn:microsoft.com/office/officeart/2005/8/layout/vList5"/>
    <dgm:cxn modelId="{0CBB7F6C-3DA5-49E3-A0F7-6F8A0583622C}" srcId="{D30C017A-499E-4702-868A-4FF7FCF4AC69}" destId="{3D92BDD5-C303-451C-82C3-BA5BC0E8F991}" srcOrd="0" destOrd="0" parTransId="{81D4B21C-BAC3-417D-AE6B-09154E066A36}" sibTransId="{5C314F89-5A0A-48CE-96BB-2BF495645D96}"/>
    <dgm:cxn modelId="{302E6829-9382-466E-B7B3-6A8BB6F86D9B}" srcId="{30FE4167-4D2B-4F13-ABEA-E1059A1AA51D}" destId="{8FF2F139-27B2-45DD-AFDA-9F9961084F18}" srcOrd="2" destOrd="0" parTransId="{C631B55C-9F5A-4514-B221-7DA830B953E9}" sibTransId="{7DC57E25-EC16-41EF-B804-31107997D2EA}"/>
    <dgm:cxn modelId="{B8D445B2-0789-49F6-9DD9-575538EFD052}" type="presOf" srcId="{8FF2F139-27B2-45DD-AFDA-9F9961084F18}" destId="{07181671-3AF7-4C2F-9385-98890D4AFE5E}" srcOrd="0" destOrd="2" presId="urn:microsoft.com/office/officeart/2005/8/layout/vList5"/>
    <dgm:cxn modelId="{E6D00864-75B5-4E28-A1AD-5C3E24814572}" type="presOf" srcId="{D30C017A-499E-4702-868A-4FF7FCF4AC69}" destId="{7F0CBB6F-515F-4A8E-A84D-12958CB629CB}" srcOrd="0" destOrd="0" presId="urn:microsoft.com/office/officeart/2005/8/layout/vList5"/>
    <dgm:cxn modelId="{E83A10DE-24A9-4804-BD3E-9873AE36A1C3}" type="presOf" srcId="{5F7DCB98-13A4-4AC4-84DE-9E87113B5DCC}" destId="{07181671-3AF7-4C2F-9385-98890D4AFE5E}" srcOrd="0" destOrd="1" presId="urn:microsoft.com/office/officeart/2005/8/layout/vList5"/>
    <dgm:cxn modelId="{7AA4931C-0F43-4429-9137-B7B1D09A139D}" type="presOf" srcId="{A51F5180-DCD0-469B-808B-B1C4FB8A484E}" destId="{857C59AB-7D77-4367-B987-24F03154F103}" srcOrd="0" destOrd="1" presId="urn:microsoft.com/office/officeart/2005/8/layout/vList5"/>
    <dgm:cxn modelId="{50EACBE3-4FE1-476A-8A49-65A082FE2F05}" srcId="{30FE4167-4D2B-4F13-ABEA-E1059A1AA51D}" destId="{5F7DCB98-13A4-4AC4-84DE-9E87113B5DCC}" srcOrd="1" destOrd="0" parTransId="{C7F49DA0-6F3C-444D-BBED-8739E27910DA}" sibTransId="{FC6A3D5F-062A-4C33-95C0-24EFFCB77CF9}"/>
    <dgm:cxn modelId="{1C187AB2-3BF6-4EA7-AE34-2F8F93358ECB}" type="presOf" srcId="{30FE4167-4D2B-4F13-ABEA-E1059A1AA51D}" destId="{663963CB-B45A-4546-AE9E-2F2030EA5347}" srcOrd="0" destOrd="0" presId="urn:microsoft.com/office/officeart/2005/8/layout/vList5"/>
    <dgm:cxn modelId="{BD70DD65-0D18-4CCE-ABF8-823DE449DEEA}" srcId="{D30C017A-499E-4702-868A-4FF7FCF4AC69}" destId="{A51F5180-DCD0-469B-808B-B1C4FB8A484E}" srcOrd="1" destOrd="0" parTransId="{173E36FE-3DA5-4E21-BFE0-66F703EE6978}" sibTransId="{AFCC3919-C547-4AFB-A7E5-74D5AB13F8B2}"/>
    <dgm:cxn modelId="{B5BD09A9-176D-45D0-AE01-8D406A085FC3}" srcId="{30FE4167-4D2B-4F13-ABEA-E1059A1AA51D}" destId="{ACB2C3E1-F02D-4722-9B17-72DAC1BDDD03}" srcOrd="0" destOrd="0" parTransId="{FF711B90-0DA9-42AA-BE27-11E1789DD8FD}" sibTransId="{28EA7E6D-495B-4525-8287-10DB4A04BE3B}"/>
    <dgm:cxn modelId="{E5D0F825-715A-4CE5-A604-CEF1C73AD2F0}" type="presParOf" srcId="{D84B4B79-A48B-465E-84EA-934848F50F37}" destId="{748602D9-604D-40AE-90C9-DAC33E693437}" srcOrd="0" destOrd="0" presId="urn:microsoft.com/office/officeart/2005/8/layout/vList5"/>
    <dgm:cxn modelId="{A4581E30-00F1-467E-86F0-F75D93D76001}" type="presParOf" srcId="{748602D9-604D-40AE-90C9-DAC33E693437}" destId="{7F0CBB6F-515F-4A8E-A84D-12958CB629CB}" srcOrd="0" destOrd="0" presId="urn:microsoft.com/office/officeart/2005/8/layout/vList5"/>
    <dgm:cxn modelId="{6F9DA290-2B31-42F8-B38D-A6691F72C998}" type="presParOf" srcId="{748602D9-604D-40AE-90C9-DAC33E693437}" destId="{857C59AB-7D77-4367-B987-24F03154F103}" srcOrd="1" destOrd="0" presId="urn:microsoft.com/office/officeart/2005/8/layout/vList5"/>
    <dgm:cxn modelId="{867F6A01-1D81-4C8B-8C3A-7A78C9451A04}" type="presParOf" srcId="{D84B4B79-A48B-465E-84EA-934848F50F37}" destId="{19445A60-ECE1-43E8-BAFF-43D7B5AFAB95}" srcOrd="1" destOrd="0" presId="urn:microsoft.com/office/officeart/2005/8/layout/vList5"/>
    <dgm:cxn modelId="{2F3941EE-3B27-4D56-BB78-5CF1FEC142E1}" type="presParOf" srcId="{D84B4B79-A48B-465E-84EA-934848F50F37}" destId="{497842BA-0C7E-43E5-AEC9-5E79537DA05C}" srcOrd="2" destOrd="0" presId="urn:microsoft.com/office/officeart/2005/8/layout/vList5"/>
    <dgm:cxn modelId="{EB21CF52-898A-47B9-AB38-179583A4420F}" type="presParOf" srcId="{497842BA-0C7E-43E5-AEC9-5E79537DA05C}" destId="{663963CB-B45A-4546-AE9E-2F2030EA5347}" srcOrd="0" destOrd="0" presId="urn:microsoft.com/office/officeart/2005/8/layout/vList5"/>
    <dgm:cxn modelId="{CBDD6C28-5039-432B-B212-49CC0B5BAE0C}" type="presParOf" srcId="{497842BA-0C7E-43E5-AEC9-5E79537DA05C}" destId="{07181671-3AF7-4C2F-9385-98890D4AFE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D1FA7-47DA-446E-8A07-899266E0E9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SV"/>
        </a:p>
      </dgm:t>
    </dgm:pt>
    <dgm:pt modelId="{D30C017A-499E-4702-868A-4FF7FCF4AC69}">
      <dgm:prSet phldrT="[Texto]"/>
      <dgm:spPr/>
      <dgm:t>
        <a:bodyPr/>
        <a:lstStyle/>
        <a:p>
          <a:r>
            <a:rPr lang="es-SV" dirty="0" smtClean="0"/>
            <a:t>Resoluciones COMIECO</a:t>
          </a:r>
          <a:endParaRPr lang="es-SV" dirty="0"/>
        </a:p>
      </dgm:t>
    </dgm:pt>
    <dgm:pt modelId="{1D579307-9E01-4085-84F8-217EFCA04E56}" type="parTrans" cxnId="{7BD4F53E-19BC-49BE-94DD-412041828AD1}">
      <dgm:prSet/>
      <dgm:spPr/>
      <dgm:t>
        <a:bodyPr/>
        <a:lstStyle/>
        <a:p>
          <a:endParaRPr lang="es-SV"/>
        </a:p>
      </dgm:t>
    </dgm:pt>
    <dgm:pt modelId="{98ECC965-C732-4D4D-B032-EE919A6BE263}" type="sibTrans" cxnId="{7BD4F53E-19BC-49BE-94DD-412041828AD1}">
      <dgm:prSet/>
      <dgm:spPr/>
      <dgm:t>
        <a:bodyPr/>
        <a:lstStyle/>
        <a:p>
          <a:endParaRPr lang="es-SV"/>
        </a:p>
      </dgm:t>
    </dgm:pt>
    <dgm:pt modelId="{3D92BDD5-C303-451C-82C3-BA5BC0E8F991}">
      <dgm:prSet phldrT="[Texto]" custT="1"/>
      <dgm:spPr/>
      <dgm:t>
        <a:bodyPr/>
        <a:lstStyle/>
        <a:p>
          <a:pPr algn="just"/>
          <a:r>
            <a:rPr lang="es-ES" sz="1200" u="none" dirty="0" smtClean="0">
              <a:solidFill>
                <a:schemeClr val="tx1"/>
              </a:solidFill>
              <a:hlinkClick xmlns:r="http://schemas.openxmlformats.org/officeDocument/2006/relationships" r:id="rId1"/>
            </a:rPr>
            <a:t>Resolución No. 396-2017</a:t>
          </a:r>
          <a:r>
            <a:rPr lang="es-ES" sz="1200" u="none" dirty="0" smtClean="0">
              <a:solidFill>
                <a:schemeClr val="tx1"/>
              </a:solidFill>
            </a:rPr>
            <a:t>. Aprobar el Reglamento Técnico Centroamericano RTCA 67.04.72.17 Productos Lácteos.​</a:t>
          </a:r>
          <a:endParaRPr lang="es-SV" sz="1200" u="none" dirty="0">
            <a:solidFill>
              <a:schemeClr val="tx1"/>
            </a:solidFill>
          </a:endParaRPr>
        </a:p>
      </dgm:t>
    </dgm:pt>
    <dgm:pt modelId="{81D4B21C-BAC3-417D-AE6B-09154E066A36}" type="parTrans" cxnId="{0CBB7F6C-3DA5-49E3-A0F7-6F8A0583622C}">
      <dgm:prSet/>
      <dgm:spPr/>
      <dgm:t>
        <a:bodyPr/>
        <a:lstStyle/>
        <a:p>
          <a:endParaRPr lang="es-SV"/>
        </a:p>
      </dgm:t>
    </dgm:pt>
    <dgm:pt modelId="{5C314F89-5A0A-48CE-96BB-2BF495645D96}" type="sibTrans" cxnId="{0CBB7F6C-3DA5-49E3-A0F7-6F8A0583622C}">
      <dgm:prSet/>
      <dgm:spPr/>
      <dgm:t>
        <a:bodyPr/>
        <a:lstStyle/>
        <a:p>
          <a:endParaRPr lang="es-SV"/>
        </a:p>
      </dgm:t>
    </dgm:pt>
    <dgm:pt modelId="{E37F14C3-7D96-40BC-B529-C7E42038A605}">
      <dgm:prSet custT="1"/>
      <dgm:spPr/>
      <dgm:t>
        <a:bodyPr/>
        <a:lstStyle/>
        <a:p>
          <a:pPr algn="just"/>
          <a:r>
            <a:rPr lang="es-ES" sz="1200" u="none" dirty="0" smtClean="0">
              <a:solidFill>
                <a:schemeClr val="tx1"/>
              </a:solidFill>
              <a:hlinkClick xmlns:r="http://schemas.openxmlformats.org/officeDocument/2006/relationships" r:id="rId2"/>
            </a:rPr>
            <a:t>Resolución No. 395-2017</a:t>
          </a:r>
          <a:r>
            <a:rPr lang="es-ES" sz="1200" u="none" dirty="0" smtClean="0">
              <a:solidFill>
                <a:schemeClr val="tx1"/>
              </a:solidFill>
            </a:rPr>
            <a:t>. Aprobar para Guatemala la ampliación de 55,000 toneladas métricas adicionales, el volumen del contingente para el año 2017 del maíz amarillo (1005.90.20.00). ​</a:t>
          </a:r>
          <a:endParaRPr lang="es-SV" sz="1200" u="none" dirty="0">
            <a:solidFill>
              <a:schemeClr val="tx1"/>
            </a:solidFill>
          </a:endParaRPr>
        </a:p>
      </dgm:t>
    </dgm:pt>
    <dgm:pt modelId="{4D11EA8C-143D-4A21-AEB8-AE2DBEB91FFC}" type="parTrans" cxnId="{5A3E9A3C-F6E8-4534-98BB-E30A11E94E57}">
      <dgm:prSet/>
      <dgm:spPr/>
      <dgm:t>
        <a:bodyPr/>
        <a:lstStyle/>
        <a:p>
          <a:endParaRPr lang="es-SV"/>
        </a:p>
      </dgm:t>
    </dgm:pt>
    <dgm:pt modelId="{D86FEE2C-B1E3-4946-85CB-B968B34AF3E4}" type="sibTrans" cxnId="{5A3E9A3C-F6E8-4534-98BB-E30A11E94E57}">
      <dgm:prSet/>
      <dgm:spPr/>
      <dgm:t>
        <a:bodyPr/>
        <a:lstStyle/>
        <a:p>
          <a:endParaRPr lang="es-SV"/>
        </a:p>
      </dgm:t>
    </dgm:pt>
    <dgm:pt modelId="{258D80CA-5572-4A14-93AC-3DF92C49198D}">
      <dgm:prSet custT="1"/>
      <dgm:spPr/>
      <dgm:t>
        <a:bodyPr/>
        <a:lstStyle/>
        <a:p>
          <a:pPr algn="just"/>
          <a:r>
            <a:rPr lang="es-ES" sz="1200" u="none" dirty="0" smtClean="0">
              <a:solidFill>
                <a:schemeClr val="tx1"/>
              </a:solidFill>
              <a:hlinkClick xmlns:r="http://schemas.openxmlformats.org/officeDocument/2006/relationships" r:id="rId3"/>
            </a:rPr>
            <a:t>Resolución No. 394-2017</a:t>
          </a:r>
          <a:r>
            <a:rPr lang="es-ES" sz="1200" u="none" dirty="0" smtClean="0">
              <a:solidFill>
                <a:schemeClr val="tx1"/>
              </a:solidFill>
            </a:rPr>
            <a:t>. Aprobar para Guatemala, para el año 2018, los contingentes arancelarios de frijol, maíz amarillo, maíz blanco y arroz con cáscara. ​</a:t>
          </a:r>
          <a:endParaRPr lang="es-SV" sz="1200" u="none" dirty="0">
            <a:solidFill>
              <a:schemeClr val="tx1"/>
            </a:solidFill>
          </a:endParaRPr>
        </a:p>
      </dgm:t>
    </dgm:pt>
    <dgm:pt modelId="{7DC9126B-5AD3-409F-BA34-9B49A7760C91}" type="parTrans" cxnId="{F8EEFB24-CE7D-4424-8AC4-E3B3B3BE92AE}">
      <dgm:prSet/>
      <dgm:spPr/>
      <dgm:t>
        <a:bodyPr/>
        <a:lstStyle/>
        <a:p>
          <a:endParaRPr lang="es-SV"/>
        </a:p>
      </dgm:t>
    </dgm:pt>
    <dgm:pt modelId="{0E37D604-D179-4DBD-81B3-3884216505CA}" type="sibTrans" cxnId="{F8EEFB24-CE7D-4424-8AC4-E3B3B3BE92AE}">
      <dgm:prSet/>
      <dgm:spPr/>
      <dgm:t>
        <a:bodyPr/>
        <a:lstStyle/>
        <a:p>
          <a:endParaRPr lang="es-SV"/>
        </a:p>
      </dgm:t>
    </dgm:pt>
    <dgm:pt modelId="{2953CB5A-F328-44C4-9C0F-9D3F99DE3530}">
      <dgm:prSet custT="1"/>
      <dgm:spPr/>
      <dgm:t>
        <a:bodyPr/>
        <a:lstStyle/>
        <a:p>
          <a:pPr algn="just"/>
          <a:r>
            <a:rPr lang="es-ES" sz="1200" u="none" dirty="0" smtClean="0">
              <a:solidFill>
                <a:schemeClr val="tx1"/>
              </a:solidFill>
            </a:rPr>
            <a:t>Resolución No. 393-2017. Aprobar la Declaración Regional de Viajero. </a:t>
          </a:r>
          <a:endParaRPr lang="es-SV" sz="1200" u="none" dirty="0">
            <a:solidFill>
              <a:schemeClr val="tx1"/>
            </a:solidFill>
          </a:endParaRPr>
        </a:p>
      </dgm:t>
    </dgm:pt>
    <dgm:pt modelId="{05ABA789-7124-4424-9523-9559B39AA299}" type="parTrans" cxnId="{B66948FD-9494-4F9C-8A8F-C129245DEC95}">
      <dgm:prSet/>
      <dgm:spPr/>
      <dgm:t>
        <a:bodyPr/>
        <a:lstStyle/>
        <a:p>
          <a:endParaRPr lang="es-SV"/>
        </a:p>
      </dgm:t>
    </dgm:pt>
    <dgm:pt modelId="{7B593C4A-BE19-46DF-833C-A46F779AF997}" type="sibTrans" cxnId="{B66948FD-9494-4F9C-8A8F-C129245DEC95}">
      <dgm:prSet/>
      <dgm:spPr/>
      <dgm:t>
        <a:bodyPr/>
        <a:lstStyle/>
        <a:p>
          <a:endParaRPr lang="es-SV"/>
        </a:p>
      </dgm:t>
    </dgm:pt>
    <dgm:pt modelId="{978EA0E7-3120-4BED-A018-6B44718466E8}">
      <dgm:prSet custT="1"/>
      <dgm:spPr/>
      <dgm:t>
        <a:bodyPr/>
        <a:lstStyle/>
        <a:p>
          <a:pPr algn="just"/>
          <a:r>
            <a:rPr lang="es-ES" sz="1200" u="none" dirty="0" smtClean="0">
              <a:solidFill>
                <a:schemeClr val="tx1"/>
              </a:solidFill>
              <a:hlinkClick xmlns:r="http://schemas.openxmlformats.org/officeDocument/2006/relationships" r:id="rId4"/>
            </a:rPr>
            <a:t>Resolución No. 390-2017</a:t>
          </a:r>
          <a:r>
            <a:rPr lang="es-ES" sz="1200" u="none" dirty="0" smtClean="0">
              <a:solidFill>
                <a:schemeClr val="tx1"/>
              </a:solidFill>
            </a:rPr>
            <a:t>. Aprobar la guía Centroamericana de buenas prácticas reglamentarias y sus anexos. </a:t>
          </a:r>
          <a:endParaRPr lang="es-SV" sz="1200" u="none" dirty="0">
            <a:solidFill>
              <a:schemeClr val="tx1"/>
            </a:solidFill>
          </a:endParaRPr>
        </a:p>
      </dgm:t>
    </dgm:pt>
    <dgm:pt modelId="{B8E42DB4-ACD9-44C7-BD97-F5E368F97D11}" type="parTrans" cxnId="{8D505EC1-932B-4B77-AEC0-F1DF10669743}">
      <dgm:prSet/>
      <dgm:spPr/>
      <dgm:t>
        <a:bodyPr/>
        <a:lstStyle/>
        <a:p>
          <a:endParaRPr lang="es-SV"/>
        </a:p>
      </dgm:t>
    </dgm:pt>
    <dgm:pt modelId="{EA7966C6-0413-4E8A-8117-2768FDAE0088}" type="sibTrans" cxnId="{8D505EC1-932B-4B77-AEC0-F1DF10669743}">
      <dgm:prSet/>
      <dgm:spPr/>
      <dgm:t>
        <a:bodyPr/>
        <a:lstStyle/>
        <a:p>
          <a:endParaRPr lang="es-SV"/>
        </a:p>
      </dgm:t>
    </dgm:pt>
    <dgm:pt modelId="{67ED7C35-B700-4773-9B74-EF3DEF0A0E7C}">
      <dgm:prSet custT="1"/>
      <dgm:spPr/>
      <dgm:t>
        <a:bodyPr/>
        <a:lstStyle/>
        <a:p>
          <a:pPr algn="just"/>
          <a:r>
            <a:rPr lang="es-ES" sz="1200" u="none" dirty="0" smtClean="0">
              <a:solidFill>
                <a:schemeClr val="tx1"/>
              </a:solidFill>
              <a:hlinkClick xmlns:r="http://schemas.openxmlformats.org/officeDocument/2006/relationships" r:id="rId5"/>
            </a:rPr>
            <a:t>Resolución No. 389-2017</a:t>
          </a:r>
          <a:r>
            <a:rPr lang="es-ES" sz="1200" u="none" dirty="0" smtClean="0">
              <a:solidFill>
                <a:schemeClr val="tx1"/>
              </a:solidFill>
            </a:rPr>
            <a:t>. Aprueba modificaciones arancelarias para Guatemala y Honduras de los rubros incluidos en la parte II del Arancel Centroamericano de Importación y trasladarlos a la parte I del referido Arancel.</a:t>
          </a:r>
          <a:endParaRPr lang="es-SV" sz="1200" u="none" dirty="0">
            <a:solidFill>
              <a:schemeClr val="tx1"/>
            </a:solidFill>
          </a:endParaRPr>
        </a:p>
      </dgm:t>
    </dgm:pt>
    <dgm:pt modelId="{A2E4945A-E6B5-4517-B9A8-88D2CB0A7131}" type="parTrans" cxnId="{DBF3A4D4-BCE2-4EA7-904E-8FA71C58BCC7}">
      <dgm:prSet/>
      <dgm:spPr/>
      <dgm:t>
        <a:bodyPr/>
        <a:lstStyle/>
        <a:p>
          <a:endParaRPr lang="es-SV"/>
        </a:p>
      </dgm:t>
    </dgm:pt>
    <dgm:pt modelId="{B7236A7B-23C2-4D8E-8F43-33894F53363F}" type="sibTrans" cxnId="{DBF3A4D4-BCE2-4EA7-904E-8FA71C58BCC7}">
      <dgm:prSet/>
      <dgm:spPr/>
      <dgm:t>
        <a:bodyPr/>
        <a:lstStyle/>
        <a:p>
          <a:endParaRPr lang="es-SV"/>
        </a:p>
      </dgm:t>
    </dgm:pt>
    <dgm:pt modelId="{20E4A7D3-09C0-418E-9793-FDA647A70779}">
      <dgm:prSet custT="1"/>
      <dgm:spPr/>
      <dgm:t>
        <a:bodyPr/>
        <a:lstStyle/>
        <a:p>
          <a:pPr algn="just"/>
          <a:r>
            <a:rPr lang="es-ES" sz="1200" u="none" dirty="0" smtClean="0">
              <a:solidFill>
                <a:schemeClr val="tx1"/>
              </a:solidFill>
              <a:hlinkClick xmlns:r="http://schemas.openxmlformats.org/officeDocument/2006/relationships" r:id="rId6"/>
            </a:rPr>
            <a:t>Resolución No. 388-2017</a:t>
          </a:r>
          <a:r>
            <a:rPr lang="es-ES" sz="1200" u="none" dirty="0" smtClean="0">
              <a:solidFill>
                <a:schemeClr val="tx1"/>
              </a:solidFill>
            </a:rPr>
            <a:t>. Modificación por sustitución total, el Procedimiento de Reconocimiento de los Registros Sanitarios de Alimentos y Bebidas Procesados.</a:t>
          </a:r>
          <a:endParaRPr lang="es-SV" sz="1200" u="none" dirty="0">
            <a:solidFill>
              <a:schemeClr val="tx1"/>
            </a:solidFill>
          </a:endParaRPr>
        </a:p>
      </dgm:t>
    </dgm:pt>
    <dgm:pt modelId="{65983607-C47F-4B7E-BCE8-1BF020AF327E}" type="parTrans" cxnId="{53AC3745-5F29-49E6-B6A1-503E81EB6890}">
      <dgm:prSet/>
      <dgm:spPr/>
      <dgm:t>
        <a:bodyPr/>
        <a:lstStyle/>
        <a:p>
          <a:endParaRPr lang="es-SV"/>
        </a:p>
      </dgm:t>
    </dgm:pt>
    <dgm:pt modelId="{BE0BAF75-5AC5-4F3D-BC22-FE23ABEB518A}" type="sibTrans" cxnId="{53AC3745-5F29-49E6-B6A1-503E81EB6890}">
      <dgm:prSet/>
      <dgm:spPr/>
      <dgm:t>
        <a:bodyPr/>
        <a:lstStyle/>
        <a:p>
          <a:endParaRPr lang="es-SV"/>
        </a:p>
      </dgm:t>
    </dgm:pt>
    <dgm:pt modelId="{9B68D4FB-C644-4770-99A1-08DEAF6CF46D}">
      <dgm:prSet custT="1"/>
      <dgm:spPr/>
      <dgm:t>
        <a:bodyPr/>
        <a:lstStyle/>
        <a:p>
          <a:pPr algn="just"/>
          <a:r>
            <a:rPr lang="es-ES" sz="1200" u="none" dirty="0" smtClean="0">
              <a:solidFill>
                <a:schemeClr val="tx1"/>
              </a:solidFill>
              <a:hlinkClick xmlns:r="http://schemas.openxmlformats.org/officeDocument/2006/relationships" r:id="rId7"/>
            </a:rPr>
            <a:t>Resolución No. 384-2017</a:t>
          </a:r>
          <a:r>
            <a:rPr lang="es-ES" sz="1200" u="none" dirty="0" smtClean="0">
              <a:solidFill>
                <a:schemeClr val="tx1"/>
              </a:solidFill>
              <a:hlinkClick xmlns:r="http://schemas.openxmlformats.org/officeDocument/2006/relationships" r:id="rId8"/>
            </a:rPr>
            <a:t>.</a:t>
          </a:r>
          <a:r>
            <a:rPr lang="es-ES" sz="1200" u="none" dirty="0" smtClean="0">
              <a:solidFill>
                <a:schemeClr val="tx1"/>
              </a:solidFill>
            </a:rPr>
            <a:t> Aprobar el Procedimiento CA para la Expedición de Certificados de Circulación de Mercancías CA.1, sobre la base de una prueba de Origen expedida o elaboradas.</a:t>
          </a:r>
          <a:endParaRPr lang="es-SV" sz="1200" u="none" dirty="0">
            <a:solidFill>
              <a:schemeClr val="tx1"/>
            </a:solidFill>
          </a:endParaRPr>
        </a:p>
      </dgm:t>
    </dgm:pt>
    <dgm:pt modelId="{F709B6D0-A0F3-482F-8581-4B5AF08CAB6C}" type="parTrans" cxnId="{E622B713-53D5-458F-8083-3DD78F2B539A}">
      <dgm:prSet/>
      <dgm:spPr/>
      <dgm:t>
        <a:bodyPr/>
        <a:lstStyle/>
        <a:p>
          <a:endParaRPr lang="es-SV"/>
        </a:p>
      </dgm:t>
    </dgm:pt>
    <dgm:pt modelId="{C47D803C-25D8-44C5-938A-45FA6CA81B9C}" type="sibTrans" cxnId="{E622B713-53D5-458F-8083-3DD78F2B539A}">
      <dgm:prSet/>
      <dgm:spPr/>
      <dgm:t>
        <a:bodyPr/>
        <a:lstStyle/>
        <a:p>
          <a:endParaRPr lang="es-SV"/>
        </a:p>
      </dgm:t>
    </dgm:pt>
    <dgm:pt modelId="{ED98BD76-3070-421A-A00A-7A3217B04C56}">
      <dgm:prSet custT="1"/>
      <dgm:spPr/>
      <dgm:t>
        <a:bodyPr/>
        <a:lstStyle/>
        <a:p>
          <a:pPr algn="just"/>
          <a:r>
            <a:rPr lang="es-ES" sz="1200" u="none" dirty="0" smtClean="0">
              <a:solidFill>
                <a:schemeClr val="tx1"/>
              </a:solidFill>
              <a:hlinkClick xmlns:r="http://schemas.openxmlformats.org/officeDocument/2006/relationships" r:id="rId9"/>
            </a:rPr>
            <a:t>Resolución No. 383-2017</a:t>
          </a:r>
          <a:r>
            <a:rPr lang="es-ES" sz="1200" u="none" dirty="0" smtClean="0">
              <a:solidFill>
                <a:schemeClr val="tx1"/>
              </a:solidFill>
            </a:rPr>
            <a:t>. Modificar, por sustitución total, el Reglamento Técnico Centroamericano RTCA 65.05.61:11. </a:t>
          </a:r>
          <a:endParaRPr lang="es-SV" sz="1200" u="none" dirty="0">
            <a:solidFill>
              <a:schemeClr val="tx1"/>
            </a:solidFill>
          </a:endParaRPr>
        </a:p>
      </dgm:t>
    </dgm:pt>
    <dgm:pt modelId="{73AEED39-5E54-422C-B278-8AEA922F88E5}" type="parTrans" cxnId="{C2287BB2-CBF9-47DB-B6CE-29D1E6A6933E}">
      <dgm:prSet/>
      <dgm:spPr/>
      <dgm:t>
        <a:bodyPr/>
        <a:lstStyle/>
        <a:p>
          <a:endParaRPr lang="es-SV"/>
        </a:p>
      </dgm:t>
    </dgm:pt>
    <dgm:pt modelId="{0D8D6925-9950-4F14-B28F-0AE2F300FF57}" type="sibTrans" cxnId="{C2287BB2-CBF9-47DB-B6CE-29D1E6A6933E}">
      <dgm:prSet/>
      <dgm:spPr/>
      <dgm:t>
        <a:bodyPr/>
        <a:lstStyle/>
        <a:p>
          <a:endParaRPr lang="es-SV"/>
        </a:p>
      </dgm:t>
    </dgm:pt>
    <dgm:pt modelId="{A379B99D-B2E9-4D2D-881F-67D363626631}">
      <dgm:prSet custT="1"/>
      <dgm:spPr/>
      <dgm:t>
        <a:bodyPr/>
        <a:lstStyle/>
        <a:p>
          <a:pPr algn="just"/>
          <a:r>
            <a:rPr lang="es-ES" sz="1200" u="none" dirty="0" smtClean="0">
              <a:solidFill>
                <a:schemeClr val="tx1"/>
              </a:solidFill>
              <a:hlinkClick xmlns:r="http://schemas.openxmlformats.org/officeDocument/2006/relationships" r:id="rId10"/>
            </a:rPr>
            <a:t>Resolución No. 382-2017</a:t>
          </a:r>
          <a:r>
            <a:rPr lang="es-ES" sz="1200" u="none" dirty="0" smtClean="0">
              <a:solidFill>
                <a:schemeClr val="tx1"/>
              </a:solidFill>
            </a:rPr>
            <a:t>. Aprobar las adecuaciones y modificaciones al Sistema Arancelario Centroamericano (SAC), tal como aparecen en el Anexo a la presente Resolución y de la cual forman parte integrante.</a:t>
          </a:r>
          <a:endParaRPr lang="es-SV" sz="1200" u="none" dirty="0">
            <a:solidFill>
              <a:schemeClr val="tx1"/>
            </a:solidFill>
          </a:endParaRPr>
        </a:p>
      </dgm:t>
    </dgm:pt>
    <dgm:pt modelId="{C957ABC6-672A-49A8-83B5-4C23440276C1}" type="parTrans" cxnId="{C790C6A9-0F94-4241-8CC2-70710E8E9663}">
      <dgm:prSet/>
      <dgm:spPr/>
      <dgm:t>
        <a:bodyPr/>
        <a:lstStyle/>
        <a:p>
          <a:endParaRPr lang="es-SV"/>
        </a:p>
      </dgm:t>
    </dgm:pt>
    <dgm:pt modelId="{FC4DF258-423A-4DAA-8033-A920DC418639}" type="sibTrans" cxnId="{C790C6A9-0F94-4241-8CC2-70710E8E9663}">
      <dgm:prSet/>
      <dgm:spPr/>
      <dgm:t>
        <a:bodyPr/>
        <a:lstStyle/>
        <a:p>
          <a:endParaRPr lang="es-SV"/>
        </a:p>
      </dgm:t>
    </dgm:pt>
    <dgm:pt modelId="{63E9123B-2DCD-41AC-8BB9-A952310C0C04}">
      <dgm:prSet custT="1"/>
      <dgm:spPr/>
      <dgm:t>
        <a:bodyPr/>
        <a:lstStyle/>
        <a:p>
          <a:pPr algn="just"/>
          <a:r>
            <a:rPr lang="es-ES" sz="1200" u="none" dirty="0" smtClean="0">
              <a:solidFill>
                <a:schemeClr val="tx1"/>
              </a:solidFill>
              <a:hlinkClick xmlns:r="http://schemas.openxmlformats.org/officeDocument/2006/relationships" r:id="rId11"/>
            </a:rPr>
            <a:t>Resolución No. 381-2017</a:t>
          </a:r>
          <a:r>
            <a:rPr lang="es-ES" sz="1200" u="none" dirty="0" smtClean="0">
              <a:solidFill>
                <a:schemeClr val="tx1"/>
              </a:solidFill>
            </a:rPr>
            <a:t>. Establecer, para El Salvador, un plazo adicional a partir del 27 de abril de 2017 hasta el 27 de abril del 2019, para la entrada en vigencia de las modificaciones referentes a la reducción del parámetro para el contenido de azufre permitido en el Diesel".</a:t>
          </a:r>
          <a:endParaRPr lang="es-SV" sz="1200" u="none" dirty="0">
            <a:solidFill>
              <a:schemeClr val="tx1"/>
            </a:solidFill>
          </a:endParaRPr>
        </a:p>
      </dgm:t>
    </dgm:pt>
    <dgm:pt modelId="{5283FE45-3049-47B0-8CB0-80C7BD93ABE2}" type="parTrans" cxnId="{879BB780-C917-4E19-8769-5444A2C6E797}">
      <dgm:prSet/>
      <dgm:spPr/>
      <dgm:t>
        <a:bodyPr/>
        <a:lstStyle/>
        <a:p>
          <a:endParaRPr lang="es-SV"/>
        </a:p>
      </dgm:t>
    </dgm:pt>
    <dgm:pt modelId="{B2BCE2B7-1EBD-4C90-9A2F-E498BDE4ADD9}" type="sibTrans" cxnId="{879BB780-C917-4E19-8769-5444A2C6E797}">
      <dgm:prSet/>
      <dgm:spPr/>
      <dgm:t>
        <a:bodyPr/>
        <a:lstStyle/>
        <a:p>
          <a:endParaRPr lang="es-SV"/>
        </a:p>
      </dgm:t>
    </dgm:pt>
    <dgm:pt modelId="{DD7B90A1-0030-4C28-A5A8-EBBABFB9F3B9}">
      <dgm:prSet custT="1"/>
      <dgm:spPr/>
      <dgm:t>
        <a:bodyPr/>
        <a:lstStyle/>
        <a:p>
          <a:pPr algn="just"/>
          <a:r>
            <a:rPr lang="es-ES" sz="1200" u="none" dirty="0" smtClean="0">
              <a:solidFill>
                <a:schemeClr val="tx1"/>
              </a:solidFill>
              <a:hlinkClick xmlns:r="http://schemas.openxmlformats.org/officeDocument/2006/relationships" r:id="rId12"/>
            </a:rPr>
            <a:t>Resolución No. 379-2017</a:t>
          </a:r>
          <a:r>
            <a:rPr lang="es-ES" sz="1200" u="none" dirty="0" smtClean="0">
              <a:solidFill>
                <a:schemeClr val="tx1"/>
              </a:solidFill>
            </a:rPr>
            <a:t>. Aprobar la modificación parcial del Anexo I (Normativo) "Aditivos cuyo uso se permite en Condiciones Especificadas para cierta Categoría de alimentos o Determinados Productos Alimenticios". </a:t>
          </a:r>
          <a:endParaRPr lang="es-SV" sz="1200" u="none" dirty="0">
            <a:solidFill>
              <a:schemeClr val="tx1"/>
            </a:solidFill>
          </a:endParaRPr>
        </a:p>
      </dgm:t>
    </dgm:pt>
    <dgm:pt modelId="{508170B8-85CC-49DF-9922-56E5FAD163FA}" type="parTrans" cxnId="{2AFB85F7-B9DB-4EC1-B3BF-69EF48486D79}">
      <dgm:prSet/>
      <dgm:spPr/>
      <dgm:t>
        <a:bodyPr/>
        <a:lstStyle/>
        <a:p>
          <a:endParaRPr lang="es-SV"/>
        </a:p>
      </dgm:t>
    </dgm:pt>
    <dgm:pt modelId="{9F38E66D-D551-45F3-8171-68356C24F829}" type="sibTrans" cxnId="{2AFB85F7-B9DB-4EC1-B3BF-69EF48486D79}">
      <dgm:prSet/>
      <dgm:spPr/>
      <dgm:t>
        <a:bodyPr/>
        <a:lstStyle/>
        <a:p>
          <a:endParaRPr lang="es-SV"/>
        </a:p>
      </dgm:t>
    </dgm:pt>
    <dgm:pt modelId="{4ECB8353-C78B-42B7-BB0C-4A72BDF0A876}">
      <dgm:prSet custT="1"/>
      <dgm:spPr/>
      <dgm:t>
        <a:bodyPr/>
        <a:lstStyle/>
        <a:p>
          <a:pPr algn="just"/>
          <a:r>
            <a:rPr lang="es-ES" sz="1200" u="none" dirty="0" smtClean="0">
              <a:solidFill>
                <a:schemeClr val="tx1"/>
              </a:solidFill>
              <a:hlinkClick xmlns:r="http://schemas.openxmlformats.org/officeDocument/2006/relationships" r:id="rId13"/>
            </a:rPr>
            <a:t>Otras </a:t>
          </a:r>
          <a:r>
            <a:rPr lang="es-ES" sz="1200" u="none" dirty="0" smtClean="0">
              <a:solidFill>
                <a:schemeClr val="tx1"/>
              </a:solidFill>
            </a:rPr>
            <a:t>Resoluciones COMIECO</a:t>
          </a:r>
          <a:endParaRPr lang="es-SV" sz="1200" u="none" dirty="0">
            <a:solidFill>
              <a:schemeClr val="tx1"/>
            </a:solidFill>
          </a:endParaRPr>
        </a:p>
      </dgm:t>
    </dgm:pt>
    <dgm:pt modelId="{2718FAC1-50E6-468B-ABC4-6F735386882B}" type="parTrans" cxnId="{48A34862-C111-45E0-A5E5-66EF045CB708}">
      <dgm:prSet/>
      <dgm:spPr/>
      <dgm:t>
        <a:bodyPr/>
        <a:lstStyle/>
        <a:p>
          <a:endParaRPr lang="es-SV"/>
        </a:p>
      </dgm:t>
    </dgm:pt>
    <dgm:pt modelId="{90219862-29EA-4452-A625-4F4EEDC321AF}" type="sibTrans" cxnId="{48A34862-C111-45E0-A5E5-66EF045CB708}">
      <dgm:prSet/>
      <dgm:spPr/>
      <dgm:t>
        <a:bodyPr/>
        <a:lstStyle/>
        <a:p>
          <a:endParaRPr lang="es-SV"/>
        </a:p>
      </dgm:t>
    </dgm:pt>
    <dgm:pt modelId="{D84B4B79-A48B-465E-84EA-934848F50F37}" type="pres">
      <dgm:prSet presAssocID="{7E3D1FA7-47DA-446E-8A07-899266E0E998}" presName="Name0" presStyleCnt="0">
        <dgm:presLayoutVars>
          <dgm:dir/>
          <dgm:animLvl val="lvl"/>
          <dgm:resizeHandles val="exact"/>
        </dgm:presLayoutVars>
      </dgm:prSet>
      <dgm:spPr/>
    </dgm:pt>
    <dgm:pt modelId="{748602D9-604D-40AE-90C9-DAC33E693437}" type="pres">
      <dgm:prSet presAssocID="{D30C017A-499E-4702-868A-4FF7FCF4AC69}" presName="linNode" presStyleCnt="0"/>
      <dgm:spPr/>
    </dgm:pt>
    <dgm:pt modelId="{7F0CBB6F-515F-4A8E-A84D-12958CB629CB}" type="pres">
      <dgm:prSet presAssocID="{D30C017A-499E-4702-868A-4FF7FCF4AC69}" presName="parentText" presStyleLbl="node1" presStyleIdx="0" presStyleCnt="1" custScaleX="74039" custScaleY="77605">
        <dgm:presLayoutVars>
          <dgm:chMax val="1"/>
          <dgm:bulletEnabled val="1"/>
        </dgm:presLayoutVars>
      </dgm:prSet>
      <dgm:spPr/>
      <dgm:t>
        <a:bodyPr/>
        <a:lstStyle/>
        <a:p>
          <a:endParaRPr lang="es-SV"/>
        </a:p>
      </dgm:t>
    </dgm:pt>
    <dgm:pt modelId="{857C59AB-7D77-4367-B987-24F03154F103}" type="pres">
      <dgm:prSet presAssocID="{D30C017A-499E-4702-868A-4FF7FCF4AC69}" presName="descendantText" presStyleLbl="alignAccFollowNode1" presStyleIdx="0" presStyleCnt="1" custScaleX="116425" custScaleY="117465">
        <dgm:presLayoutVars>
          <dgm:bulletEnabled val="1"/>
        </dgm:presLayoutVars>
      </dgm:prSet>
      <dgm:spPr/>
      <dgm:t>
        <a:bodyPr/>
        <a:lstStyle/>
        <a:p>
          <a:endParaRPr lang="es-SV"/>
        </a:p>
      </dgm:t>
    </dgm:pt>
  </dgm:ptLst>
  <dgm:cxnLst>
    <dgm:cxn modelId="{CC40D1DC-049F-4A3A-90E6-B3E77D7E4E5E}" type="presOf" srcId="{67ED7C35-B700-4773-9B74-EF3DEF0A0E7C}" destId="{857C59AB-7D77-4367-B987-24F03154F103}" srcOrd="0" destOrd="5" presId="urn:microsoft.com/office/officeart/2005/8/layout/vList5"/>
    <dgm:cxn modelId="{0CBB7F6C-3DA5-49E3-A0F7-6F8A0583622C}" srcId="{D30C017A-499E-4702-868A-4FF7FCF4AC69}" destId="{3D92BDD5-C303-451C-82C3-BA5BC0E8F991}" srcOrd="0" destOrd="0" parTransId="{81D4B21C-BAC3-417D-AE6B-09154E066A36}" sibTransId="{5C314F89-5A0A-48CE-96BB-2BF495645D96}"/>
    <dgm:cxn modelId="{C2287BB2-CBF9-47DB-B6CE-29D1E6A6933E}" srcId="{D30C017A-499E-4702-868A-4FF7FCF4AC69}" destId="{ED98BD76-3070-421A-A00A-7A3217B04C56}" srcOrd="8" destOrd="0" parTransId="{73AEED39-5E54-422C-B278-8AEA922F88E5}" sibTransId="{0D8D6925-9950-4F14-B28F-0AE2F300FF57}"/>
    <dgm:cxn modelId="{5ED62D06-A368-4AF9-ACFB-14504FA3C231}" type="presOf" srcId="{7E3D1FA7-47DA-446E-8A07-899266E0E998}" destId="{D84B4B79-A48B-465E-84EA-934848F50F37}" srcOrd="0" destOrd="0" presId="urn:microsoft.com/office/officeart/2005/8/layout/vList5"/>
    <dgm:cxn modelId="{F8EEFB24-CE7D-4424-8AC4-E3B3B3BE92AE}" srcId="{D30C017A-499E-4702-868A-4FF7FCF4AC69}" destId="{258D80CA-5572-4A14-93AC-3DF92C49198D}" srcOrd="2" destOrd="0" parTransId="{7DC9126B-5AD3-409F-BA34-9B49A7760C91}" sibTransId="{0E37D604-D179-4DBD-81B3-3884216505CA}"/>
    <dgm:cxn modelId="{8D505EC1-932B-4B77-AEC0-F1DF10669743}" srcId="{D30C017A-499E-4702-868A-4FF7FCF4AC69}" destId="{978EA0E7-3120-4BED-A018-6B44718466E8}" srcOrd="4" destOrd="0" parTransId="{B8E42DB4-ACD9-44C7-BD97-F5E368F97D11}" sibTransId="{EA7966C6-0413-4E8A-8117-2768FDAE0088}"/>
    <dgm:cxn modelId="{5A3E9A3C-F6E8-4534-98BB-E30A11E94E57}" srcId="{D30C017A-499E-4702-868A-4FF7FCF4AC69}" destId="{E37F14C3-7D96-40BC-B529-C7E42038A605}" srcOrd="1" destOrd="0" parTransId="{4D11EA8C-143D-4A21-AEB8-AE2DBEB91FFC}" sibTransId="{D86FEE2C-B1E3-4946-85CB-B968B34AF3E4}"/>
    <dgm:cxn modelId="{B66948FD-9494-4F9C-8A8F-C129245DEC95}" srcId="{D30C017A-499E-4702-868A-4FF7FCF4AC69}" destId="{2953CB5A-F328-44C4-9C0F-9D3F99DE3530}" srcOrd="3" destOrd="0" parTransId="{05ABA789-7124-4424-9523-9559B39AA299}" sibTransId="{7B593C4A-BE19-46DF-833C-A46F779AF997}"/>
    <dgm:cxn modelId="{7E7E797E-C03F-4C70-9122-74A0B57618F8}" type="presOf" srcId="{978EA0E7-3120-4BED-A018-6B44718466E8}" destId="{857C59AB-7D77-4367-B987-24F03154F103}" srcOrd="0" destOrd="4" presId="urn:microsoft.com/office/officeart/2005/8/layout/vList5"/>
    <dgm:cxn modelId="{53AC3745-5F29-49E6-B6A1-503E81EB6890}" srcId="{D30C017A-499E-4702-868A-4FF7FCF4AC69}" destId="{20E4A7D3-09C0-418E-9793-FDA647A70779}" srcOrd="6" destOrd="0" parTransId="{65983607-C47F-4B7E-BCE8-1BF020AF327E}" sibTransId="{BE0BAF75-5AC5-4F3D-BC22-FE23ABEB518A}"/>
    <dgm:cxn modelId="{2D7FF1A2-41FD-47DC-9968-3DDB4DE92E5A}" type="presOf" srcId="{9B68D4FB-C644-4770-99A1-08DEAF6CF46D}" destId="{857C59AB-7D77-4367-B987-24F03154F103}" srcOrd="0" destOrd="7" presId="urn:microsoft.com/office/officeart/2005/8/layout/vList5"/>
    <dgm:cxn modelId="{1BC93226-CFBA-4686-BC18-573CED5BA96E}" type="presOf" srcId="{A379B99D-B2E9-4D2D-881F-67D363626631}" destId="{857C59AB-7D77-4367-B987-24F03154F103}" srcOrd="0" destOrd="9" presId="urn:microsoft.com/office/officeart/2005/8/layout/vList5"/>
    <dgm:cxn modelId="{68B232B9-4E4E-4A3A-96A1-EAA7B6691073}" type="presOf" srcId="{2953CB5A-F328-44C4-9C0F-9D3F99DE3530}" destId="{857C59AB-7D77-4367-B987-24F03154F103}" srcOrd="0" destOrd="3" presId="urn:microsoft.com/office/officeart/2005/8/layout/vList5"/>
    <dgm:cxn modelId="{05F5C83C-ED67-43FC-BBAD-497671C95C2E}" type="presOf" srcId="{63E9123B-2DCD-41AC-8BB9-A952310C0C04}" destId="{857C59AB-7D77-4367-B987-24F03154F103}" srcOrd="0" destOrd="10" presId="urn:microsoft.com/office/officeart/2005/8/layout/vList5"/>
    <dgm:cxn modelId="{E622B713-53D5-458F-8083-3DD78F2B539A}" srcId="{D30C017A-499E-4702-868A-4FF7FCF4AC69}" destId="{9B68D4FB-C644-4770-99A1-08DEAF6CF46D}" srcOrd="7" destOrd="0" parTransId="{F709B6D0-A0F3-482F-8581-4B5AF08CAB6C}" sibTransId="{C47D803C-25D8-44C5-938A-45FA6CA81B9C}"/>
    <dgm:cxn modelId="{879BB780-C917-4E19-8769-5444A2C6E797}" srcId="{D30C017A-499E-4702-868A-4FF7FCF4AC69}" destId="{63E9123B-2DCD-41AC-8BB9-A952310C0C04}" srcOrd="10" destOrd="0" parTransId="{5283FE45-3049-47B0-8CB0-80C7BD93ABE2}" sibTransId="{B2BCE2B7-1EBD-4C90-9A2F-E498BDE4ADD9}"/>
    <dgm:cxn modelId="{DBF3A4D4-BCE2-4EA7-904E-8FA71C58BCC7}" srcId="{D30C017A-499E-4702-868A-4FF7FCF4AC69}" destId="{67ED7C35-B700-4773-9B74-EF3DEF0A0E7C}" srcOrd="5" destOrd="0" parTransId="{A2E4945A-E6B5-4517-B9A8-88D2CB0A7131}" sibTransId="{B7236A7B-23C2-4D8E-8F43-33894F53363F}"/>
    <dgm:cxn modelId="{1DB8459F-2B03-4A94-ABCA-4A3DBD2A8DD0}" type="presOf" srcId="{258D80CA-5572-4A14-93AC-3DF92C49198D}" destId="{857C59AB-7D77-4367-B987-24F03154F103}" srcOrd="0" destOrd="2" presId="urn:microsoft.com/office/officeart/2005/8/layout/vList5"/>
    <dgm:cxn modelId="{48A34862-C111-45E0-A5E5-66EF045CB708}" srcId="{D30C017A-499E-4702-868A-4FF7FCF4AC69}" destId="{4ECB8353-C78B-42B7-BB0C-4A72BDF0A876}" srcOrd="12" destOrd="0" parTransId="{2718FAC1-50E6-468B-ABC4-6F735386882B}" sibTransId="{90219862-29EA-4452-A625-4F4EEDC321AF}"/>
    <dgm:cxn modelId="{89D21C8A-E5CA-41F5-B768-643F4C51901C}" type="presOf" srcId="{3D92BDD5-C303-451C-82C3-BA5BC0E8F991}" destId="{857C59AB-7D77-4367-B987-24F03154F103}" srcOrd="0" destOrd="0" presId="urn:microsoft.com/office/officeart/2005/8/layout/vList5"/>
    <dgm:cxn modelId="{7BD4F53E-19BC-49BE-94DD-412041828AD1}" srcId="{7E3D1FA7-47DA-446E-8A07-899266E0E998}" destId="{D30C017A-499E-4702-868A-4FF7FCF4AC69}" srcOrd="0" destOrd="0" parTransId="{1D579307-9E01-4085-84F8-217EFCA04E56}" sibTransId="{98ECC965-C732-4D4D-B032-EE919A6BE263}"/>
    <dgm:cxn modelId="{E763A586-8C2E-44D6-8917-FC0824033606}" type="presOf" srcId="{20E4A7D3-09C0-418E-9793-FDA647A70779}" destId="{857C59AB-7D77-4367-B987-24F03154F103}" srcOrd="0" destOrd="6" presId="urn:microsoft.com/office/officeart/2005/8/layout/vList5"/>
    <dgm:cxn modelId="{A38924D8-9326-4E55-AB58-BEA4A84147C7}" type="presOf" srcId="{ED98BD76-3070-421A-A00A-7A3217B04C56}" destId="{857C59AB-7D77-4367-B987-24F03154F103}" srcOrd="0" destOrd="8" presId="urn:microsoft.com/office/officeart/2005/8/layout/vList5"/>
    <dgm:cxn modelId="{09CF9A1F-5F1C-4010-A2C6-BE52B14401EC}" type="presOf" srcId="{D30C017A-499E-4702-868A-4FF7FCF4AC69}" destId="{7F0CBB6F-515F-4A8E-A84D-12958CB629CB}" srcOrd="0" destOrd="0" presId="urn:microsoft.com/office/officeart/2005/8/layout/vList5"/>
    <dgm:cxn modelId="{75989883-94BD-4C23-8D7E-615188EF48CC}" type="presOf" srcId="{E37F14C3-7D96-40BC-B529-C7E42038A605}" destId="{857C59AB-7D77-4367-B987-24F03154F103}" srcOrd="0" destOrd="1" presId="urn:microsoft.com/office/officeart/2005/8/layout/vList5"/>
    <dgm:cxn modelId="{A8193831-B6CE-4FA4-AA91-8EE28CF2E71C}" type="presOf" srcId="{4ECB8353-C78B-42B7-BB0C-4A72BDF0A876}" destId="{857C59AB-7D77-4367-B987-24F03154F103}" srcOrd="0" destOrd="12" presId="urn:microsoft.com/office/officeart/2005/8/layout/vList5"/>
    <dgm:cxn modelId="{221BD239-8627-43BB-BBC8-77E8680B8E35}" type="presOf" srcId="{DD7B90A1-0030-4C28-A5A8-EBBABFB9F3B9}" destId="{857C59AB-7D77-4367-B987-24F03154F103}" srcOrd="0" destOrd="11" presId="urn:microsoft.com/office/officeart/2005/8/layout/vList5"/>
    <dgm:cxn modelId="{C790C6A9-0F94-4241-8CC2-70710E8E9663}" srcId="{D30C017A-499E-4702-868A-4FF7FCF4AC69}" destId="{A379B99D-B2E9-4D2D-881F-67D363626631}" srcOrd="9" destOrd="0" parTransId="{C957ABC6-672A-49A8-83B5-4C23440276C1}" sibTransId="{FC4DF258-423A-4DAA-8033-A920DC418639}"/>
    <dgm:cxn modelId="{2AFB85F7-B9DB-4EC1-B3BF-69EF48486D79}" srcId="{D30C017A-499E-4702-868A-4FF7FCF4AC69}" destId="{DD7B90A1-0030-4C28-A5A8-EBBABFB9F3B9}" srcOrd="11" destOrd="0" parTransId="{508170B8-85CC-49DF-9922-56E5FAD163FA}" sibTransId="{9F38E66D-D551-45F3-8171-68356C24F829}"/>
    <dgm:cxn modelId="{BE5A02E8-BC6A-4BDB-8492-8F8D54BF1F7C}" type="presParOf" srcId="{D84B4B79-A48B-465E-84EA-934848F50F37}" destId="{748602D9-604D-40AE-90C9-DAC33E693437}" srcOrd="0" destOrd="0" presId="urn:microsoft.com/office/officeart/2005/8/layout/vList5"/>
    <dgm:cxn modelId="{B9B84D95-0F69-43E1-B575-4C9932D0C215}" type="presParOf" srcId="{748602D9-604D-40AE-90C9-DAC33E693437}" destId="{7F0CBB6F-515F-4A8E-A84D-12958CB629CB}" srcOrd="0" destOrd="0" presId="urn:microsoft.com/office/officeart/2005/8/layout/vList5"/>
    <dgm:cxn modelId="{B3A5AB9B-9A32-451C-BBCE-B72A7D0E8064}" type="presParOf" srcId="{748602D9-604D-40AE-90C9-DAC33E693437}" destId="{857C59AB-7D77-4367-B987-24F03154F1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3D1FA7-47DA-446E-8A07-899266E0E9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SV"/>
        </a:p>
      </dgm:t>
    </dgm:pt>
    <dgm:pt modelId="{D30C017A-499E-4702-868A-4FF7FCF4AC69}">
      <dgm:prSet phldrT="[Texto]"/>
      <dgm:spPr/>
      <dgm:t>
        <a:bodyPr/>
        <a:lstStyle/>
        <a:p>
          <a:r>
            <a:rPr lang="es-SV" dirty="0" smtClean="0"/>
            <a:t>Unión Aduanera Guatemala-El Salvador</a:t>
          </a:r>
          <a:endParaRPr lang="es-SV" dirty="0"/>
        </a:p>
      </dgm:t>
    </dgm:pt>
    <dgm:pt modelId="{1D579307-9E01-4085-84F8-217EFCA04E56}" type="parTrans" cxnId="{7BD4F53E-19BC-49BE-94DD-412041828AD1}">
      <dgm:prSet/>
      <dgm:spPr/>
      <dgm:t>
        <a:bodyPr/>
        <a:lstStyle/>
        <a:p>
          <a:endParaRPr lang="es-SV"/>
        </a:p>
      </dgm:t>
    </dgm:pt>
    <dgm:pt modelId="{98ECC965-C732-4D4D-B032-EE919A6BE263}" type="sibTrans" cxnId="{7BD4F53E-19BC-49BE-94DD-412041828AD1}">
      <dgm:prSet/>
      <dgm:spPr/>
      <dgm:t>
        <a:bodyPr/>
        <a:lstStyle/>
        <a:p>
          <a:endParaRPr lang="es-SV"/>
        </a:p>
      </dgm:t>
    </dgm:pt>
    <dgm:pt modelId="{3D92BDD5-C303-451C-82C3-BA5BC0E8F991}">
      <dgm:prSet phldrT="[Texto]"/>
      <dgm:spPr/>
      <dgm:t>
        <a:bodyPr/>
        <a:lstStyle/>
        <a:p>
          <a:r>
            <a:rPr lang="es-ES" dirty="0" smtClean="0"/>
            <a:t>Convenio marco para el establecimiento de una unión aduanera entre los territorios de la República de El Salvador y la República de Guatemala</a:t>
          </a:r>
          <a:endParaRPr lang="es-SV" dirty="0"/>
        </a:p>
      </dgm:t>
    </dgm:pt>
    <dgm:pt modelId="{81D4B21C-BAC3-417D-AE6B-09154E066A36}" type="parTrans" cxnId="{0CBB7F6C-3DA5-49E3-A0F7-6F8A0583622C}">
      <dgm:prSet/>
      <dgm:spPr/>
      <dgm:t>
        <a:bodyPr/>
        <a:lstStyle/>
        <a:p>
          <a:endParaRPr lang="es-SV"/>
        </a:p>
      </dgm:t>
    </dgm:pt>
    <dgm:pt modelId="{5C314F89-5A0A-48CE-96BB-2BF495645D96}" type="sibTrans" cxnId="{0CBB7F6C-3DA5-49E3-A0F7-6F8A0583622C}">
      <dgm:prSet/>
      <dgm:spPr/>
      <dgm:t>
        <a:bodyPr/>
        <a:lstStyle/>
        <a:p>
          <a:endParaRPr lang="es-SV"/>
        </a:p>
      </dgm:t>
    </dgm:pt>
    <dgm:pt modelId="{30FE4167-4D2B-4F13-ABEA-E1059A1AA51D}">
      <dgm:prSet phldrT="[Texto]"/>
      <dgm:spPr/>
      <dgm:t>
        <a:bodyPr/>
        <a:lstStyle/>
        <a:p>
          <a:r>
            <a:rPr lang="es-SV" dirty="0" smtClean="0"/>
            <a:t>Unión Aduanera Guatemala-Honduras</a:t>
          </a:r>
          <a:endParaRPr lang="es-SV" dirty="0"/>
        </a:p>
      </dgm:t>
    </dgm:pt>
    <dgm:pt modelId="{9BA67248-6C32-4488-B4F0-C4A704BFDC0C}" type="parTrans" cxnId="{0ED93712-E4CB-479D-A3E4-10966DDD601F}">
      <dgm:prSet/>
      <dgm:spPr/>
      <dgm:t>
        <a:bodyPr/>
        <a:lstStyle/>
        <a:p>
          <a:endParaRPr lang="es-SV"/>
        </a:p>
      </dgm:t>
    </dgm:pt>
    <dgm:pt modelId="{68607D74-D546-4132-BE6B-776776668348}" type="sibTrans" cxnId="{0ED93712-E4CB-479D-A3E4-10966DDD601F}">
      <dgm:prSet/>
      <dgm:spPr/>
      <dgm:t>
        <a:bodyPr/>
        <a:lstStyle/>
        <a:p>
          <a:endParaRPr lang="es-SV"/>
        </a:p>
      </dgm:t>
    </dgm:pt>
    <dgm:pt modelId="{ACB2C3E1-F02D-4722-9B17-72DAC1BDDD03}">
      <dgm:prSet phldrT="[Texto]"/>
      <dgm:spPr/>
      <dgm:t>
        <a:bodyPr/>
        <a:lstStyle/>
        <a:p>
          <a:r>
            <a:rPr lang="es-ES" b="0" dirty="0" smtClean="0"/>
            <a:t>Decreto de aprobación Unión Aduanera de Guatemala y la República de Honduras</a:t>
          </a:r>
          <a:endParaRPr lang="es-SV" b="0" dirty="0"/>
        </a:p>
      </dgm:t>
    </dgm:pt>
    <dgm:pt modelId="{FF711B90-0DA9-42AA-BE27-11E1789DD8FD}" type="parTrans" cxnId="{B5BD09A9-176D-45D0-AE01-8D406A085FC3}">
      <dgm:prSet/>
      <dgm:spPr/>
      <dgm:t>
        <a:bodyPr/>
        <a:lstStyle/>
        <a:p>
          <a:endParaRPr lang="es-SV"/>
        </a:p>
      </dgm:t>
    </dgm:pt>
    <dgm:pt modelId="{28EA7E6D-495B-4525-8287-10DB4A04BE3B}" type="sibTrans" cxnId="{B5BD09A9-176D-45D0-AE01-8D406A085FC3}">
      <dgm:prSet/>
      <dgm:spPr/>
      <dgm:t>
        <a:bodyPr/>
        <a:lstStyle/>
        <a:p>
          <a:endParaRPr lang="es-SV"/>
        </a:p>
      </dgm:t>
    </dgm:pt>
    <dgm:pt modelId="{5F7DCB98-13A4-4AC4-84DE-9E87113B5DCC}">
      <dgm:prSet/>
      <dgm:spPr/>
      <dgm:t>
        <a:bodyPr/>
        <a:lstStyle/>
        <a:p>
          <a:r>
            <a:rPr lang="es-ES" dirty="0" smtClean="0"/>
            <a:t>Acuerdo Marco</a:t>
          </a:r>
          <a:endParaRPr lang="es-SV" dirty="0"/>
        </a:p>
      </dgm:t>
    </dgm:pt>
    <dgm:pt modelId="{C7F49DA0-6F3C-444D-BBED-8739E27910DA}" type="parTrans" cxnId="{50EACBE3-4FE1-476A-8A49-65A082FE2F05}">
      <dgm:prSet/>
      <dgm:spPr/>
      <dgm:t>
        <a:bodyPr/>
        <a:lstStyle/>
        <a:p>
          <a:endParaRPr lang="es-SV"/>
        </a:p>
      </dgm:t>
    </dgm:pt>
    <dgm:pt modelId="{FC6A3D5F-062A-4C33-95C0-24EFFCB77CF9}" type="sibTrans" cxnId="{50EACBE3-4FE1-476A-8A49-65A082FE2F05}">
      <dgm:prSet/>
      <dgm:spPr/>
      <dgm:t>
        <a:bodyPr/>
        <a:lstStyle/>
        <a:p>
          <a:endParaRPr lang="es-SV"/>
        </a:p>
      </dgm:t>
    </dgm:pt>
    <dgm:pt modelId="{8FF2F139-27B2-45DD-AFDA-9F9961084F18}">
      <dgm:prSet/>
      <dgm:spPr/>
      <dgm:t>
        <a:bodyPr/>
        <a:lstStyle/>
        <a:p>
          <a:r>
            <a:rPr lang="es-ES" dirty="0" smtClean="0"/>
            <a:t>Protocolo Habilitante (2) </a:t>
          </a:r>
          <a:endParaRPr lang="es-SV" dirty="0"/>
        </a:p>
      </dgm:t>
    </dgm:pt>
    <dgm:pt modelId="{C631B55C-9F5A-4514-B221-7DA830B953E9}" type="parTrans" cxnId="{302E6829-9382-466E-B7B3-6A8BB6F86D9B}">
      <dgm:prSet/>
      <dgm:spPr/>
      <dgm:t>
        <a:bodyPr/>
        <a:lstStyle/>
        <a:p>
          <a:endParaRPr lang="es-SV"/>
        </a:p>
      </dgm:t>
    </dgm:pt>
    <dgm:pt modelId="{7DC57E25-EC16-41EF-B804-31107997D2EA}" type="sibTrans" cxnId="{302E6829-9382-466E-B7B3-6A8BB6F86D9B}">
      <dgm:prSet/>
      <dgm:spPr/>
      <dgm:t>
        <a:bodyPr/>
        <a:lstStyle/>
        <a:p>
          <a:endParaRPr lang="es-SV"/>
        </a:p>
      </dgm:t>
    </dgm:pt>
    <dgm:pt modelId="{1E4EF324-84DD-4B55-97C1-25AD459EFAF7}">
      <dgm:prSet/>
      <dgm:spPr/>
      <dgm:t>
        <a:bodyPr/>
        <a:lstStyle/>
        <a:p>
          <a:r>
            <a:rPr lang="es-SV" dirty="0" smtClean="0"/>
            <a:t>Acuerdos, Instancia Ministerial e Instancia Ejecutiva –UA (9)</a:t>
          </a:r>
          <a:endParaRPr lang="es-SV" dirty="0"/>
        </a:p>
      </dgm:t>
    </dgm:pt>
    <dgm:pt modelId="{87D3A326-B3BF-4F27-97B3-1BC68837189F}" type="parTrans" cxnId="{94BBC8AA-E416-4AB3-8779-6057D1ED1DB8}">
      <dgm:prSet/>
      <dgm:spPr/>
      <dgm:t>
        <a:bodyPr/>
        <a:lstStyle/>
        <a:p>
          <a:endParaRPr lang="es-SV"/>
        </a:p>
      </dgm:t>
    </dgm:pt>
    <dgm:pt modelId="{F69E2CA2-F1E1-43B2-84F2-30A89CE6A1F9}" type="sibTrans" cxnId="{94BBC8AA-E416-4AB3-8779-6057D1ED1DB8}">
      <dgm:prSet/>
      <dgm:spPr/>
      <dgm:t>
        <a:bodyPr/>
        <a:lstStyle/>
        <a:p>
          <a:endParaRPr lang="es-SV"/>
        </a:p>
      </dgm:t>
    </dgm:pt>
    <dgm:pt modelId="{7A15885A-FB75-4D1D-9713-1F0534B47C48}">
      <dgm:prSet/>
      <dgm:spPr/>
      <dgm:t>
        <a:bodyPr/>
        <a:lstStyle/>
        <a:p>
          <a:r>
            <a:rPr lang="es-SV" dirty="0" smtClean="0"/>
            <a:t>Resoluciones Instancia Ministerial UA (33, mas sus anexos) </a:t>
          </a:r>
          <a:endParaRPr lang="es-SV" dirty="0"/>
        </a:p>
      </dgm:t>
    </dgm:pt>
    <dgm:pt modelId="{D63885FB-7847-4E4F-B07A-652A7A3BD551}" type="parTrans" cxnId="{A9ABB788-53A5-4DF3-99AD-726DF545F1E6}">
      <dgm:prSet/>
      <dgm:spPr/>
      <dgm:t>
        <a:bodyPr/>
        <a:lstStyle/>
        <a:p>
          <a:endParaRPr lang="es-SV"/>
        </a:p>
      </dgm:t>
    </dgm:pt>
    <dgm:pt modelId="{7978812C-5BF5-40A3-8530-28D3D4F72FC0}" type="sibTrans" cxnId="{A9ABB788-53A5-4DF3-99AD-726DF545F1E6}">
      <dgm:prSet/>
      <dgm:spPr/>
      <dgm:t>
        <a:bodyPr/>
        <a:lstStyle/>
        <a:p>
          <a:endParaRPr lang="es-SV"/>
        </a:p>
      </dgm:t>
    </dgm:pt>
    <dgm:pt modelId="{D84B4B79-A48B-465E-84EA-934848F50F37}" type="pres">
      <dgm:prSet presAssocID="{7E3D1FA7-47DA-446E-8A07-899266E0E998}" presName="Name0" presStyleCnt="0">
        <dgm:presLayoutVars>
          <dgm:dir/>
          <dgm:animLvl val="lvl"/>
          <dgm:resizeHandles val="exact"/>
        </dgm:presLayoutVars>
      </dgm:prSet>
      <dgm:spPr/>
    </dgm:pt>
    <dgm:pt modelId="{748602D9-604D-40AE-90C9-DAC33E693437}" type="pres">
      <dgm:prSet presAssocID="{D30C017A-499E-4702-868A-4FF7FCF4AC69}" presName="linNode" presStyleCnt="0"/>
      <dgm:spPr/>
    </dgm:pt>
    <dgm:pt modelId="{7F0CBB6F-515F-4A8E-A84D-12958CB629CB}" type="pres">
      <dgm:prSet presAssocID="{D30C017A-499E-4702-868A-4FF7FCF4AC69}" presName="parentText" presStyleLbl="node1" presStyleIdx="0" presStyleCnt="2">
        <dgm:presLayoutVars>
          <dgm:chMax val="1"/>
          <dgm:bulletEnabled val="1"/>
        </dgm:presLayoutVars>
      </dgm:prSet>
      <dgm:spPr/>
      <dgm:t>
        <a:bodyPr/>
        <a:lstStyle/>
        <a:p>
          <a:endParaRPr lang="es-SV"/>
        </a:p>
      </dgm:t>
    </dgm:pt>
    <dgm:pt modelId="{857C59AB-7D77-4367-B987-24F03154F103}" type="pres">
      <dgm:prSet presAssocID="{D30C017A-499E-4702-868A-4FF7FCF4AC69}" presName="descendantText" presStyleLbl="alignAccFollowNode1" presStyleIdx="0" presStyleCnt="2">
        <dgm:presLayoutVars>
          <dgm:bulletEnabled val="1"/>
        </dgm:presLayoutVars>
      </dgm:prSet>
      <dgm:spPr/>
      <dgm:t>
        <a:bodyPr/>
        <a:lstStyle/>
        <a:p>
          <a:endParaRPr lang="es-SV"/>
        </a:p>
      </dgm:t>
    </dgm:pt>
    <dgm:pt modelId="{19445A60-ECE1-43E8-BAFF-43D7B5AFAB95}" type="pres">
      <dgm:prSet presAssocID="{98ECC965-C732-4D4D-B032-EE919A6BE263}" presName="sp" presStyleCnt="0"/>
      <dgm:spPr/>
    </dgm:pt>
    <dgm:pt modelId="{497842BA-0C7E-43E5-AEC9-5E79537DA05C}" type="pres">
      <dgm:prSet presAssocID="{30FE4167-4D2B-4F13-ABEA-E1059A1AA51D}" presName="linNode" presStyleCnt="0"/>
      <dgm:spPr/>
    </dgm:pt>
    <dgm:pt modelId="{663963CB-B45A-4546-AE9E-2F2030EA5347}" type="pres">
      <dgm:prSet presAssocID="{30FE4167-4D2B-4F13-ABEA-E1059A1AA51D}" presName="parentText" presStyleLbl="node1" presStyleIdx="1" presStyleCnt="2">
        <dgm:presLayoutVars>
          <dgm:chMax val="1"/>
          <dgm:bulletEnabled val="1"/>
        </dgm:presLayoutVars>
      </dgm:prSet>
      <dgm:spPr/>
      <dgm:t>
        <a:bodyPr/>
        <a:lstStyle/>
        <a:p>
          <a:endParaRPr lang="es-SV"/>
        </a:p>
      </dgm:t>
    </dgm:pt>
    <dgm:pt modelId="{07181671-3AF7-4C2F-9385-98890D4AFE5E}" type="pres">
      <dgm:prSet presAssocID="{30FE4167-4D2B-4F13-ABEA-E1059A1AA51D}" presName="descendantText" presStyleLbl="alignAccFollowNode1" presStyleIdx="1" presStyleCnt="2">
        <dgm:presLayoutVars>
          <dgm:bulletEnabled val="1"/>
        </dgm:presLayoutVars>
      </dgm:prSet>
      <dgm:spPr/>
      <dgm:t>
        <a:bodyPr/>
        <a:lstStyle/>
        <a:p>
          <a:endParaRPr lang="es-SV"/>
        </a:p>
      </dgm:t>
    </dgm:pt>
  </dgm:ptLst>
  <dgm:cxnLst>
    <dgm:cxn modelId="{AF964273-A1A6-49CE-B7CB-960DEED6A431}" type="presOf" srcId="{1E4EF324-84DD-4B55-97C1-25AD459EFAF7}" destId="{07181671-3AF7-4C2F-9385-98890D4AFE5E}" srcOrd="0" destOrd="3" presId="urn:microsoft.com/office/officeart/2005/8/layout/vList5"/>
    <dgm:cxn modelId="{688EA1C9-3E7C-48C4-A979-5ECC9E49D100}" type="presOf" srcId="{5F7DCB98-13A4-4AC4-84DE-9E87113B5DCC}" destId="{07181671-3AF7-4C2F-9385-98890D4AFE5E}" srcOrd="0" destOrd="1" presId="urn:microsoft.com/office/officeart/2005/8/layout/vList5"/>
    <dgm:cxn modelId="{A9ABB788-53A5-4DF3-99AD-726DF545F1E6}" srcId="{30FE4167-4D2B-4F13-ABEA-E1059A1AA51D}" destId="{7A15885A-FB75-4D1D-9713-1F0534B47C48}" srcOrd="4" destOrd="0" parTransId="{D63885FB-7847-4E4F-B07A-652A7A3BD551}" sibTransId="{7978812C-5BF5-40A3-8530-28D3D4F72FC0}"/>
    <dgm:cxn modelId="{9AA0CCE8-9A93-4BD9-84CD-970FCDC266FA}" type="presOf" srcId="{30FE4167-4D2B-4F13-ABEA-E1059A1AA51D}" destId="{663963CB-B45A-4546-AE9E-2F2030EA5347}" srcOrd="0" destOrd="0" presId="urn:microsoft.com/office/officeart/2005/8/layout/vList5"/>
    <dgm:cxn modelId="{1018F81B-9C61-4075-B3D7-6179BF97AC0A}" type="presOf" srcId="{7A15885A-FB75-4D1D-9713-1F0534B47C48}" destId="{07181671-3AF7-4C2F-9385-98890D4AFE5E}" srcOrd="0" destOrd="4" presId="urn:microsoft.com/office/officeart/2005/8/layout/vList5"/>
    <dgm:cxn modelId="{B5BD09A9-176D-45D0-AE01-8D406A085FC3}" srcId="{30FE4167-4D2B-4F13-ABEA-E1059A1AA51D}" destId="{ACB2C3E1-F02D-4722-9B17-72DAC1BDDD03}" srcOrd="0" destOrd="0" parTransId="{FF711B90-0DA9-42AA-BE27-11E1789DD8FD}" sibTransId="{28EA7E6D-495B-4525-8287-10DB4A04BE3B}"/>
    <dgm:cxn modelId="{0ED93712-E4CB-479D-A3E4-10966DDD601F}" srcId="{7E3D1FA7-47DA-446E-8A07-899266E0E998}" destId="{30FE4167-4D2B-4F13-ABEA-E1059A1AA51D}" srcOrd="1" destOrd="0" parTransId="{9BA67248-6C32-4488-B4F0-C4A704BFDC0C}" sibTransId="{68607D74-D546-4132-BE6B-776776668348}"/>
    <dgm:cxn modelId="{302E6829-9382-466E-B7B3-6A8BB6F86D9B}" srcId="{30FE4167-4D2B-4F13-ABEA-E1059A1AA51D}" destId="{8FF2F139-27B2-45DD-AFDA-9F9961084F18}" srcOrd="2" destOrd="0" parTransId="{C631B55C-9F5A-4514-B221-7DA830B953E9}" sibTransId="{7DC57E25-EC16-41EF-B804-31107997D2EA}"/>
    <dgm:cxn modelId="{3BE2AEC2-0E3B-483B-A90A-C610398DFBE8}" type="presOf" srcId="{8FF2F139-27B2-45DD-AFDA-9F9961084F18}" destId="{07181671-3AF7-4C2F-9385-98890D4AFE5E}" srcOrd="0" destOrd="2" presId="urn:microsoft.com/office/officeart/2005/8/layout/vList5"/>
    <dgm:cxn modelId="{94BBC8AA-E416-4AB3-8779-6057D1ED1DB8}" srcId="{30FE4167-4D2B-4F13-ABEA-E1059A1AA51D}" destId="{1E4EF324-84DD-4B55-97C1-25AD459EFAF7}" srcOrd="3" destOrd="0" parTransId="{87D3A326-B3BF-4F27-97B3-1BC68837189F}" sibTransId="{F69E2CA2-F1E1-43B2-84F2-30A89CE6A1F9}"/>
    <dgm:cxn modelId="{F704A11B-B8FD-4A7F-8A7F-AAEDD1935EF9}" type="presOf" srcId="{D30C017A-499E-4702-868A-4FF7FCF4AC69}" destId="{7F0CBB6F-515F-4A8E-A84D-12958CB629CB}" srcOrd="0" destOrd="0" presId="urn:microsoft.com/office/officeart/2005/8/layout/vList5"/>
    <dgm:cxn modelId="{9E54145C-4B46-4908-992A-6404CE079AC9}" type="presOf" srcId="{3D92BDD5-C303-451C-82C3-BA5BC0E8F991}" destId="{857C59AB-7D77-4367-B987-24F03154F103}" srcOrd="0" destOrd="0" presId="urn:microsoft.com/office/officeart/2005/8/layout/vList5"/>
    <dgm:cxn modelId="{50EACBE3-4FE1-476A-8A49-65A082FE2F05}" srcId="{30FE4167-4D2B-4F13-ABEA-E1059A1AA51D}" destId="{5F7DCB98-13A4-4AC4-84DE-9E87113B5DCC}" srcOrd="1" destOrd="0" parTransId="{C7F49DA0-6F3C-444D-BBED-8739E27910DA}" sibTransId="{FC6A3D5F-062A-4C33-95C0-24EFFCB77CF9}"/>
    <dgm:cxn modelId="{0CBB7F6C-3DA5-49E3-A0F7-6F8A0583622C}" srcId="{D30C017A-499E-4702-868A-4FF7FCF4AC69}" destId="{3D92BDD5-C303-451C-82C3-BA5BC0E8F991}" srcOrd="0" destOrd="0" parTransId="{81D4B21C-BAC3-417D-AE6B-09154E066A36}" sibTransId="{5C314F89-5A0A-48CE-96BB-2BF495645D96}"/>
    <dgm:cxn modelId="{7BD4F53E-19BC-49BE-94DD-412041828AD1}" srcId="{7E3D1FA7-47DA-446E-8A07-899266E0E998}" destId="{D30C017A-499E-4702-868A-4FF7FCF4AC69}" srcOrd="0" destOrd="0" parTransId="{1D579307-9E01-4085-84F8-217EFCA04E56}" sibTransId="{98ECC965-C732-4D4D-B032-EE919A6BE263}"/>
    <dgm:cxn modelId="{5282789C-AF25-4D61-896D-857225A283D2}" type="presOf" srcId="{7E3D1FA7-47DA-446E-8A07-899266E0E998}" destId="{D84B4B79-A48B-465E-84EA-934848F50F37}" srcOrd="0" destOrd="0" presId="urn:microsoft.com/office/officeart/2005/8/layout/vList5"/>
    <dgm:cxn modelId="{DCC3B585-4F5C-4035-80CA-67F96BE09845}" type="presOf" srcId="{ACB2C3E1-F02D-4722-9B17-72DAC1BDDD03}" destId="{07181671-3AF7-4C2F-9385-98890D4AFE5E}" srcOrd="0" destOrd="0" presId="urn:microsoft.com/office/officeart/2005/8/layout/vList5"/>
    <dgm:cxn modelId="{3D342A91-9E24-49B7-A9AE-CE2155362645}" type="presParOf" srcId="{D84B4B79-A48B-465E-84EA-934848F50F37}" destId="{748602D9-604D-40AE-90C9-DAC33E693437}" srcOrd="0" destOrd="0" presId="urn:microsoft.com/office/officeart/2005/8/layout/vList5"/>
    <dgm:cxn modelId="{FF134790-648F-4AD1-AF5B-492F40C1A08F}" type="presParOf" srcId="{748602D9-604D-40AE-90C9-DAC33E693437}" destId="{7F0CBB6F-515F-4A8E-A84D-12958CB629CB}" srcOrd="0" destOrd="0" presId="urn:microsoft.com/office/officeart/2005/8/layout/vList5"/>
    <dgm:cxn modelId="{544E45C4-7076-4CC1-915D-F1DACF2CF85E}" type="presParOf" srcId="{748602D9-604D-40AE-90C9-DAC33E693437}" destId="{857C59AB-7D77-4367-B987-24F03154F103}" srcOrd="1" destOrd="0" presId="urn:microsoft.com/office/officeart/2005/8/layout/vList5"/>
    <dgm:cxn modelId="{C4829C2B-0218-445C-9F94-EA03ABC6EED6}" type="presParOf" srcId="{D84B4B79-A48B-465E-84EA-934848F50F37}" destId="{19445A60-ECE1-43E8-BAFF-43D7B5AFAB95}" srcOrd="1" destOrd="0" presId="urn:microsoft.com/office/officeart/2005/8/layout/vList5"/>
    <dgm:cxn modelId="{39709399-6F59-4392-9570-5ED6C6A3DF73}" type="presParOf" srcId="{D84B4B79-A48B-465E-84EA-934848F50F37}" destId="{497842BA-0C7E-43E5-AEC9-5E79537DA05C}" srcOrd="2" destOrd="0" presId="urn:microsoft.com/office/officeart/2005/8/layout/vList5"/>
    <dgm:cxn modelId="{284F510C-020C-4DE1-8BB6-EEFB787C88A6}" type="presParOf" srcId="{497842BA-0C7E-43E5-AEC9-5E79537DA05C}" destId="{663963CB-B45A-4546-AE9E-2F2030EA5347}" srcOrd="0" destOrd="0" presId="urn:microsoft.com/office/officeart/2005/8/layout/vList5"/>
    <dgm:cxn modelId="{9C4981D4-C133-419F-9E3C-5CEA6E148ECB}" type="presParOf" srcId="{497842BA-0C7E-43E5-AEC9-5E79537DA05C}" destId="{07181671-3AF7-4C2F-9385-98890D4AFE5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EE1A-8BEC-43AD-9A21-9A2EC1140801}">
      <dsp:nvSpPr>
        <dsp:cNvPr id="0" name=""/>
        <dsp:cNvSpPr/>
      </dsp:nvSpPr>
      <dsp:spPr>
        <a:xfrm>
          <a:off x="3257396"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SV" sz="1200" kern="1200" dirty="0" smtClean="0">
              <a:latin typeface="Arial" panose="020B0604020202020204" pitchFamily="34" charset="0"/>
              <a:cs typeface="Arial" panose="020B0604020202020204" pitchFamily="34" charset="0"/>
            </a:rPr>
            <a:t>I. PROCESO DE INTEGRACIÓN REGIONAL</a:t>
          </a:r>
          <a:endParaRPr lang="es-SV" sz="1200" kern="1200" dirty="0">
            <a:latin typeface="Arial" panose="020B0604020202020204" pitchFamily="34" charset="0"/>
            <a:cs typeface="Arial" panose="020B0604020202020204" pitchFamily="34" charset="0"/>
          </a:endParaRPr>
        </a:p>
      </dsp:txBody>
      <dsp:txXfrm>
        <a:off x="3304572" y="47912"/>
        <a:ext cx="1392440" cy="872063"/>
      </dsp:txXfrm>
    </dsp:sp>
    <dsp:sp modelId="{8B53B7F1-073A-4B10-8CB4-61EABBDC39BB}">
      <dsp:nvSpPr>
        <dsp:cNvPr id="0" name=""/>
        <dsp:cNvSpPr/>
      </dsp:nvSpPr>
      <dsp:spPr>
        <a:xfrm>
          <a:off x="2069358"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F4AFA6-02B7-46CF-B47A-7BBE9A31DC5A}">
      <dsp:nvSpPr>
        <dsp:cNvPr id="0" name=""/>
        <dsp:cNvSpPr/>
      </dsp:nvSpPr>
      <dsp:spPr>
        <a:xfrm>
          <a:off x="4866284" y="1335324"/>
          <a:ext cx="194282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SV" sz="1200" kern="1200" dirty="0" smtClean="0">
              <a:latin typeface="Arial" panose="020B0604020202020204" pitchFamily="34" charset="0"/>
              <a:cs typeface="Arial" panose="020B0604020202020204" pitchFamily="34" charset="0"/>
            </a:rPr>
            <a:t>II. INTEGRACIÓN CENTROAMERICANA: ANTECEDENTES Y MARCO LEGAL</a:t>
          </a:r>
          <a:endParaRPr lang="es-SV" sz="1200" kern="1200" dirty="0">
            <a:latin typeface="Arial" panose="020B0604020202020204" pitchFamily="34" charset="0"/>
            <a:cs typeface="Arial" panose="020B0604020202020204" pitchFamily="34" charset="0"/>
          </a:endParaRPr>
        </a:p>
      </dsp:txBody>
      <dsp:txXfrm>
        <a:off x="4913460" y="1382500"/>
        <a:ext cx="1848470" cy="872063"/>
      </dsp:txXfrm>
    </dsp:sp>
    <dsp:sp modelId="{6D849714-FE2A-46C7-807D-71482E75A148}">
      <dsp:nvSpPr>
        <dsp:cNvPr id="0" name=""/>
        <dsp:cNvSpPr/>
      </dsp:nvSpPr>
      <dsp:spPr>
        <a:xfrm>
          <a:off x="2069358"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F2F2AC-DC76-4E25-9A60-9C4B670ABCAE}">
      <dsp:nvSpPr>
        <dsp:cNvPr id="0" name=""/>
        <dsp:cNvSpPr/>
      </dsp:nvSpPr>
      <dsp:spPr>
        <a:xfrm>
          <a:off x="4392664"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SV" sz="1200" kern="1200" dirty="0" smtClean="0">
              <a:latin typeface="Arial" panose="020B0604020202020204" pitchFamily="34" charset="0"/>
              <a:cs typeface="Arial" panose="020B0604020202020204" pitchFamily="34" charset="0"/>
            </a:rPr>
            <a:t>III. TRAMITES FRONTERIZOS Y COMPETITIVIDAD COMERCIAL</a:t>
          </a:r>
          <a:endParaRPr lang="es-SV" sz="1200" kern="1200" dirty="0">
            <a:latin typeface="Arial" panose="020B0604020202020204" pitchFamily="34" charset="0"/>
            <a:cs typeface="Arial" panose="020B0604020202020204" pitchFamily="34" charset="0"/>
          </a:endParaRPr>
        </a:p>
      </dsp:txBody>
      <dsp:txXfrm>
        <a:off x="4439840" y="3541909"/>
        <a:ext cx="1392440" cy="872063"/>
      </dsp:txXfrm>
    </dsp:sp>
    <dsp:sp modelId="{AE18BE2F-6999-44D6-A7F9-EB47AFAAF8F3}">
      <dsp:nvSpPr>
        <dsp:cNvPr id="0" name=""/>
        <dsp:cNvSpPr/>
      </dsp:nvSpPr>
      <dsp:spPr>
        <a:xfrm>
          <a:off x="2069358"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1A4998-0A3A-413A-94C3-E512A774E513}">
      <dsp:nvSpPr>
        <dsp:cNvPr id="0" name=""/>
        <dsp:cNvSpPr/>
      </dsp:nvSpPr>
      <dsp:spPr>
        <a:xfrm>
          <a:off x="2122127"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SV" sz="1200" kern="1200" dirty="0" smtClean="0">
              <a:latin typeface="Arial" panose="020B0604020202020204" pitchFamily="34" charset="0"/>
              <a:cs typeface="Arial" panose="020B0604020202020204" pitchFamily="34" charset="0"/>
            </a:rPr>
            <a:t>IV. LAS FRONTERAS  COMO OBSTACULO AL DESARROLLO HUMANO</a:t>
          </a:r>
          <a:endParaRPr lang="es-SV" sz="1200" kern="1200" dirty="0">
            <a:latin typeface="Arial" panose="020B0604020202020204" pitchFamily="34" charset="0"/>
            <a:cs typeface="Arial" panose="020B0604020202020204" pitchFamily="34" charset="0"/>
          </a:endParaRPr>
        </a:p>
      </dsp:txBody>
      <dsp:txXfrm>
        <a:off x="2169303" y="3541909"/>
        <a:ext cx="1392440" cy="872063"/>
      </dsp:txXfrm>
    </dsp:sp>
    <dsp:sp modelId="{3FAC8BA6-8E85-42B9-96B6-506F4F482A48}">
      <dsp:nvSpPr>
        <dsp:cNvPr id="0" name=""/>
        <dsp:cNvSpPr/>
      </dsp:nvSpPr>
      <dsp:spPr>
        <a:xfrm>
          <a:off x="2069358"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D7AADF-50F8-4369-98D7-D2360D05D978}">
      <dsp:nvSpPr>
        <dsp:cNvPr id="0" name=""/>
        <dsp:cNvSpPr/>
      </dsp:nvSpPr>
      <dsp:spPr>
        <a:xfrm>
          <a:off x="1420493"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SV" sz="1200" kern="1200" dirty="0" smtClean="0">
              <a:latin typeface="Arial" panose="020B0604020202020204" pitchFamily="34" charset="0"/>
              <a:cs typeface="Arial" panose="020B0604020202020204" pitchFamily="34" charset="0"/>
            </a:rPr>
            <a:t>V. ANÁLISIS DE RESULTADOS</a:t>
          </a:r>
          <a:endParaRPr lang="es-SV" sz="1200" kern="1200" dirty="0">
            <a:latin typeface="Arial" panose="020B0604020202020204" pitchFamily="34" charset="0"/>
            <a:cs typeface="Arial" panose="020B0604020202020204" pitchFamily="34" charset="0"/>
          </a:endParaRPr>
        </a:p>
      </dsp:txBody>
      <dsp:txXfrm>
        <a:off x="1467669" y="1382500"/>
        <a:ext cx="1392440" cy="872063"/>
      </dsp:txXfrm>
    </dsp:sp>
    <dsp:sp modelId="{4F6B2387-4481-42D9-BAE1-748454FA86D7}">
      <dsp:nvSpPr>
        <dsp:cNvPr id="0" name=""/>
        <dsp:cNvSpPr/>
      </dsp:nvSpPr>
      <dsp:spPr>
        <a:xfrm>
          <a:off x="2069358"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A62C5-DB11-45B6-8772-2D8DFF233433}">
      <dsp:nvSpPr>
        <dsp:cNvPr id="0" name=""/>
        <dsp:cNvSpPr/>
      </dsp:nvSpPr>
      <dsp:spPr>
        <a:xfrm rot="13296">
          <a:off x="2894468" y="3016966"/>
          <a:ext cx="1998118" cy="36298"/>
        </a:xfrm>
        <a:custGeom>
          <a:avLst/>
          <a:gdLst/>
          <a:ahLst/>
          <a:cxnLst/>
          <a:rect l="0" t="0" r="0" b="0"/>
          <a:pathLst>
            <a:path>
              <a:moveTo>
                <a:pt x="0" y="18149"/>
              </a:moveTo>
              <a:lnTo>
                <a:pt x="1998118" y="18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A6B3C-0DE0-4C69-9B06-CD10B9DF2DCB}">
      <dsp:nvSpPr>
        <dsp:cNvPr id="0" name=""/>
        <dsp:cNvSpPr/>
      </dsp:nvSpPr>
      <dsp:spPr>
        <a:xfrm rot="20034235">
          <a:off x="2784199" y="2236174"/>
          <a:ext cx="2163511" cy="36298"/>
        </a:xfrm>
        <a:custGeom>
          <a:avLst/>
          <a:gdLst/>
          <a:ahLst/>
          <a:cxnLst/>
          <a:rect l="0" t="0" r="0" b="0"/>
          <a:pathLst>
            <a:path>
              <a:moveTo>
                <a:pt x="0" y="18149"/>
              </a:moveTo>
              <a:lnTo>
                <a:pt x="2163511" y="18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C5E60-C9DB-4AF1-8867-FA2BD66AD005}">
      <dsp:nvSpPr>
        <dsp:cNvPr id="0" name=""/>
        <dsp:cNvSpPr/>
      </dsp:nvSpPr>
      <dsp:spPr>
        <a:xfrm rot="18376309">
          <a:off x="2401020" y="1747181"/>
          <a:ext cx="1621580" cy="36298"/>
        </a:xfrm>
        <a:custGeom>
          <a:avLst/>
          <a:gdLst/>
          <a:ahLst/>
          <a:cxnLst/>
          <a:rect l="0" t="0" r="0" b="0"/>
          <a:pathLst>
            <a:path>
              <a:moveTo>
                <a:pt x="0" y="18149"/>
              </a:moveTo>
              <a:lnTo>
                <a:pt x="1621580" y="18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A67DB-2B5E-42E1-8D8D-C8ACCA482F26}">
      <dsp:nvSpPr>
        <dsp:cNvPr id="0" name=""/>
        <dsp:cNvSpPr/>
      </dsp:nvSpPr>
      <dsp:spPr>
        <a:xfrm rot="16473419">
          <a:off x="1713727" y="1730047"/>
          <a:ext cx="1345870" cy="36298"/>
        </a:xfrm>
        <a:custGeom>
          <a:avLst/>
          <a:gdLst/>
          <a:ahLst/>
          <a:cxnLst/>
          <a:rect l="0" t="0" r="0" b="0"/>
          <a:pathLst>
            <a:path>
              <a:moveTo>
                <a:pt x="0" y="18149"/>
              </a:moveTo>
              <a:lnTo>
                <a:pt x="1345870" y="18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043DF-BCBE-4AF7-985B-728EB260C574}">
      <dsp:nvSpPr>
        <dsp:cNvPr id="0" name=""/>
        <dsp:cNvSpPr/>
      </dsp:nvSpPr>
      <dsp:spPr>
        <a:xfrm rot="14264944">
          <a:off x="751489" y="1767640"/>
          <a:ext cx="1497459" cy="36298"/>
        </a:xfrm>
        <a:custGeom>
          <a:avLst/>
          <a:gdLst/>
          <a:ahLst/>
          <a:cxnLst/>
          <a:rect l="0" t="0" r="0" b="0"/>
          <a:pathLst>
            <a:path>
              <a:moveTo>
                <a:pt x="0" y="18149"/>
              </a:moveTo>
              <a:lnTo>
                <a:pt x="1497459" y="18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9F95ED-55A4-4AC5-A46C-C0DE0F35DCDE}">
      <dsp:nvSpPr>
        <dsp:cNvPr id="0" name=""/>
        <dsp:cNvSpPr/>
      </dsp:nvSpPr>
      <dsp:spPr>
        <a:xfrm>
          <a:off x="1440154" y="2326110"/>
          <a:ext cx="1742537" cy="1742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F9795-7C2C-4C78-A37E-E701F6A62A41}">
      <dsp:nvSpPr>
        <dsp:cNvPr id="0" name=""/>
        <dsp:cNvSpPr/>
      </dsp:nvSpPr>
      <dsp:spPr>
        <a:xfrm>
          <a:off x="298955" y="187704"/>
          <a:ext cx="1045522" cy="1045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Integración Fronteriza</a:t>
          </a:r>
          <a:endParaRPr lang="es-SV" sz="1200" kern="1200" dirty="0"/>
        </a:p>
      </dsp:txBody>
      <dsp:txXfrm>
        <a:off x="452068" y="340817"/>
        <a:ext cx="739296" cy="739296"/>
      </dsp:txXfrm>
    </dsp:sp>
    <dsp:sp modelId="{78148DE6-F62F-4208-8B5F-4A341285F5C9}">
      <dsp:nvSpPr>
        <dsp:cNvPr id="0" name=""/>
        <dsp:cNvSpPr/>
      </dsp:nvSpPr>
      <dsp:spPr>
        <a:xfrm>
          <a:off x="1958899" y="33519"/>
          <a:ext cx="1045522" cy="1045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Mercado Común</a:t>
          </a:r>
          <a:endParaRPr lang="es-SV" sz="1200" kern="1200" dirty="0"/>
        </a:p>
      </dsp:txBody>
      <dsp:txXfrm>
        <a:off x="2112012" y="186632"/>
        <a:ext cx="739296" cy="739296"/>
      </dsp:txXfrm>
    </dsp:sp>
    <dsp:sp modelId="{7D206897-D020-4298-B5A2-37470CC7AE47}">
      <dsp:nvSpPr>
        <dsp:cNvPr id="0" name=""/>
        <dsp:cNvSpPr/>
      </dsp:nvSpPr>
      <dsp:spPr>
        <a:xfrm>
          <a:off x="3478000" y="167434"/>
          <a:ext cx="1045522" cy="1045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Unión Económica</a:t>
          </a:r>
          <a:endParaRPr lang="es-SV" sz="1200" kern="1200" dirty="0"/>
        </a:p>
      </dsp:txBody>
      <dsp:txXfrm>
        <a:off x="3631113" y="320547"/>
        <a:ext cx="739296" cy="739296"/>
      </dsp:txXfrm>
    </dsp:sp>
    <dsp:sp modelId="{C81C56A9-DEB9-4DDD-822B-DFA2ACA643AB}">
      <dsp:nvSpPr>
        <dsp:cNvPr id="0" name=""/>
        <dsp:cNvSpPr/>
      </dsp:nvSpPr>
      <dsp:spPr>
        <a:xfrm>
          <a:off x="4784142" y="1025770"/>
          <a:ext cx="1045522" cy="1045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Zona de libre comercio</a:t>
          </a:r>
          <a:endParaRPr lang="es-SV" sz="1200" kern="1200" dirty="0"/>
        </a:p>
      </dsp:txBody>
      <dsp:txXfrm>
        <a:off x="4937255" y="1178883"/>
        <a:ext cx="739296" cy="739296"/>
      </dsp:txXfrm>
    </dsp:sp>
    <dsp:sp modelId="{A24AD5D8-DA67-4ED4-9198-833DAE33B93D}">
      <dsp:nvSpPr>
        <dsp:cNvPr id="0" name=""/>
        <dsp:cNvSpPr/>
      </dsp:nvSpPr>
      <dsp:spPr>
        <a:xfrm>
          <a:off x="4892575" y="2455505"/>
          <a:ext cx="1127135" cy="1171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SV" sz="1400" b="1" kern="1200" dirty="0" smtClean="0"/>
            <a:t>Unión Aduanera</a:t>
          </a:r>
          <a:endParaRPr lang="es-SV" sz="1400" b="1" kern="1200" dirty="0"/>
        </a:p>
      </dsp:txBody>
      <dsp:txXfrm>
        <a:off x="5057640" y="2627039"/>
        <a:ext cx="797005" cy="828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C3CC0-0542-43F5-9979-1B0421985F1C}">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es-SV" sz="1200" kern="1200" dirty="0" smtClean="0"/>
            <a:t>Tratado General de Integración Económica CA</a:t>
          </a:r>
          <a:endParaRPr lang="es-SV" sz="1200" kern="1200" dirty="0"/>
        </a:p>
        <a:p>
          <a:pPr marL="114300" lvl="1" indent="-114300" algn="just" defTabSz="533400">
            <a:lnSpc>
              <a:spcPct val="90000"/>
            </a:lnSpc>
            <a:spcBef>
              <a:spcPct val="0"/>
            </a:spcBef>
            <a:spcAft>
              <a:spcPct val="15000"/>
            </a:spcAft>
            <a:buChar char="••"/>
          </a:pPr>
          <a:r>
            <a:rPr lang="es-SV" sz="1200" kern="1200" dirty="0" smtClean="0"/>
            <a:t> Protocolo al TGIECA Guatemala</a:t>
          </a:r>
          <a:endParaRPr lang="es-SV" sz="1200" kern="1200" dirty="0"/>
        </a:p>
        <a:p>
          <a:pPr marL="114300" lvl="1" indent="-114300" algn="just" defTabSz="533400">
            <a:lnSpc>
              <a:spcPct val="90000"/>
            </a:lnSpc>
            <a:spcBef>
              <a:spcPct val="0"/>
            </a:spcBef>
            <a:spcAft>
              <a:spcPct val="15000"/>
            </a:spcAft>
            <a:buChar char="••"/>
          </a:pPr>
          <a:r>
            <a:rPr lang="es-SV" sz="1200" kern="1200" dirty="0" smtClean="0"/>
            <a:t>Protocolo de Tegucigalpa a la carta de ODECA</a:t>
          </a:r>
          <a:endParaRPr lang="es-SV" sz="1200" kern="1200" dirty="0"/>
        </a:p>
        <a:p>
          <a:pPr marL="114300" lvl="1" indent="-114300" algn="just" defTabSz="533400">
            <a:lnSpc>
              <a:spcPct val="90000"/>
            </a:lnSpc>
            <a:spcBef>
              <a:spcPct val="0"/>
            </a:spcBef>
            <a:spcAft>
              <a:spcPct val="15000"/>
            </a:spcAft>
            <a:buChar char="••"/>
          </a:pPr>
          <a:r>
            <a:rPr lang="es-SV" sz="1200" kern="1200" dirty="0" smtClean="0"/>
            <a:t>Anexo A Tratado General de Integración Económica Centroamericana</a:t>
          </a:r>
          <a:endParaRPr lang="es-SV" sz="1200" kern="1200" dirty="0"/>
        </a:p>
        <a:p>
          <a:pPr marL="114300" lvl="1" indent="-114300" algn="just" defTabSz="533400">
            <a:lnSpc>
              <a:spcPct val="90000"/>
            </a:lnSpc>
            <a:spcBef>
              <a:spcPct val="0"/>
            </a:spcBef>
            <a:spcAft>
              <a:spcPct val="15000"/>
            </a:spcAft>
            <a:buChar char="••"/>
          </a:pPr>
          <a:r>
            <a:rPr lang="es-SV" sz="1200" kern="1200" dirty="0" smtClean="0"/>
            <a:t>Anexo B Tratado General de Integración Económica Centroamericana</a:t>
          </a:r>
          <a:endParaRPr lang="es-SV" sz="1200" kern="1200" dirty="0"/>
        </a:p>
      </dsp:txBody>
      <dsp:txXfrm rot="-5400000">
        <a:off x="2962655" y="307047"/>
        <a:ext cx="5180726" cy="1593750"/>
      </dsp:txXfrm>
    </dsp:sp>
    <dsp:sp modelId="{D10CE888-53E3-43A9-B8FF-B7170D777D1F}">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SV" sz="2700" kern="1200" dirty="0" smtClean="0"/>
            <a:t>Tratado General de Integración Centroamericana</a:t>
          </a:r>
          <a:endParaRPr lang="es-SV" sz="2700" kern="1200" dirty="0"/>
        </a:p>
      </dsp:txBody>
      <dsp:txXfrm>
        <a:off x="107773" y="107828"/>
        <a:ext cx="2747110" cy="1992186"/>
      </dsp:txXfrm>
    </dsp:sp>
    <dsp:sp modelId="{5355DC2E-D5FB-483B-A764-18E611D71EFD}">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Convenio Marco para Establecimiento de la Unión Aduanera</a:t>
          </a:r>
          <a:endParaRPr lang="es-SV" sz="1200" kern="1200" dirty="0"/>
        </a:p>
        <a:p>
          <a:pPr marL="114300" lvl="1" indent="-114300" algn="just" defTabSz="533400">
            <a:lnSpc>
              <a:spcPct val="90000"/>
            </a:lnSpc>
            <a:spcBef>
              <a:spcPct val="0"/>
            </a:spcBef>
            <a:spcAft>
              <a:spcPct val="15000"/>
            </a:spcAft>
            <a:buChar char="••"/>
          </a:pPr>
          <a:r>
            <a:rPr lang="es-ES" sz="1200" kern="1200" smtClean="0"/>
            <a:t>Convenio sobre el Régimen Arancelario y Aduanero Centroamericano</a:t>
          </a:r>
          <a:endParaRPr lang="es-SV" sz="1200" kern="1200"/>
        </a:p>
        <a:p>
          <a:pPr marL="114300" lvl="1" indent="-114300" algn="just" defTabSz="533400">
            <a:lnSpc>
              <a:spcPct val="90000"/>
            </a:lnSpc>
            <a:spcBef>
              <a:spcPct val="0"/>
            </a:spcBef>
            <a:spcAft>
              <a:spcPct val="15000"/>
            </a:spcAft>
            <a:buChar char="••"/>
          </a:pPr>
          <a:r>
            <a:rPr lang="es-ES" sz="1200" kern="1200" dirty="0" smtClean="0"/>
            <a:t>Código Aduanero Uniforme Centroamericano (CAUCA)</a:t>
          </a:r>
          <a:endParaRPr lang="es-SV" sz="1200" kern="1200" dirty="0"/>
        </a:p>
        <a:p>
          <a:pPr marL="114300" lvl="1" indent="-114300" algn="just" defTabSz="533400">
            <a:lnSpc>
              <a:spcPct val="90000"/>
            </a:lnSpc>
            <a:spcBef>
              <a:spcPct val="0"/>
            </a:spcBef>
            <a:spcAft>
              <a:spcPct val="15000"/>
            </a:spcAft>
            <a:buChar char="••"/>
          </a:pPr>
          <a:r>
            <a:rPr lang="es-ES" sz="1200" kern="1200" smtClean="0"/>
            <a:t>Reglamento del Código Aduanero Uniforme Centroamericano (RECAUCA)</a:t>
          </a:r>
          <a:endParaRPr lang="es-SV" sz="1200" kern="1200"/>
        </a:p>
        <a:p>
          <a:pPr marL="114300" lvl="1" indent="-114300" algn="just" defTabSz="533400">
            <a:lnSpc>
              <a:spcPct val="90000"/>
            </a:lnSpc>
            <a:spcBef>
              <a:spcPct val="0"/>
            </a:spcBef>
            <a:spcAft>
              <a:spcPct val="15000"/>
            </a:spcAft>
            <a:buChar char="••"/>
          </a:pPr>
          <a:r>
            <a:rPr lang="es-ES" sz="1200" kern="1200" dirty="0" smtClean="0"/>
            <a:t>Convenio de compatibilización de los tributos internos aplicables al comercio entre los estados parte de la Unión Aduanera Centroamericana</a:t>
          </a:r>
          <a:endParaRPr lang="es-SV" sz="1200" kern="1200" dirty="0"/>
        </a:p>
        <a:p>
          <a:pPr marL="114300" lvl="1" indent="-114300" algn="just" defTabSz="533400">
            <a:lnSpc>
              <a:spcPct val="90000"/>
            </a:lnSpc>
            <a:spcBef>
              <a:spcPct val="0"/>
            </a:spcBef>
            <a:spcAft>
              <a:spcPct val="15000"/>
            </a:spcAft>
            <a:buChar char="••"/>
          </a:pPr>
          <a:r>
            <a:rPr lang="es-ES" sz="1200" kern="1200" smtClean="0"/>
            <a:t>Convenio de Asistencia Mutua y Cooperación Técnica entre las Administraciones Tributarias y Aduaneras de Centroamérica</a:t>
          </a:r>
          <a:endParaRPr lang="es-SV" sz="1200" kern="1200"/>
        </a:p>
      </dsp:txBody>
      <dsp:txXfrm rot="-5400000">
        <a:off x="2962655" y="2625166"/>
        <a:ext cx="5180726" cy="1593750"/>
      </dsp:txXfrm>
    </dsp:sp>
    <dsp:sp modelId="{10C6918A-44E4-450A-BF8F-C9A401573E23}">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SV" sz="2700" kern="1200" dirty="0" smtClean="0"/>
            <a:t>Convenios</a:t>
          </a:r>
          <a:endParaRPr lang="es-SV" sz="2700" kern="1200" dirty="0"/>
        </a:p>
      </dsp:txBody>
      <dsp:txXfrm>
        <a:off x="107773" y="2425947"/>
        <a:ext cx="2747110" cy="199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59AB-7D77-4367-B987-24F03154F103}">
      <dsp:nvSpPr>
        <dsp:cNvPr id="0" name=""/>
        <dsp:cNvSpPr/>
      </dsp:nvSpPr>
      <dsp:spPr>
        <a:xfrm rot="5400000">
          <a:off x="4514278" y="-1281091"/>
          <a:ext cx="216369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Resolución y Reglamento  C.A. de salvaguardia</a:t>
          </a:r>
          <a:endParaRPr lang="es-SV" sz="1200" kern="1200" dirty="0"/>
        </a:p>
        <a:p>
          <a:pPr marL="114300" lvl="1" indent="-114300" algn="l" defTabSz="533400">
            <a:lnSpc>
              <a:spcPct val="90000"/>
            </a:lnSpc>
            <a:spcBef>
              <a:spcPct val="0"/>
            </a:spcBef>
            <a:spcAft>
              <a:spcPct val="15000"/>
            </a:spcAft>
            <a:buChar char="••"/>
          </a:pPr>
          <a:r>
            <a:rPr lang="es-ES" sz="1200" kern="1200" smtClean="0"/>
            <a:t>Reglamento sobre el funcionamiento de los Consejos de Ministros CA</a:t>
          </a:r>
          <a:endParaRPr lang="es-SV" sz="1200" kern="1200"/>
        </a:p>
        <a:p>
          <a:pPr marL="114300" lvl="1" indent="-114300" algn="l" defTabSz="533400">
            <a:lnSpc>
              <a:spcPct val="90000"/>
            </a:lnSpc>
            <a:spcBef>
              <a:spcPct val="0"/>
            </a:spcBef>
            <a:spcAft>
              <a:spcPct val="15000"/>
            </a:spcAft>
            <a:buChar char="••"/>
          </a:pPr>
          <a:r>
            <a:rPr lang="es-ES" sz="1200" kern="1200" smtClean="0"/>
            <a:t>Reglamento Régimen de Tránsito Aduanero Internacional Terrestre</a:t>
          </a:r>
          <a:endParaRPr lang="es-SV" sz="1200" kern="1200"/>
        </a:p>
        <a:p>
          <a:pPr marL="114300" lvl="1" indent="-114300" algn="l" defTabSz="533400">
            <a:lnSpc>
              <a:spcPct val="90000"/>
            </a:lnSpc>
            <a:spcBef>
              <a:spcPct val="0"/>
            </a:spcBef>
            <a:spcAft>
              <a:spcPct val="15000"/>
            </a:spcAft>
            <a:buChar char="••"/>
          </a:pPr>
          <a:r>
            <a:rPr lang="es-ES" sz="1200" kern="1200" dirty="0" smtClean="0"/>
            <a:t>Reglamento del Código Aduanero C-A</a:t>
          </a:r>
          <a:endParaRPr lang="es-SV" sz="1200" kern="1200" dirty="0"/>
        </a:p>
        <a:p>
          <a:pPr marL="114300" lvl="1" indent="-114300" algn="l" defTabSz="533400">
            <a:lnSpc>
              <a:spcPct val="90000"/>
            </a:lnSpc>
            <a:spcBef>
              <a:spcPct val="0"/>
            </a:spcBef>
            <a:spcAft>
              <a:spcPct val="15000"/>
            </a:spcAft>
            <a:buChar char="••"/>
          </a:pPr>
          <a:r>
            <a:rPr lang="es-ES" sz="1200" kern="1200" smtClean="0"/>
            <a:t>Reglamento CA sobre el Origen de las Mercancías</a:t>
          </a:r>
          <a:endParaRPr lang="es-SV" sz="1200" kern="1200"/>
        </a:p>
        <a:p>
          <a:pPr marL="228600" lvl="2" indent="-114300" algn="l" defTabSz="533400">
            <a:lnSpc>
              <a:spcPct val="90000"/>
            </a:lnSpc>
            <a:spcBef>
              <a:spcPct val="0"/>
            </a:spcBef>
            <a:spcAft>
              <a:spcPct val="15000"/>
            </a:spcAft>
            <a:buChar char="••"/>
          </a:pPr>
          <a:r>
            <a:rPr lang="es-ES" sz="1200" kern="1200" dirty="0" smtClean="0"/>
            <a:t>​Anexo al Reglamento sobre el Origen de las Mercancías (Reglas Específicas)</a:t>
          </a:r>
          <a:endParaRPr lang="es-SV" sz="1200" kern="1200" dirty="0"/>
        </a:p>
        <a:p>
          <a:pPr marL="114300" lvl="1" indent="-114300" algn="l" defTabSz="533400">
            <a:lnSpc>
              <a:spcPct val="90000"/>
            </a:lnSpc>
            <a:spcBef>
              <a:spcPct val="0"/>
            </a:spcBef>
            <a:spcAft>
              <a:spcPct val="15000"/>
            </a:spcAft>
            <a:buChar char="••"/>
          </a:pPr>
          <a:r>
            <a:rPr lang="es-ES" sz="1200" kern="1200" dirty="0" smtClean="0"/>
            <a:t>Reglamento CA sobre Medidas Sanitarias y Fitosanitarias</a:t>
          </a:r>
          <a:endParaRPr lang="es-SV" sz="1200" kern="1200" dirty="0"/>
        </a:p>
        <a:p>
          <a:pPr marL="114300" lvl="1" indent="-114300" algn="l" defTabSz="533400">
            <a:lnSpc>
              <a:spcPct val="90000"/>
            </a:lnSpc>
            <a:spcBef>
              <a:spcPct val="0"/>
            </a:spcBef>
            <a:spcAft>
              <a:spcPct val="15000"/>
            </a:spcAft>
            <a:buChar char="••"/>
          </a:pPr>
          <a:r>
            <a:rPr lang="es-ES" sz="1200" kern="1200" dirty="0" smtClean="0"/>
            <a:t>Reglamento CA Prácticas Desleales de Comercio</a:t>
          </a:r>
          <a:endParaRPr lang="es-SV" sz="1200" kern="1200" dirty="0"/>
        </a:p>
        <a:p>
          <a:pPr marL="114300" lvl="1" indent="-114300" algn="l" defTabSz="533400">
            <a:lnSpc>
              <a:spcPct val="90000"/>
            </a:lnSpc>
            <a:spcBef>
              <a:spcPct val="0"/>
            </a:spcBef>
            <a:spcAft>
              <a:spcPct val="15000"/>
            </a:spcAft>
            <a:buChar char="••"/>
          </a:pPr>
          <a:r>
            <a:rPr lang="es-ES" sz="1200" kern="1200" dirty="0" smtClean="0"/>
            <a:t>Reglamento CA sobre la Valoración Aduanera de las Mercancías</a:t>
          </a:r>
          <a:endParaRPr lang="es-SV" sz="1200" kern="1200" dirty="0"/>
        </a:p>
        <a:p>
          <a:pPr marL="114300" lvl="1" indent="-114300" algn="l" defTabSz="533400">
            <a:lnSpc>
              <a:spcPct val="90000"/>
            </a:lnSpc>
            <a:spcBef>
              <a:spcPct val="0"/>
            </a:spcBef>
            <a:spcAft>
              <a:spcPct val="15000"/>
            </a:spcAft>
            <a:buChar char="••"/>
          </a:pPr>
          <a:r>
            <a:rPr lang="es-ES" sz="1200" kern="1200" dirty="0" smtClean="0"/>
            <a:t>Reglamento CA de Normalización, Metrología y Procedimientos de Autorización</a:t>
          </a:r>
          <a:endParaRPr lang="es-SV" sz="1200" kern="1200" dirty="0"/>
        </a:p>
      </dsp:txBody>
      <dsp:txXfrm rot="-5400000">
        <a:off x="2962656" y="376154"/>
        <a:ext cx="5161321" cy="1952453"/>
      </dsp:txXfrm>
    </dsp:sp>
    <dsp:sp modelId="{7F0CBB6F-515F-4A8E-A84D-12958CB629CB}">
      <dsp:nvSpPr>
        <dsp:cNvPr id="0" name=""/>
        <dsp:cNvSpPr/>
      </dsp:nvSpPr>
      <dsp:spPr>
        <a:xfrm>
          <a:off x="0" y="67"/>
          <a:ext cx="2962656" cy="2704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SV" sz="2600" kern="1200" dirty="0" smtClean="0"/>
            <a:t>Reglamentos Centroamericanos</a:t>
          </a:r>
          <a:endParaRPr lang="es-SV" sz="2600" kern="1200" dirty="0"/>
        </a:p>
      </dsp:txBody>
      <dsp:txXfrm>
        <a:off x="132029" y="132096"/>
        <a:ext cx="2698598" cy="2440566"/>
      </dsp:txXfrm>
    </dsp:sp>
    <dsp:sp modelId="{07181671-3AF7-4C2F-9385-98890D4AFE5E}">
      <dsp:nvSpPr>
        <dsp:cNvPr id="0" name=""/>
        <dsp:cNvSpPr/>
      </dsp:nvSpPr>
      <dsp:spPr>
        <a:xfrm rot="5400000">
          <a:off x="4514278" y="1558763"/>
          <a:ext cx="216369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Se han reglamentado diversos ámbitos que norman de manera equiparada en los diferentes países. Entre otros temas Reglamentos sobre: alimentos, hidrocarburos, insumos agropecuarios, medicamentos, medidas sanitarias y fitosanitarias, normalización, cosméticos, higiénicos</a:t>
          </a:r>
          <a:endParaRPr lang="es-SV" sz="1200" kern="1200" dirty="0"/>
        </a:p>
      </dsp:txBody>
      <dsp:txXfrm rot="-5400000">
        <a:off x="2962656" y="3216009"/>
        <a:ext cx="5161321" cy="1952453"/>
      </dsp:txXfrm>
    </dsp:sp>
    <dsp:sp modelId="{663963CB-B45A-4546-AE9E-2F2030EA5347}">
      <dsp:nvSpPr>
        <dsp:cNvPr id="0" name=""/>
        <dsp:cNvSpPr/>
      </dsp:nvSpPr>
      <dsp:spPr>
        <a:xfrm>
          <a:off x="0" y="2839923"/>
          <a:ext cx="2962656" cy="2704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SV" sz="2600" kern="1200" dirty="0" smtClean="0"/>
            <a:t>Reglamentos Técnicos Centroamericanos</a:t>
          </a:r>
          <a:endParaRPr lang="es-SV" sz="2600" kern="1200" dirty="0"/>
        </a:p>
      </dsp:txBody>
      <dsp:txXfrm>
        <a:off x="132029" y="2971952"/>
        <a:ext cx="2698598" cy="2440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59AB-7D77-4367-B987-24F03154F103}">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Código de conducta de solución de controversias en Centroamérica</a:t>
          </a:r>
          <a:endParaRPr lang="es-SV" sz="1700" kern="1200" dirty="0"/>
        </a:p>
        <a:p>
          <a:pPr marL="171450" lvl="1" indent="-171450" algn="l" defTabSz="755650">
            <a:lnSpc>
              <a:spcPct val="90000"/>
            </a:lnSpc>
            <a:spcBef>
              <a:spcPct val="0"/>
            </a:spcBef>
            <a:spcAft>
              <a:spcPct val="15000"/>
            </a:spcAft>
            <a:buChar char="••"/>
          </a:pPr>
          <a:r>
            <a:rPr lang="es-ES" sz="1700" kern="1200" dirty="0" smtClean="0"/>
            <a:t>Mecanismo Solución de Controversias entre Centroamérica</a:t>
          </a:r>
          <a:endParaRPr lang="es-SV" sz="1700" kern="1200" dirty="0"/>
        </a:p>
        <a:p>
          <a:pPr marL="171450" lvl="1" indent="-171450" algn="l" defTabSz="755650">
            <a:lnSpc>
              <a:spcPct val="90000"/>
            </a:lnSpc>
            <a:spcBef>
              <a:spcPct val="0"/>
            </a:spcBef>
            <a:spcAft>
              <a:spcPct val="15000"/>
            </a:spcAft>
            <a:buChar char="••"/>
          </a:pPr>
          <a:r>
            <a:rPr lang="es-ES" sz="1700" kern="1200" dirty="0" smtClean="0"/>
            <a:t>Reglas mecanismo solución de Controversias Centroamérica</a:t>
          </a:r>
          <a:endParaRPr lang="es-SV" sz="1700" kern="1200" dirty="0"/>
        </a:p>
      </dsp:txBody>
      <dsp:txXfrm rot="-5400000">
        <a:off x="2962655" y="307047"/>
        <a:ext cx="5180726" cy="1593750"/>
      </dsp:txXfrm>
    </dsp:sp>
    <dsp:sp modelId="{7F0CBB6F-515F-4A8E-A84D-12958CB629CB}">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SV" sz="2700" kern="1200" dirty="0" smtClean="0"/>
            <a:t>Mecanismo de solución de controversias comerciales</a:t>
          </a:r>
          <a:endParaRPr lang="es-SV" sz="2700" kern="1200" dirty="0"/>
        </a:p>
      </dsp:txBody>
      <dsp:txXfrm>
        <a:off x="107773" y="107828"/>
        <a:ext cx="2747110" cy="1992186"/>
      </dsp:txXfrm>
    </dsp:sp>
    <dsp:sp modelId="{07181671-3AF7-4C2F-9385-98890D4AFE5E}">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Sistema Arancelario Centroamericano versión (VI Enmienda y el Arancel a 10 digito 2017) </a:t>
          </a:r>
          <a:endParaRPr lang="es-SV" sz="1700" kern="1200" dirty="0"/>
        </a:p>
        <a:p>
          <a:pPr marL="171450" lvl="1" indent="-171450" algn="l" defTabSz="755650">
            <a:lnSpc>
              <a:spcPct val="90000"/>
            </a:lnSpc>
            <a:spcBef>
              <a:spcPct val="0"/>
            </a:spcBef>
            <a:spcAft>
              <a:spcPct val="15000"/>
            </a:spcAft>
            <a:buChar char="••"/>
          </a:pPr>
          <a:r>
            <a:rPr lang="es-ES" sz="1700" kern="1200" smtClean="0"/>
            <a:t>Tabla de Correlación VI Enmienda 2012 - 2017</a:t>
          </a:r>
          <a:endParaRPr lang="es-SV" sz="1700" kern="1200"/>
        </a:p>
        <a:p>
          <a:pPr marL="171450" lvl="1" indent="-171450" algn="l" defTabSz="755650">
            <a:lnSpc>
              <a:spcPct val="90000"/>
            </a:lnSpc>
            <a:spcBef>
              <a:spcPct val="0"/>
            </a:spcBef>
            <a:spcAft>
              <a:spcPct val="15000"/>
            </a:spcAft>
            <a:buChar char="••"/>
          </a:pPr>
          <a:r>
            <a:rPr lang="es-ES" sz="1700" kern="1200" dirty="0" smtClean="0"/>
            <a:t>Tabla de Correlación VI Enmienda 2017 - 2012</a:t>
          </a:r>
          <a:endParaRPr lang="es-SV" sz="1700" kern="1200" dirty="0"/>
        </a:p>
      </dsp:txBody>
      <dsp:txXfrm rot="-5400000">
        <a:off x="2962655" y="2625166"/>
        <a:ext cx="5180726" cy="1593750"/>
      </dsp:txXfrm>
    </dsp:sp>
    <dsp:sp modelId="{663963CB-B45A-4546-AE9E-2F2030EA5347}">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SV" sz="2700" kern="1200" dirty="0" smtClean="0"/>
            <a:t>Arancel Centroamericano de importación</a:t>
          </a:r>
          <a:endParaRPr lang="es-SV" sz="2700" kern="1200" dirty="0"/>
        </a:p>
      </dsp:txBody>
      <dsp:txXfrm>
        <a:off x="107773" y="2425947"/>
        <a:ext cx="2747110" cy="199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59AB-7D77-4367-B987-24F03154F103}">
      <dsp:nvSpPr>
        <dsp:cNvPr id="0" name=""/>
        <dsp:cNvSpPr/>
      </dsp:nvSpPr>
      <dsp:spPr>
        <a:xfrm rot="5400000">
          <a:off x="2655543" y="-151924"/>
          <a:ext cx="5788000" cy="64691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1"/>
            </a:rPr>
            <a:t>Resolución No. 396-2017</a:t>
          </a:r>
          <a:r>
            <a:rPr lang="es-ES" sz="1200" u="none" kern="1200" dirty="0" smtClean="0">
              <a:solidFill>
                <a:schemeClr val="tx1"/>
              </a:solidFill>
            </a:rPr>
            <a:t>. Aprobar el Reglamento Técnico Centroamericano RTCA 67.04.72.17 Productos Lácteos.​</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2"/>
            </a:rPr>
            <a:t>Resolución No. 395-2017</a:t>
          </a:r>
          <a:r>
            <a:rPr lang="es-ES" sz="1200" u="none" kern="1200" dirty="0" smtClean="0">
              <a:solidFill>
                <a:schemeClr val="tx1"/>
              </a:solidFill>
            </a:rPr>
            <a:t>. Aprobar para Guatemala la ampliación de 55,000 toneladas métricas adicionales, el volumen del contingente para el año 2017 del maíz amarillo (1005.90.20.00).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3"/>
            </a:rPr>
            <a:t>Resolución No. 394-2017</a:t>
          </a:r>
          <a:r>
            <a:rPr lang="es-ES" sz="1200" u="none" kern="1200" dirty="0" smtClean="0">
              <a:solidFill>
                <a:schemeClr val="tx1"/>
              </a:solidFill>
            </a:rPr>
            <a:t>. Aprobar para Guatemala, para el año 2018, los contingentes arancelarios de frijol, maíz amarillo, maíz blanco y arroz con cáscara.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rPr>
            <a:t>Resolución No. 393-2017. Aprobar la Declaración Regional de Viajero.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4"/>
            </a:rPr>
            <a:t>Resolución No. 390-2017</a:t>
          </a:r>
          <a:r>
            <a:rPr lang="es-ES" sz="1200" u="none" kern="1200" dirty="0" smtClean="0">
              <a:solidFill>
                <a:schemeClr val="tx1"/>
              </a:solidFill>
            </a:rPr>
            <a:t>. Aprobar la guía Centroamericana de buenas prácticas reglamentarias y sus anexos.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5"/>
            </a:rPr>
            <a:t>Resolución No. 389-2017</a:t>
          </a:r>
          <a:r>
            <a:rPr lang="es-ES" sz="1200" u="none" kern="1200" dirty="0" smtClean="0">
              <a:solidFill>
                <a:schemeClr val="tx1"/>
              </a:solidFill>
            </a:rPr>
            <a:t>. Aprueba modificaciones arancelarias para Guatemala y Honduras de los rubros incluidos en la parte II del Arancel Centroamericano de Importación y trasladarlos a la parte I del referido Arancel.</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6"/>
            </a:rPr>
            <a:t>Resolución No. 388-2017</a:t>
          </a:r>
          <a:r>
            <a:rPr lang="es-ES" sz="1200" u="none" kern="1200" dirty="0" smtClean="0">
              <a:solidFill>
                <a:schemeClr val="tx1"/>
              </a:solidFill>
            </a:rPr>
            <a:t>. Modificación por sustitución total, el Procedimiento de Reconocimiento de los Registros Sanitarios de Alimentos y Bebidas Procesados.</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7"/>
            </a:rPr>
            <a:t>Resolución No. 384-2017</a:t>
          </a:r>
          <a:r>
            <a:rPr lang="es-ES" sz="1200" u="none" kern="1200" dirty="0" smtClean="0">
              <a:solidFill>
                <a:schemeClr val="tx1"/>
              </a:solidFill>
              <a:hlinkClick xmlns:r="http://schemas.openxmlformats.org/officeDocument/2006/relationships" r:id="rId8"/>
            </a:rPr>
            <a:t>.</a:t>
          </a:r>
          <a:r>
            <a:rPr lang="es-ES" sz="1200" u="none" kern="1200" dirty="0" smtClean="0">
              <a:solidFill>
                <a:schemeClr val="tx1"/>
              </a:solidFill>
            </a:rPr>
            <a:t> Aprobar el Procedimiento CA para la Expedición de Certificados de Circulación de Mercancías CA.1, sobre la base de una prueba de Origen expedida o elaboradas.</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9"/>
            </a:rPr>
            <a:t>Resolución No. 383-2017</a:t>
          </a:r>
          <a:r>
            <a:rPr lang="es-ES" sz="1200" u="none" kern="1200" dirty="0" smtClean="0">
              <a:solidFill>
                <a:schemeClr val="tx1"/>
              </a:solidFill>
            </a:rPr>
            <a:t>. Modificar, por sustitución total, el Reglamento Técnico Centroamericano RTCA 65.05.61:11.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10"/>
            </a:rPr>
            <a:t>Resolución No. 382-2017</a:t>
          </a:r>
          <a:r>
            <a:rPr lang="es-ES" sz="1200" u="none" kern="1200" dirty="0" smtClean="0">
              <a:solidFill>
                <a:schemeClr val="tx1"/>
              </a:solidFill>
            </a:rPr>
            <a:t>. Aprobar las adecuaciones y modificaciones al Sistema Arancelario Centroamericano (SAC), tal como aparecen en el Anexo a la presente Resolución y de la cual forman parte integrante.</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11"/>
            </a:rPr>
            <a:t>Resolución No. 381-2017</a:t>
          </a:r>
          <a:r>
            <a:rPr lang="es-ES" sz="1200" u="none" kern="1200" dirty="0" smtClean="0">
              <a:solidFill>
                <a:schemeClr val="tx1"/>
              </a:solidFill>
            </a:rPr>
            <a:t>. Establecer, para El Salvador, un plazo adicional a partir del 27 de abril de 2017 hasta el 27 de abril del 2019, para la entrada en vigencia de las modificaciones referentes a la reducción del parámetro para el contenido de azufre permitido en el Diesel".</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12"/>
            </a:rPr>
            <a:t>Resolución No. 379-2017</a:t>
          </a:r>
          <a:r>
            <a:rPr lang="es-ES" sz="1200" u="none" kern="1200" dirty="0" smtClean="0">
              <a:solidFill>
                <a:schemeClr val="tx1"/>
              </a:solidFill>
            </a:rPr>
            <a:t>. Aprobar la modificación parcial del Anexo I (Normativo) "Aditivos cuyo uso se permite en Condiciones Especificadas para cierta Categoría de alimentos o Determinados Productos Alimenticios". </a:t>
          </a:r>
          <a:endParaRPr lang="es-SV" sz="1200" u="none" kern="1200" dirty="0">
            <a:solidFill>
              <a:schemeClr val="tx1"/>
            </a:solidFill>
          </a:endParaRPr>
        </a:p>
        <a:p>
          <a:pPr marL="114300" lvl="1" indent="-114300" algn="just" defTabSz="533400">
            <a:lnSpc>
              <a:spcPct val="90000"/>
            </a:lnSpc>
            <a:spcBef>
              <a:spcPct val="0"/>
            </a:spcBef>
            <a:spcAft>
              <a:spcPct val="15000"/>
            </a:spcAft>
            <a:buChar char="••"/>
          </a:pPr>
          <a:r>
            <a:rPr lang="es-ES" sz="1200" u="none" kern="1200" dirty="0" smtClean="0">
              <a:solidFill>
                <a:schemeClr val="tx1"/>
              </a:solidFill>
              <a:hlinkClick xmlns:r="http://schemas.openxmlformats.org/officeDocument/2006/relationships" r:id="rId13"/>
            </a:rPr>
            <a:t>Otras </a:t>
          </a:r>
          <a:r>
            <a:rPr lang="es-ES" sz="1200" u="none" kern="1200" dirty="0" smtClean="0">
              <a:solidFill>
                <a:schemeClr val="tx1"/>
              </a:solidFill>
            </a:rPr>
            <a:t>Resoluciones COMIECO</a:t>
          </a:r>
          <a:endParaRPr lang="es-SV" sz="1200" u="none" kern="1200" dirty="0">
            <a:solidFill>
              <a:schemeClr val="tx1"/>
            </a:solidFill>
          </a:endParaRPr>
        </a:p>
      </dsp:txBody>
      <dsp:txXfrm rot="-5400000">
        <a:off x="2314968" y="471198"/>
        <a:ext cx="6186605" cy="5222906"/>
      </dsp:txXfrm>
    </dsp:sp>
    <dsp:sp modelId="{7F0CBB6F-515F-4A8E-A84D-12958CB629CB}">
      <dsp:nvSpPr>
        <dsp:cNvPr id="0" name=""/>
        <dsp:cNvSpPr/>
      </dsp:nvSpPr>
      <dsp:spPr>
        <a:xfrm>
          <a:off x="856" y="692696"/>
          <a:ext cx="2314110" cy="4779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SV" sz="2700" kern="1200" dirty="0" smtClean="0"/>
            <a:t>Resoluciones COMIECO</a:t>
          </a:r>
          <a:endParaRPr lang="es-SV" sz="2700" kern="1200" dirty="0"/>
        </a:p>
      </dsp:txBody>
      <dsp:txXfrm>
        <a:off x="113822" y="805662"/>
        <a:ext cx="2088178" cy="4553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59AB-7D77-4367-B987-24F03154F103}">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Convenio marco para el establecimiento de una unión aduanera entre los territorios de la República de El Salvador y la República de Guatemala</a:t>
          </a:r>
          <a:endParaRPr lang="es-SV" sz="1500" kern="1200" dirty="0"/>
        </a:p>
      </dsp:txBody>
      <dsp:txXfrm rot="-5400000">
        <a:off x="2962655" y="307047"/>
        <a:ext cx="5180726" cy="1593750"/>
      </dsp:txXfrm>
    </dsp:sp>
    <dsp:sp modelId="{7F0CBB6F-515F-4A8E-A84D-12958CB629CB}">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SV" sz="3300" kern="1200" dirty="0" smtClean="0"/>
            <a:t>Unión Aduanera Guatemala-El Salvador</a:t>
          </a:r>
          <a:endParaRPr lang="es-SV" sz="3300" kern="1200" dirty="0"/>
        </a:p>
      </dsp:txBody>
      <dsp:txXfrm>
        <a:off x="107773" y="107828"/>
        <a:ext cx="2747110" cy="1992186"/>
      </dsp:txXfrm>
    </dsp:sp>
    <dsp:sp modelId="{07181671-3AF7-4C2F-9385-98890D4AFE5E}">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b="0" kern="1200" dirty="0" smtClean="0"/>
            <a:t>Decreto de aprobación Unión Aduanera de Guatemala y la República de Honduras</a:t>
          </a:r>
          <a:endParaRPr lang="es-SV" sz="1500" b="0" kern="1200" dirty="0"/>
        </a:p>
        <a:p>
          <a:pPr marL="114300" lvl="1" indent="-114300" algn="l" defTabSz="666750">
            <a:lnSpc>
              <a:spcPct val="90000"/>
            </a:lnSpc>
            <a:spcBef>
              <a:spcPct val="0"/>
            </a:spcBef>
            <a:spcAft>
              <a:spcPct val="15000"/>
            </a:spcAft>
            <a:buChar char="••"/>
          </a:pPr>
          <a:r>
            <a:rPr lang="es-ES" sz="1500" kern="1200" dirty="0" smtClean="0"/>
            <a:t>Acuerdo Marco</a:t>
          </a:r>
          <a:endParaRPr lang="es-SV" sz="1500" kern="1200" dirty="0"/>
        </a:p>
        <a:p>
          <a:pPr marL="114300" lvl="1" indent="-114300" algn="l" defTabSz="666750">
            <a:lnSpc>
              <a:spcPct val="90000"/>
            </a:lnSpc>
            <a:spcBef>
              <a:spcPct val="0"/>
            </a:spcBef>
            <a:spcAft>
              <a:spcPct val="15000"/>
            </a:spcAft>
            <a:buChar char="••"/>
          </a:pPr>
          <a:r>
            <a:rPr lang="es-ES" sz="1500" kern="1200" dirty="0" smtClean="0"/>
            <a:t>Protocolo Habilitante (2) </a:t>
          </a:r>
          <a:endParaRPr lang="es-SV" sz="1500" kern="1200" dirty="0"/>
        </a:p>
        <a:p>
          <a:pPr marL="114300" lvl="1" indent="-114300" algn="l" defTabSz="666750">
            <a:lnSpc>
              <a:spcPct val="90000"/>
            </a:lnSpc>
            <a:spcBef>
              <a:spcPct val="0"/>
            </a:spcBef>
            <a:spcAft>
              <a:spcPct val="15000"/>
            </a:spcAft>
            <a:buChar char="••"/>
          </a:pPr>
          <a:r>
            <a:rPr lang="es-SV" sz="1500" kern="1200" dirty="0" smtClean="0"/>
            <a:t>Acuerdos, Instancia Ministerial e Instancia Ejecutiva –UA (9)</a:t>
          </a:r>
          <a:endParaRPr lang="es-SV" sz="1500" kern="1200" dirty="0"/>
        </a:p>
        <a:p>
          <a:pPr marL="114300" lvl="1" indent="-114300" algn="l" defTabSz="666750">
            <a:lnSpc>
              <a:spcPct val="90000"/>
            </a:lnSpc>
            <a:spcBef>
              <a:spcPct val="0"/>
            </a:spcBef>
            <a:spcAft>
              <a:spcPct val="15000"/>
            </a:spcAft>
            <a:buChar char="••"/>
          </a:pPr>
          <a:r>
            <a:rPr lang="es-SV" sz="1500" kern="1200" dirty="0" smtClean="0"/>
            <a:t>Resoluciones Instancia Ministerial UA (33, mas sus anexos) </a:t>
          </a:r>
          <a:endParaRPr lang="es-SV" sz="1500" kern="1200" dirty="0"/>
        </a:p>
      </dsp:txBody>
      <dsp:txXfrm rot="-5400000">
        <a:off x="2962655" y="2625166"/>
        <a:ext cx="5180726" cy="1593750"/>
      </dsp:txXfrm>
    </dsp:sp>
    <dsp:sp modelId="{663963CB-B45A-4546-AE9E-2F2030EA5347}">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SV" sz="3300" kern="1200" dirty="0" smtClean="0"/>
            <a:t>Unión Aduanera Guatemala-Honduras</a:t>
          </a:r>
          <a:endParaRPr lang="es-SV" sz="3300" kern="1200" dirty="0"/>
        </a:p>
      </dsp:txBody>
      <dsp:txXfrm>
        <a:off x="107773"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6612F-8F5B-49DA-B4AC-7EC6E348BCA0}" type="datetimeFigureOut">
              <a:rPr lang="es-SV" smtClean="0"/>
              <a:t>24/06/2018</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A77D4-0413-4071-B564-54A9349265D7}" type="slidenum">
              <a:rPr lang="es-SV" smtClean="0"/>
              <a:t>‹Nº›</a:t>
            </a:fld>
            <a:endParaRPr lang="es-SV"/>
          </a:p>
        </p:txBody>
      </p:sp>
    </p:spTree>
    <p:extLst>
      <p:ext uri="{BB962C8B-B14F-4D97-AF65-F5344CB8AC3E}">
        <p14:creationId xmlns:p14="http://schemas.microsoft.com/office/powerpoint/2010/main" val="209931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7</a:t>
            </a:fld>
            <a:endParaRPr lang="es-SV"/>
          </a:p>
        </p:txBody>
      </p:sp>
    </p:spTree>
    <p:extLst>
      <p:ext uri="{BB962C8B-B14F-4D97-AF65-F5344CB8AC3E}">
        <p14:creationId xmlns:p14="http://schemas.microsoft.com/office/powerpoint/2010/main" val="128369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12</a:t>
            </a:fld>
            <a:endParaRPr lang="es-SV"/>
          </a:p>
        </p:txBody>
      </p:sp>
    </p:spTree>
    <p:extLst>
      <p:ext uri="{BB962C8B-B14F-4D97-AF65-F5344CB8AC3E}">
        <p14:creationId xmlns:p14="http://schemas.microsoft.com/office/powerpoint/2010/main" val="39042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Del</a:t>
            </a:r>
            <a:r>
              <a:rPr lang="es-SV" baseline="0" dirty="0" smtClean="0"/>
              <a:t> total de las exportaciones el segundo gran mercado después de EEUU es la misma CA</a:t>
            </a:r>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17</a:t>
            </a:fld>
            <a:endParaRPr lang="es-SV"/>
          </a:p>
        </p:txBody>
      </p:sp>
    </p:spTree>
    <p:extLst>
      <p:ext uri="{BB962C8B-B14F-4D97-AF65-F5344CB8AC3E}">
        <p14:creationId xmlns:p14="http://schemas.microsoft.com/office/powerpoint/2010/main" val="15271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Las distancias entre los principales mercados con relación</a:t>
            </a:r>
            <a:r>
              <a:rPr lang="es-SV" baseline="0" dirty="0" smtClean="0"/>
              <a:t> a otras regiones del mundo son relativamente cortas y representan una oportunidad de mercado.</a:t>
            </a:r>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18</a:t>
            </a:fld>
            <a:endParaRPr lang="es-SV"/>
          </a:p>
        </p:txBody>
      </p:sp>
    </p:spTree>
    <p:extLst>
      <p:ext uri="{BB962C8B-B14F-4D97-AF65-F5344CB8AC3E}">
        <p14:creationId xmlns:p14="http://schemas.microsoft.com/office/powerpoint/2010/main" val="162033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Foro</a:t>
            </a:r>
            <a:r>
              <a:rPr lang="es-SV" baseline="0" dirty="0" smtClean="0"/>
              <a:t> Económico Mundial anualmente presenta un informe global de competitividad, considerado el reporte mas importante que determina la productividad de un país, consta de 12 pilares como infraestructura, sofisticación empresarial, con 124 indicadores. (ERAN 138 PAISES)</a:t>
            </a:r>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19</a:t>
            </a:fld>
            <a:endParaRPr lang="es-SV"/>
          </a:p>
        </p:txBody>
      </p:sp>
    </p:spTree>
    <p:extLst>
      <p:ext uri="{BB962C8B-B14F-4D97-AF65-F5344CB8AC3E}">
        <p14:creationId xmlns:p14="http://schemas.microsoft.com/office/powerpoint/2010/main" val="275052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Ejemplo.</a:t>
            </a:r>
            <a:r>
              <a:rPr lang="es-SV" baseline="0" dirty="0" smtClean="0"/>
              <a:t> </a:t>
            </a:r>
            <a:r>
              <a:rPr lang="es-SV" baseline="0" dirty="0" err="1" smtClean="0"/>
              <a:t>Jocotan</a:t>
            </a:r>
            <a:r>
              <a:rPr lang="es-SV" baseline="0" dirty="0" smtClean="0"/>
              <a:t>: 0.4</a:t>
            </a:r>
            <a:endParaRPr lang="es-SV" dirty="0"/>
          </a:p>
        </p:txBody>
      </p:sp>
      <p:sp>
        <p:nvSpPr>
          <p:cNvPr id="4" name="3 Marcador de número de diapositiva"/>
          <p:cNvSpPr>
            <a:spLocks noGrp="1"/>
          </p:cNvSpPr>
          <p:nvPr>
            <p:ph type="sldNum" sz="quarter" idx="10"/>
          </p:nvPr>
        </p:nvSpPr>
        <p:spPr/>
        <p:txBody>
          <a:bodyPr/>
          <a:lstStyle/>
          <a:p>
            <a:fld id="{086A77D4-0413-4071-B564-54A9349265D7}" type="slidenum">
              <a:rPr lang="es-SV" smtClean="0"/>
              <a:t>21</a:t>
            </a:fld>
            <a:endParaRPr lang="es-SV"/>
          </a:p>
        </p:txBody>
      </p:sp>
    </p:spTree>
    <p:extLst>
      <p:ext uri="{BB962C8B-B14F-4D97-AF65-F5344CB8AC3E}">
        <p14:creationId xmlns:p14="http://schemas.microsoft.com/office/powerpoint/2010/main" val="327251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158293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28925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390734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14936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253692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410520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411442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334104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228169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234997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205DDD-2892-4924-B7C4-5F5A44B7B424}" type="datetimeFigureOut">
              <a:rPr lang="es-SV" smtClean="0"/>
              <a:t>24/06/2018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0FD532-6895-4853-9C42-34DF122B2059}" type="slidenum">
              <a:rPr lang="es-SV" smtClean="0"/>
              <a:t>‹Nº›</a:t>
            </a:fld>
            <a:endParaRPr lang="es-SV"/>
          </a:p>
        </p:txBody>
      </p:sp>
    </p:spTree>
    <p:extLst>
      <p:ext uri="{BB962C8B-B14F-4D97-AF65-F5344CB8AC3E}">
        <p14:creationId xmlns:p14="http://schemas.microsoft.com/office/powerpoint/2010/main" val="345901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05DDD-2892-4924-B7C4-5F5A44B7B424}" type="datetimeFigureOut">
              <a:rPr lang="es-SV" smtClean="0"/>
              <a:t>24/06/2018</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FD532-6895-4853-9C42-34DF122B2059}" type="slidenum">
              <a:rPr lang="es-SV" smtClean="0"/>
              <a:t>‹Nº›</a:t>
            </a:fld>
            <a:endParaRPr lang="es-SV"/>
          </a:p>
        </p:txBody>
      </p:sp>
    </p:spTree>
    <p:extLst>
      <p:ext uri="{BB962C8B-B14F-4D97-AF65-F5344CB8AC3E}">
        <p14:creationId xmlns:p14="http://schemas.microsoft.com/office/powerpoint/2010/main" val="359085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22000">
              <a:srgbClr val="A0B9E5"/>
            </a:gs>
            <a:gs pos="84160">
              <a:srgbClr val="CBD7EF"/>
            </a:gs>
            <a:gs pos="7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1 Título"/>
          <p:cNvSpPr txBox="1">
            <a:spLocks/>
          </p:cNvSpPr>
          <p:nvPr/>
        </p:nvSpPr>
        <p:spPr>
          <a:xfrm>
            <a:off x="251520" y="2879225"/>
            <a:ext cx="8640960" cy="457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3200" b="1" dirty="0" smtClean="0">
                <a:effectLst/>
                <a:latin typeface="Maiandra GD" panose="020E0502030308020204" pitchFamily="34" charset="0"/>
                <a:cs typeface="Aharoni" panose="02010803020104030203" pitchFamily="2" charset="-79"/>
              </a:rPr>
              <a:t>Análisis Jurídico de </a:t>
            </a:r>
            <a:r>
              <a:rPr lang="es-SV" sz="3200" b="1" dirty="0">
                <a:effectLst/>
                <a:latin typeface="Maiandra GD" panose="020E0502030308020204" pitchFamily="34" charset="0"/>
                <a:cs typeface="Aharoni" panose="02010803020104030203" pitchFamily="2" charset="-79"/>
              </a:rPr>
              <a:t>l</a:t>
            </a:r>
            <a:r>
              <a:rPr lang="es-SV" sz="3200" b="1" dirty="0" smtClean="0">
                <a:effectLst/>
                <a:latin typeface="Maiandra GD" panose="020E0502030308020204" pitchFamily="34" charset="0"/>
                <a:cs typeface="Aharoni" panose="02010803020104030203" pitchFamily="2" charset="-79"/>
              </a:rPr>
              <a:t>os </a:t>
            </a:r>
            <a:r>
              <a:rPr lang="es-SV" sz="3200" b="1" dirty="0">
                <a:effectLst/>
                <a:latin typeface="Maiandra GD" panose="020E0502030308020204" pitchFamily="34" charset="0"/>
                <a:cs typeface="Aharoni" panose="02010803020104030203" pitchFamily="2" charset="-79"/>
              </a:rPr>
              <a:t>e</a:t>
            </a:r>
            <a:r>
              <a:rPr lang="es-SV" sz="3200" b="1" dirty="0" smtClean="0">
                <a:effectLst/>
                <a:latin typeface="Maiandra GD" panose="020E0502030308020204" pitchFamily="34" charset="0"/>
                <a:cs typeface="Aharoni" panose="02010803020104030203" pitchFamily="2" charset="-79"/>
              </a:rPr>
              <a:t>fectos </a:t>
            </a:r>
            <a:r>
              <a:rPr lang="es-SV" sz="3200" b="1" dirty="0">
                <a:effectLst/>
                <a:latin typeface="Maiandra GD" panose="020E0502030308020204" pitchFamily="34" charset="0"/>
                <a:cs typeface="Aharoni" panose="02010803020104030203" pitchFamily="2" charset="-79"/>
              </a:rPr>
              <a:t>d</a:t>
            </a:r>
            <a:r>
              <a:rPr lang="es-SV" sz="3200" b="1" dirty="0" smtClean="0">
                <a:effectLst/>
                <a:latin typeface="Maiandra GD" panose="020E0502030308020204" pitchFamily="34" charset="0"/>
                <a:cs typeface="Aharoni" panose="02010803020104030203" pitchFamily="2" charset="-79"/>
              </a:rPr>
              <a:t>e </a:t>
            </a:r>
            <a:r>
              <a:rPr lang="es-SV" sz="3200" b="1" dirty="0">
                <a:effectLst/>
                <a:latin typeface="Maiandra GD" panose="020E0502030308020204" pitchFamily="34" charset="0"/>
                <a:cs typeface="Aharoni" panose="02010803020104030203" pitchFamily="2" charset="-79"/>
              </a:rPr>
              <a:t>l</a:t>
            </a:r>
            <a:r>
              <a:rPr lang="es-SV" sz="3200" b="1" dirty="0" smtClean="0">
                <a:effectLst/>
                <a:latin typeface="Maiandra GD" panose="020E0502030308020204" pitchFamily="34" charset="0"/>
                <a:cs typeface="Aharoni" panose="02010803020104030203" pitchFamily="2" charset="-79"/>
              </a:rPr>
              <a:t>a </a:t>
            </a:r>
            <a:r>
              <a:rPr lang="es-SV" sz="3200" b="1" dirty="0">
                <a:effectLst/>
                <a:latin typeface="Maiandra GD" panose="020E0502030308020204" pitchFamily="34" charset="0"/>
                <a:cs typeface="Aharoni" panose="02010803020104030203" pitchFamily="2" charset="-79"/>
              </a:rPr>
              <a:t>a</a:t>
            </a:r>
            <a:r>
              <a:rPr lang="es-SV" sz="3200" b="1" dirty="0" smtClean="0">
                <a:effectLst/>
                <a:latin typeface="Maiandra GD" panose="020E0502030308020204" pitchFamily="34" charset="0"/>
                <a:cs typeface="Aharoni" panose="02010803020104030203" pitchFamily="2" charset="-79"/>
              </a:rPr>
              <a:t>plicación </a:t>
            </a:r>
            <a:r>
              <a:rPr lang="es-SV" sz="3200" b="1" dirty="0">
                <a:effectLst/>
                <a:latin typeface="Maiandra GD" panose="020E0502030308020204" pitchFamily="34" charset="0"/>
                <a:cs typeface="Aharoni" panose="02010803020104030203" pitchFamily="2" charset="-79"/>
              </a:rPr>
              <a:t>d</a:t>
            </a:r>
            <a:r>
              <a:rPr lang="es-SV" sz="3200" b="1" dirty="0" smtClean="0">
                <a:effectLst/>
                <a:latin typeface="Maiandra GD" panose="020E0502030308020204" pitchFamily="34" charset="0"/>
                <a:cs typeface="Aharoni" panose="02010803020104030203" pitchFamily="2" charset="-79"/>
              </a:rPr>
              <a:t>e convenios y demás instrumentos </a:t>
            </a:r>
            <a:r>
              <a:rPr lang="es-SV" sz="3200" b="1" dirty="0">
                <a:effectLst/>
                <a:latin typeface="Maiandra GD" panose="020E0502030308020204" pitchFamily="34" charset="0"/>
                <a:cs typeface="Aharoni" panose="02010803020104030203" pitchFamily="2" charset="-79"/>
              </a:rPr>
              <a:t>l</a:t>
            </a:r>
            <a:r>
              <a:rPr lang="es-SV" sz="3200" b="1" dirty="0" smtClean="0">
                <a:effectLst/>
                <a:latin typeface="Maiandra GD" panose="020E0502030308020204" pitchFamily="34" charset="0"/>
                <a:cs typeface="Aharoni" panose="02010803020104030203" pitchFamily="2" charset="-79"/>
              </a:rPr>
              <a:t>egales para </a:t>
            </a:r>
            <a:r>
              <a:rPr lang="es-SV" sz="3200" b="1" dirty="0">
                <a:effectLst/>
                <a:latin typeface="Maiandra GD" panose="020E0502030308020204" pitchFamily="34" charset="0"/>
                <a:cs typeface="Aharoni" panose="02010803020104030203" pitchFamily="2" charset="-79"/>
              </a:rPr>
              <a:t>l</a:t>
            </a:r>
            <a:r>
              <a:rPr lang="es-SV" sz="3200" b="1" dirty="0" smtClean="0">
                <a:effectLst/>
                <a:latin typeface="Maiandra GD" panose="020E0502030308020204" pitchFamily="34" charset="0"/>
                <a:cs typeface="Aharoni" panose="02010803020104030203" pitchFamily="2" charset="-79"/>
              </a:rPr>
              <a:t>a </a:t>
            </a:r>
            <a:r>
              <a:rPr lang="es-SV" sz="3200" b="1" dirty="0">
                <a:effectLst/>
                <a:latin typeface="Maiandra GD" panose="020E0502030308020204" pitchFamily="34" charset="0"/>
                <a:cs typeface="Aharoni" panose="02010803020104030203" pitchFamily="2" charset="-79"/>
              </a:rPr>
              <a:t>i</a:t>
            </a:r>
            <a:r>
              <a:rPr lang="es-SV" sz="3200" b="1" dirty="0" smtClean="0">
                <a:effectLst/>
                <a:latin typeface="Maiandra GD" panose="020E0502030308020204" pitchFamily="34" charset="0"/>
                <a:cs typeface="Aharoni" panose="02010803020104030203" pitchFamily="2" charset="-79"/>
              </a:rPr>
              <a:t>ntegración y desarrollo de los países que conforman el Triángulo Norte Centroamericano</a:t>
            </a:r>
            <a:endParaRPr lang="es-SV" sz="3500" b="1" dirty="0">
              <a:effectLst/>
              <a:latin typeface="Maiandra GD" panose="020E0502030308020204" pitchFamily="34" charset="0"/>
              <a:cs typeface="Aharoni" panose="02010803020104030203" pitchFamily="2" charset="-79"/>
            </a:endParaRPr>
          </a:p>
        </p:txBody>
      </p:sp>
      <p:pic>
        <p:nvPicPr>
          <p:cNvPr id="1026"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06" y="4670418"/>
            <a:ext cx="3340982" cy="187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381" y="4509120"/>
            <a:ext cx="2882400" cy="205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9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68823002"/>
              </p:ext>
            </p:extLst>
          </p:nvPr>
        </p:nvGraphicFramePr>
        <p:xfrm>
          <a:off x="518864" y="10632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64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28808625"/>
              </p:ext>
            </p:extLst>
          </p:nvPr>
        </p:nvGraphicFramePr>
        <p:xfrm>
          <a:off x="179512" y="144017"/>
          <a:ext cx="8784976" cy="6165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17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910767729"/>
              </p:ext>
            </p:extLst>
          </p:nvPr>
        </p:nvGraphicFramePr>
        <p:xfrm>
          <a:off x="518864" y="106327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rot="21221550">
            <a:off x="8235648" y="2303506"/>
            <a:ext cx="535724" cy="923330"/>
          </a:xfrm>
          <a:prstGeom prst="rect">
            <a:avLst/>
          </a:prstGeom>
          <a:noFill/>
        </p:spPr>
        <p:txBody>
          <a:bodyPr wrap="non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 Rectángulo">
            <a:hlinkClick r:id="rId9" action="ppaction://hlinksldjump"/>
          </p:cNvPr>
          <p:cNvSpPr/>
          <p:nvPr/>
        </p:nvSpPr>
        <p:spPr>
          <a:xfrm rot="21221550">
            <a:off x="7570876" y="5014120"/>
            <a:ext cx="1378903"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46…</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23612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21000" pressure="20"/>
                    </a14:imgEffect>
                  </a14:imgLayer>
                </a14:imgProps>
              </a:ext>
            </a:extLst>
          </a:blip>
          <a:srcRect/>
          <a:stretch>
            <a:fillRect l="-45000" r="-4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latin typeface="Arial" panose="020B0604020202020204" pitchFamily="34" charset="0"/>
                <a:cs typeface="Arial" panose="020B0604020202020204" pitchFamily="34" charset="0"/>
              </a:rPr>
              <a:t>CAPITULO III</a:t>
            </a:r>
            <a:endParaRPr lang="es-SV"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26368" y="1196752"/>
            <a:ext cx="8178080" cy="972109"/>
          </a:xfrm>
          <a:solidFill>
            <a:schemeClr val="accent5">
              <a:lumMod val="20000"/>
              <a:lumOff val="80000"/>
            </a:schemeClr>
          </a:solidFill>
        </p:spPr>
        <p:txBody>
          <a:bodyPr>
            <a:noAutofit/>
          </a:bodyPr>
          <a:lstStyle/>
          <a:p>
            <a:pPr marL="0" indent="0" algn="ctr">
              <a:lnSpc>
                <a:spcPct val="120000"/>
              </a:lnSpc>
              <a:buNone/>
            </a:pPr>
            <a:r>
              <a:rPr lang="es-SV" sz="2500" dirty="0" smtClean="0">
                <a:latin typeface="Arial" panose="020B0604020202020204" pitchFamily="34" charset="0"/>
                <a:cs typeface="Arial" panose="020B0604020202020204" pitchFamily="34" charset="0"/>
              </a:rPr>
              <a:t>Centroamérica: 13 fronteras</a:t>
            </a:r>
          </a:p>
          <a:p>
            <a:pPr marL="0" indent="0" algn="ctr">
              <a:lnSpc>
                <a:spcPct val="120000"/>
              </a:lnSpc>
              <a:buNone/>
            </a:pPr>
            <a:r>
              <a:rPr lang="es-SV" sz="2500" dirty="0" smtClean="0">
                <a:latin typeface="Arial" panose="020B0604020202020204" pitchFamily="34" charset="0"/>
                <a:cs typeface="Arial" panose="020B0604020202020204" pitchFamily="34" charset="0"/>
              </a:rPr>
              <a:t>Triángulo Norte:  8 fronteras</a:t>
            </a:r>
          </a:p>
        </p:txBody>
      </p:sp>
      <p:sp>
        <p:nvSpPr>
          <p:cNvPr id="4" name="2 Marcador de contenido"/>
          <p:cNvSpPr txBox="1">
            <a:spLocks/>
          </p:cNvSpPr>
          <p:nvPr/>
        </p:nvSpPr>
        <p:spPr>
          <a:xfrm>
            <a:off x="4283968" y="4581128"/>
            <a:ext cx="3744416" cy="1296144"/>
          </a:xfrm>
          <a:prstGeom prst="rect">
            <a:avLst/>
          </a:prstGeom>
          <a:solidFill>
            <a:schemeClr val="accent5">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ES" sz="2000" dirty="0" smtClean="0">
                <a:solidFill>
                  <a:schemeClr val="accent6">
                    <a:lumMod val="50000"/>
                  </a:schemeClr>
                </a:solidFill>
                <a:latin typeface="Arial" panose="020B0604020202020204" pitchFamily="34" charset="0"/>
                <a:cs typeface="Arial" panose="020B0604020202020204" pitchFamily="34" charset="0"/>
              </a:rPr>
              <a:t>Entre Honduras y El Salvador: </a:t>
            </a:r>
          </a:p>
          <a:p>
            <a:pPr marL="514350" indent="-514350" algn="just">
              <a:buFont typeface="Arial" panose="020B0604020202020204" pitchFamily="34" charset="0"/>
              <a:buAutoNum type="arabicPeriod"/>
            </a:pPr>
            <a:r>
              <a:rPr lang="es-ES" sz="2000" dirty="0" smtClean="0">
                <a:solidFill>
                  <a:schemeClr val="accent6">
                    <a:lumMod val="50000"/>
                  </a:schemeClr>
                </a:solidFill>
                <a:latin typeface="Arial" panose="020B0604020202020204" pitchFamily="34" charset="0"/>
                <a:cs typeface="Arial" panose="020B0604020202020204" pitchFamily="34" charset="0"/>
              </a:rPr>
              <a:t>El </a:t>
            </a:r>
            <a:r>
              <a:rPr lang="es-ES" sz="2000" dirty="0" err="1" smtClean="0">
                <a:solidFill>
                  <a:schemeClr val="accent6">
                    <a:lumMod val="50000"/>
                  </a:schemeClr>
                </a:solidFill>
                <a:latin typeface="Arial" panose="020B0604020202020204" pitchFamily="34" charset="0"/>
                <a:cs typeface="Arial" panose="020B0604020202020204" pitchFamily="34" charset="0"/>
              </a:rPr>
              <a:t>Poy</a:t>
            </a:r>
            <a:r>
              <a:rPr lang="es-ES" sz="2000" dirty="0" smtClean="0">
                <a:solidFill>
                  <a:schemeClr val="accent6">
                    <a:lumMod val="50000"/>
                  </a:schemeClr>
                </a:solidFill>
                <a:latin typeface="Arial" panose="020B0604020202020204" pitchFamily="34" charset="0"/>
                <a:cs typeface="Arial" panose="020B0604020202020204" pitchFamily="34" charset="0"/>
              </a:rPr>
              <a:t>/El </a:t>
            </a:r>
            <a:r>
              <a:rPr lang="es-ES" sz="2000" dirty="0" err="1" smtClean="0">
                <a:solidFill>
                  <a:schemeClr val="accent6">
                    <a:lumMod val="50000"/>
                  </a:schemeClr>
                </a:solidFill>
                <a:latin typeface="Arial" panose="020B0604020202020204" pitchFamily="34" charset="0"/>
                <a:cs typeface="Arial" panose="020B0604020202020204" pitchFamily="34" charset="0"/>
              </a:rPr>
              <a:t>Poy</a:t>
            </a:r>
            <a:r>
              <a:rPr lang="es-ES" sz="2000" dirty="0" smtClean="0">
                <a:solidFill>
                  <a:schemeClr val="accent6">
                    <a:lumMod val="50000"/>
                  </a:schemeClr>
                </a:solidFill>
                <a:latin typeface="Arial" panose="020B0604020202020204" pitchFamily="34" charset="0"/>
                <a:cs typeface="Arial" panose="020B0604020202020204" pitchFamily="34" charset="0"/>
              </a:rPr>
              <a:t>; </a:t>
            </a:r>
          </a:p>
          <a:p>
            <a:pPr marL="514350" indent="-514350" algn="just">
              <a:buFont typeface="Arial" panose="020B0604020202020204" pitchFamily="34" charset="0"/>
              <a:buAutoNum type="arabicPeriod"/>
            </a:pPr>
            <a:r>
              <a:rPr lang="es-ES" sz="2000" dirty="0" smtClean="0">
                <a:solidFill>
                  <a:schemeClr val="accent6">
                    <a:lumMod val="50000"/>
                  </a:schemeClr>
                </a:solidFill>
                <a:latin typeface="Arial" panose="020B0604020202020204" pitchFamily="34" charset="0"/>
                <a:cs typeface="Arial" panose="020B0604020202020204" pitchFamily="34" charset="0"/>
              </a:rPr>
              <a:t>El </a:t>
            </a:r>
            <a:r>
              <a:rPr lang="es-ES" sz="2000" dirty="0" err="1" smtClean="0">
                <a:solidFill>
                  <a:schemeClr val="accent6">
                    <a:lumMod val="50000"/>
                  </a:schemeClr>
                </a:solidFill>
                <a:latin typeface="Arial" panose="020B0604020202020204" pitchFamily="34" charset="0"/>
                <a:cs typeface="Arial" panose="020B0604020202020204" pitchFamily="34" charset="0"/>
              </a:rPr>
              <a:t>Amatillo</a:t>
            </a:r>
            <a:r>
              <a:rPr lang="es-ES" sz="2000" dirty="0" smtClean="0">
                <a:solidFill>
                  <a:schemeClr val="accent6">
                    <a:lumMod val="50000"/>
                  </a:schemeClr>
                </a:solidFill>
                <a:latin typeface="Arial" panose="020B0604020202020204" pitchFamily="34" charset="0"/>
                <a:cs typeface="Arial" panose="020B0604020202020204" pitchFamily="34" charset="0"/>
              </a:rPr>
              <a:t>/El </a:t>
            </a:r>
            <a:r>
              <a:rPr lang="es-ES" sz="2000" dirty="0" err="1" smtClean="0">
                <a:solidFill>
                  <a:schemeClr val="accent6">
                    <a:lumMod val="50000"/>
                  </a:schemeClr>
                </a:solidFill>
                <a:latin typeface="Arial" panose="020B0604020202020204" pitchFamily="34" charset="0"/>
                <a:cs typeface="Arial" panose="020B0604020202020204" pitchFamily="34" charset="0"/>
              </a:rPr>
              <a:t>Amatillo</a:t>
            </a:r>
            <a:r>
              <a:rPr lang="es-ES" sz="2000" dirty="0" smtClean="0">
                <a:solidFill>
                  <a:schemeClr val="accent6">
                    <a:lumMod val="50000"/>
                  </a:schemeClr>
                </a:solidFill>
                <a:latin typeface="Arial" panose="020B0604020202020204" pitchFamily="34" charset="0"/>
                <a:cs typeface="Arial" panose="020B0604020202020204" pitchFamily="34" charset="0"/>
              </a:rPr>
              <a:t>. </a:t>
            </a:r>
            <a:endParaRPr lang="es-SV" sz="2000" dirty="0">
              <a:solidFill>
                <a:schemeClr val="accent6">
                  <a:lumMod val="50000"/>
                </a:schemeClr>
              </a:solidFill>
              <a:latin typeface="Arial" panose="020B0604020202020204" pitchFamily="34" charset="0"/>
              <a:cs typeface="Arial" panose="020B0604020202020204" pitchFamily="34" charset="0"/>
            </a:endParaRPr>
          </a:p>
        </p:txBody>
      </p:sp>
      <p:sp>
        <p:nvSpPr>
          <p:cNvPr id="5" name="2 Marcador de contenido"/>
          <p:cNvSpPr txBox="1">
            <a:spLocks/>
          </p:cNvSpPr>
          <p:nvPr/>
        </p:nvSpPr>
        <p:spPr>
          <a:xfrm>
            <a:off x="4283968" y="2492896"/>
            <a:ext cx="3744416" cy="1872208"/>
          </a:xfrm>
          <a:prstGeom prst="rect">
            <a:avLst/>
          </a:prstGeom>
          <a:solidFill>
            <a:schemeClr val="accent5">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ES" sz="2000" dirty="0" smtClean="0">
                <a:solidFill>
                  <a:schemeClr val="accent3">
                    <a:lumMod val="75000"/>
                  </a:schemeClr>
                </a:solidFill>
                <a:latin typeface="Arial" panose="020B0604020202020204" pitchFamily="34" charset="0"/>
                <a:cs typeface="Arial" panose="020B0604020202020204" pitchFamily="34" charset="0"/>
              </a:rPr>
              <a:t>Entre Guatemala y Honduras: </a:t>
            </a:r>
          </a:p>
          <a:p>
            <a:pPr marL="514350" indent="-514350" algn="just">
              <a:buFont typeface="Arial" panose="020B0604020202020204" pitchFamily="34" charset="0"/>
              <a:buAutoNum type="arabicPeriod"/>
            </a:pPr>
            <a:r>
              <a:rPr lang="es-ES" sz="2000" dirty="0" smtClean="0">
                <a:solidFill>
                  <a:schemeClr val="accent3">
                    <a:lumMod val="75000"/>
                  </a:schemeClr>
                </a:solidFill>
                <a:latin typeface="Arial" panose="020B0604020202020204" pitchFamily="34" charset="0"/>
                <a:cs typeface="Arial" panose="020B0604020202020204" pitchFamily="34" charset="0"/>
              </a:rPr>
              <a:t>Agua Caliente/Agua Caliente; </a:t>
            </a:r>
          </a:p>
          <a:p>
            <a:pPr marL="514350" indent="-514350" algn="just">
              <a:buFont typeface="Arial" panose="020B0604020202020204" pitchFamily="34" charset="0"/>
              <a:buAutoNum type="arabicPeriod"/>
            </a:pPr>
            <a:r>
              <a:rPr lang="es-ES" sz="2000" dirty="0" smtClean="0">
                <a:solidFill>
                  <a:schemeClr val="accent3">
                    <a:lumMod val="75000"/>
                  </a:schemeClr>
                </a:solidFill>
                <a:latin typeface="Arial" panose="020B0604020202020204" pitchFamily="34" charset="0"/>
                <a:cs typeface="Arial" panose="020B0604020202020204" pitchFamily="34" charset="0"/>
              </a:rPr>
              <a:t>El Florido/El Florido; </a:t>
            </a:r>
          </a:p>
          <a:p>
            <a:pPr marL="514350" indent="-514350" algn="just">
              <a:buFont typeface="Arial" panose="020B0604020202020204" pitchFamily="34" charset="0"/>
              <a:buAutoNum type="arabicPeriod"/>
            </a:pPr>
            <a:r>
              <a:rPr lang="es-ES" sz="2000" dirty="0" smtClean="0">
                <a:solidFill>
                  <a:schemeClr val="accent3">
                    <a:lumMod val="75000"/>
                  </a:schemeClr>
                </a:solidFill>
                <a:latin typeface="Arial" panose="020B0604020202020204" pitchFamily="34" charset="0"/>
                <a:cs typeface="Arial" panose="020B0604020202020204" pitchFamily="34" charset="0"/>
              </a:rPr>
              <a:t>Corinto/Corinto. </a:t>
            </a:r>
          </a:p>
        </p:txBody>
      </p:sp>
      <p:sp>
        <p:nvSpPr>
          <p:cNvPr id="6" name="2 Marcador de contenido"/>
          <p:cNvSpPr txBox="1">
            <a:spLocks/>
          </p:cNvSpPr>
          <p:nvPr/>
        </p:nvSpPr>
        <p:spPr>
          <a:xfrm>
            <a:off x="961256" y="2420888"/>
            <a:ext cx="2962672" cy="3600399"/>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ES" sz="2000" dirty="0" smtClean="0">
                <a:solidFill>
                  <a:schemeClr val="tx2">
                    <a:lumMod val="75000"/>
                  </a:schemeClr>
                </a:solidFill>
                <a:latin typeface="Arial" panose="020B0604020202020204" pitchFamily="34" charset="0"/>
                <a:cs typeface="Arial" panose="020B0604020202020204" pitchFamily="34" charset="0"/>
              </a:rPr>
              <a:t>Entre</a:t>
            </a:r>
            <a:r>
              <a:rPr lang="es-ES" sz="2000" b="1" dirty="0" smtClean="0">
                <a:solidFill>
                  <a:schemeClr val="tx2">
                    <a:lumMod val="75000"/>
                  </a:schemeClr>
                </a:solidFill>
                <a:latin typeface="Arial" panose="020B0604020202020204" pitchFamily="34" charset="0"/>
                <a:cs typeface="Arial" panose="020B0604020202020204" pitchFamily="34" charset="0"/>
              </a:rPr>
              <a:t> </a:t>
            </a:r>
            <a:r>
              <a:rPr lang="es-ES" sz="2000" dirty="0" smtClean="0">
                <a:solidFill>
                  <a:schemeClr val="tx2">
                    <a:lumMod val="75000"/>
                  </a:schemeClr>
                </a:solidFill>
                <a:latin typeface="Arial" panose="020B0604020202020204" pitchFamily="34" charset="0"/>
                <a:cs typeface="Arial" panose="020B0604020202020204" pitchFamily="34" charset="0"/>
              </a:rPr>
              <a:t>Guatemala y </a:t>
            </a:r>
          </a:p>
          <a:p>
            <a:pPr marL="0" indent="0" algn="ctr">
              <a:buFont typeface="Arial" panose="020B0604020202020204" pitchFamily="34" charset="0"/>
              <a:buNone/>
            </a:pPr>
            <a:r>
              <a:rPr lang="es-ES" sz="2000" dirty="0" smtClean="0">
                <a:solidFill>
                  <a:schemeClr val="tx2">
                    <a:lumMod val="75000"/>
                  </a:schemeClr>
                </a:solidFill>
                <a:latin typeface="Arial" panose="020B0604020202020204" pitchFamily="34" charset="0"/>
                <a:cs typeface="Arial" panose="020B0604020202020204" pitchFamily="34" charset="0"/>
              </a:rPr>
              <a:t>El Salvador: </a:t>
            </a:r>
          </a:p>
          <a:p>
            <a:pPr marL="514350" indent="-514350" algn="just">
              <a:buFont typeface="Arial" panose="020B0604020202020204" pitchFamily="34" charset="0"/>
              <a:buAutoNum type="arabicPeriod"/>
            </a:pPr>
            <a:r>
              <a:rPr lang="es-ES" sz="2000" dirty="0" smtClean="0">
                <a:solidFill>
                  <a:schemeClr val="tx2">
                    <a:lumMod val="75000"/>
                  </a:schemeClr>
                </a:solidFill>
                <a:latin typeface="Arial" panose="020B0604020202020204" pitchFamily="34" charset="0"/>
                <a:cs typeface="Arial" panose="020B0604020202020204" pitchFamily="34" charset="0"/>
              </a:rPr>
              <a:t>Pedro de Alvarado/La </a:t>
            </a:r>
            <a:r>
              <a:rPr lang="es-ES" sz="2000" dirty="0" err="1" smtClean="0">
                <a:solidFill>
                  <a:schemeClr val="tx2">
                    <a:lumMod val="75000"/>
                  </a:schemeClr>
                </a:solidFill>
                <a:latin typeface="Arial" panose="020B0604020202020204" pitchFamily="34" charset="0"/>
                <a:cs typeface="Arial" panose="020B0604020202020204" pitchFamily="34" charset="0"/>
              </a:rPr>
              <a:t>Hachadura</a:t>
            </a:r>
            <a:r>
              <a:rPr lang="es-ES" sz="2000" dirty="0" smtClean="0">
                <a:solidFill>
                  <a:schemeClr val="tx2">
                    <a:lumMod val="75000"/>
                  </a:schemeClr>
                </a:solidFill>
                <a:latin typeface="Arial" panose="020B0604020202020204" pitchFamily="34" charset="0"/>
                <a:cs typeface="Arial" panose="020B0604020202020204" pitchFamily="34" charset="0"/>
              </a:rPr>
              <a:t>; </a:t>
            </a:r>
          </a:p>
          <a:p>
            <a:pPr marL="514350" indent="-514350" algn="just">
              <a:buFont typeface="Arial" panose="020B0604020202020204" pitchFamily="34" charset="0"/>
              <a:buAutoNum type="arabicPeriod"/>
            </a:pPr>
            <a:r>
              <a:rPr lang="es-ES" sz="2000" dirty="0" smtClean="0">
                <a:solidFill>
                  <a:schemeClr val="tx2">
                    <a:lumMod val="75000"/>
                  </a:schemeClr>
                </a:solidFill>
                <a:latin typeface="Arial" panose="020B0604020202020204" pitchFamily="34" charset="0"/>
                <a:cs typeface="Arial" panose="020B0604020202020204" pitchFamily="34" charset="0"/>
              </a:rPr>
              <a:t>Valle Nuevo/Las Chinamas; </a:t>
            </a:r>
          </a:p>
          <a:p>
            <a:pPr marL="514350" indent="-514350" algn="just">
              <a:buFont typeface="Arial" panose="020B0604020202020204" pitchFamily="34" charset="0"/>
              <a:buAutoNum type="arabicPeriod"/>
            </a:pPr>
            <a:r>
              <a:rPr lang="es-ES" sz="2000" dirty="0" smtClean="0">
                <a:solidFill>
                  <a:schemeClr val="tx2">
                    <a:lumMod val="75000"/>
                  </a:schemeClr>
                </a:solidFill>
                <a:latin typeface="Arial" panose="020B0604020202020204" pitchFamily="34" charset="0"/>
                <a:cs typeface="Arial" panose="020B0604020202020204" pitchFamily="34" charset="0"/>
              </a:rPr>
              <a:t>San Cristóbal/San Cristóbal; </a:t>
            </a:r>
          </a:p>
          <a:p>
            <a:pPr marL="514350" indent="-514350" algn="just">
              <a:buFont typeface="Arial" panose="020B0604020202020204" pitchFamily="34" charset="0"/>
              <a:buAutoNum type="arabicPeriod"/>
            </a:pPr>
            <a:r>
              <a:rPr lang="es-ES" sz="2000" dirty="0" smtClean="0">
                <a:solidFill>
                  <a:schemeClr val="tx2">
                    <a:lumMod val="75000"/>
                  </a:schemeClr>
                </a:solidFill>
                <a:latin typeface="Arial" panose="020B0604020202020204" pitchFamily="34" charset="0"/>
                <a:cs typeface="Arial" panose="020B0604020202020204" pitchFamily="34" charset="0"/>
              </a:rPr>
              <a:t>Ermita/</a:t>
            </a:r>
            <a:r>
              <a:rPr lang="es-ES" sz="2000" dirty="0" err="1" smtClean="0">
                <a:solidFill>
                  <a:schemeClr val="tx2">
                    <a:lumMod val="75000"/>
                  </a:schemeClr>
                </a:solidFill>
                <a:latin typeface="Arial" panose="020B0604020202020204" pitchFamily="34" charset="0"/>
                <a:cs typeface="Arial" panose="020B0604020202020204" pitchFamily="34" charset="0"/>
              </a:rPr>
              <a:t>Anguiatú</a:t>
            </a:r>
            <a:r>
              <a:rPr lang="es-ES" sz="2000" dirty="0" smtClean="0">
                <a:solidFill>
                  <a:schemeClr val="tx2">
                    <a:lumMod val="75000"/>
                  </a:schemeClr>
                </a:solidFill>
                <a:latin typeface="Arial" panose="020B0604020202020204" pitchFamily="34" charset="0"/>
                <a:cs typeface="Arial" panose="020B0604020202020204" pitchFamily="34" charset="0"/>
              </a:rPr>
              <a:t>. </a:t>
            </a:r>
            <a:endParaRPr lang="es-ES"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380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8568952" cy="706090"/>
          </a:xfrm>
        </p:spPr>
        <p:txBody>
          <a:bodyPr>
            <a:noAutofit/>
          </a:bodyPr>
          <a:lstStyle/>
          <a:p>
            <a:r>
              <a:rPr lang="es-ES" sz="3000" b="1" dirty="0">
                <a:effectLst>
                  <a:glow rad="228600">
                    <a:schemeClr val="accent1">
                      <a:satMod val="175000"/>
                      <a:alpha val="40000"/>
                    </a:schemeClr>
                  </a:glow>
                </a:effectLst>
                <a:latin typeface="Arial" panose="020B0604020202020204" pitchFamily="34" charset="0"/>
                <a:cs typeface="Arial" panose="020B0604020202020204" pitchFamily="34" charset="0"/>
              </a:rPr>
              <a:t>E</a:t>
            </a:r>
            <a:r>
              <a:rPr lang="es-ES" sz="3000" b="1" dirty="0" smtClean="0">
                <a:effectLst>
                  <a:glow rad="228600">
                    <a:schemeClr val="accent1">
                      <a:satMod val="175000"/>
                      <a:alpha val="40000"/>
                    </a:schemeClr>
                  </a:glow>
                </a:effectLst>
                <a:latin typeface="Arial" panose="020B0604020202020204" pitchFamily="34" charset="0"/>
                <a:cs typeface="Arial" panose="020B0604020202020204" pitchFamily="34" charset="0"/>
              </a:rPr>
              <a:t>structura mínima de cada frontera (por país)</a:t>
            </a:r>
            <a:endParaRPr lang="es-SV" sz="3000" b="1" dirty="0">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395536" y="1405811"/>
            <a:ext cx="5472608" cy="2239213"/>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lvl="0"/>
            <a:r>
              <a:rPr lang="es-ES" dirty="0" smtClean="0"/>
              <a:t>Migración</a:t>
            </a:r>
            <a:r>
              <a:rPr lang="es-ES" dirty="0"/>
              <a:t>.</a:t>
            </a:r>
            <a:endParaRPr lang="es-SV" dirty="0"/>
          </a:p>
          <a:p>
            <a:pPr lvl="0"/>
            <a:r>
              <a:rPr lang="es-ES" dirty="0"/>
              <a:t>Entidad de hacienda o finanzas (SAT-SAR-DGT).</a:t>
            </a:r>
            <a:endParaRPr lang="es-SV" dirty="0"/>
          </a:p>
          <a:p>
            <a:pPr lvl="0"/>
            <a:r>
              <a:rPr lang="es-ES" dirty="0"/>
              <a:t>Entidad para el control sanitario y fitosanitario (MAGA-SENASA-SAG). </a:t>
            </a:r>
            <a:endParaRPr lang="es-SV" dirty="0"/>
          </a:p>
          <a:p>
            <a:pPr lvl="0"/>
            <a:r>
              <a:rPr lang="es-ES" dirty="0"/>
              <a:t>Entidad para la seguridad/Policía.</a:t>
            </a:r>
            <a:endParaRPr lang="es-SV" dirty="0"/>
          </a:p>
          <a:p>
            <a:pPr lvl="0"/>
            <a:r>
              <a:rPr lang="es-ES" dirty="0"/>
              <a:t>OIRSA.</a:t>
            </a:r>
            <a:endParaRPr lang="es-SV" dirty="0"/>
          </a:p>
          <a:p>
            <a:pPr lvl="0"/>
            <a:r>
              <a:rPr lang="es-ES" dirty="0"/>
              <a:t>Salud.</a:t>
            </a:r>
            <a:endParaRPr lang="es-SV" dirty="0"/>
          </a:p>
          <a:p>
            <a:endParaRPr lang="es-SV" dirty="0"/>
          </a:p>
        </p:txBody>
      </p:sp>
      <p:sp>
        <p:nvSpPr>
          <p:cNvPr id="4" name="3 CuadroTexto"/>
          <p:cNvSpPr txBox="1"/>
          <p:nvPr/>
        </p:nvSpPr>
        <p:spPr>
          <a:xfrm>
            <a:off x="3491880" y="2942942"/>
            <a:ext cx="5256584"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dirty="0" smtClean="0"/>
              <a:t>Cada una de las instituciones que forman parte de la estructura fronteriza, por país, requiere la contratación de personal, el cual oscila entre 2 y 20 personas por entidad; por citar un ejemplo, en la frontera de </a:t>
            </a:r>
            <a:r>
              <a:rPr lang="es-ES" dirty="0" err="1" smtClean="0"/>
              <a:t>Anguiatú</a:t>
            </a:r>
            <a:r>
              <a:rPr lang="es-ES" dirty="0" smtClean="0"/>
              <a:t>, El Salvador; existe alrededor de 78 personas contratadas; por las diferentes instituciones, cuya función es la realización de trámites específicos en cumplimiento de lo establecido en los instrumentos que las regulan.</a:t>
            </a:r>
            <a:endParaRPr lang="es-SV" dirty="0" smtClean="0"/>
          </a:p>
        </p:txBody>
      </p:sp>
      <p:sp>
        <p:nvSpPr>
          <p:cNvPr id="5" name="4 CuadroTexto"/>
          <p:cNvSpPr txBox="1"/>
          <p:nvPr/>
        </p:nvSpPr>
        <p:spPr>
          <a:xfrm>
            <a:off x="72008" y="6093296"/>
            <a:ext cx="9036496" cy="646331"/>
          </a:xfrm>
          <a:prstGeom prst="rect">
            <a:avLst/>
          </a:prstGeom>
          <a:noFill/>
        </p:spPr>
        <p:txBody>
          <a:bodyPr wrap="square" rtlCol="0">
            <a:spAutoFit/>
          </a:bodyPr>
          <a:lstStyle/>
          <a:p>
            <a:pPr algn="ctr"/>
            <a:r>
              <a:rPr lang="es-SV" b="1" dirty="0">
                <a:effectLst>
                  <a:glow rad="228600">
                    <a:schemeClr val="accent1">
                      <a:satMod val="175000"/>
                      <a:alpha val="40000"/>
                    </a:schemeClr>
                  </a:glow>
                  <a:outerShdw blurRad="38100" dist="38100" dir="2700000" algn="tl">
                    <a:srgbClr val="000000">
                      <a:alpha val="43137"/>
                    </a:srgbClr>
                  </a:outerShdw>
                </a:effectLst>
              </a:rPr>
              <a:t>¿</a:t>
            </a:r>
            <a:r>
              <a:rPr lang="es-SV" b="1" dirty="0" smtClean="0">
                <a:effectLst>
                  <a:glow rad="228600">
                    <a:schemeClr val="accent1">
                      <a:satMod val="175000"/>
                      <a:alpha val="40000"/>
                    </a:schemeClr>
                  </a:glow>
                  <a:outerShdw blurRad="38100" dist="38100" dir="2700000" algn="tl">
                    <a:srgbClr val="000000">
                      <a:alpha val="43137"/>
                    </a:srgbClr>
                  </a:outerShdw>
                </a:effectLst>
              </a:rPr>
              <a:t>Esta estructura administrativa que implica para el comercio, el transporte, el paso migratorio?</a:t>
            </a:r>
            <a:endParaRPr lang="es-SV" b="1" dirty="0">
              <a:effectLst>
                <a:glow rad="228600">
                  <a:schemeClr val="accent1">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1023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sultado de imagen para centroamerica"/>
          <p:cNvPicPr>
            <a:picLocks noChangeAspect="1" noChangeArrowheads="1"/>
          </p:cNvPicPr>
          <p:nvPr/>
        </p:nvPicPr>
        <p:blipFill rotWithShape="1">
          <a:blip r:embed="rId2">
            <a:extLst>
              <a:ext uri="{28A0092B-C50C-407E-A947-70E740481C1C}">
                <a14:useLocalDpi xmlns:a14="http://schemas.microsoft.com/office/drawing/2010/main" val="0"/>
              </a:ext>
            </a:extLst>
          </a:blip>
          <a:srcRect l="1308" t="1973" r="9763" b="9751"/>
          <a:stretch/>
        </p:blipFill>
        <p:spPr bwMode="auto">
          <a:xfrm>
            <a:off x="616798" y="255361"/>
            <a:ext cx="8131666" cy="6053959"/>
          </a:xfrm>
          <a:prstGeom prst="rect">
            <a:avLst/>
          </a:prstGeom>
          <a:noFill/>
          <a:extLst>
            <a:ext uri="{909E8E84-426E-40DD-AFC4-6F175D3DCCD1}">
              <a14:hiddenFill xmlns:a14="http://schemas.microsoft.com/office/drawing/2010/main">
                <a:solidFill>
                  <a:srgbClr val="FFFFFF"/>
                </a:solidFill>
              </a14:hiddenFill>
            </a:ext>
          </a:extLst>
        </p:spPr>
      </p:pic>
      <p:grpSp>
        <p:nvGrpSpPr>
          <p:cNvPr id="48136" name="Group 8"/>
          <p:cNvGrpSpPr>
            <a:grpSpLocks/>
          </p:cNvGrpSpPr>
          <p:nvPr/>
        </p:nvGrpSpPr>
        <p:grpSpPr bwMode="auto">
          <a:xfrm>
            <a:off x="119688" y="2438400"/>
            <a:ext cx="3025523" cy="2057400"/>
            <a:chOff x="297" y="2448"/>
            <a:chExt cx="2582" cy="1728"/>
          </a:xfrm>
        </p:grpSpPr>
        <p:sp>
          <p:nvSpPr>
            <p:cNvPr id="48137" name="Oval 9"/>
            <p:cNvSpPr>
              <a:spLocks noChangeArrowheads="1"/>
            </p:cNvSpPr>
            <p:nvPr/>
          </p:nvSpPr>
          <p:spPr bwMode="auto">
            <a:xfrm>
              <a:off x="1632" y="2736"/>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dirty="0">
                  <a:latin typeface="Arial" panose="020B0604020202020204" pitchFamily="34" charset="0"/>
                  <a:cs typeface="Arial" panose="020B0604020202020204" pitchFamily="34" charset="0"/>
                </a:rPr>
                <a:t>1</a:t>
              </a:r>
              <a:endParaRPr lang="es-ES_tradnl" sz="1200" dirty="0">
                <a:latin typeface="Arial" panose="020B0604020202020204" pitchFamily="34" charset="0"/>
                <a:cs typeface="Arial" panose="020B0604020202020204" pitchFamily="34" charset="0"/>
              </a:endParaRPr>
            </a:p>
          </p:txBody>
        </p:sp>
        <p:sp>
          <p:nvSpPr>
            <p:cNvPr id="48138" name="Oval 10"/>
            <p:cNvSpPr>
              <a:spLocks noChangeArrowheads="1"/>
            </p:cNvSpPr>
            <p:nvPr/>
          </p:nvSpPr>
          <p:spPr bwMode="auto">
            <a:xfrm>
              <a:off x="1728" y="2640"/>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dirty="0">
                  <a:latin typeface="Arial" panose="020B0604020202020204" pitchFamily="34" charset="0"/>
                  <a:cs typeface="Arial" panose="020B0604020202020204" pitchFamily="34" charset="0"/>
                </a:rPr>
                <a:t>2</a:t>
              </a:r>
            </a:p>
          </p:txBody>
        </p:sp>
        <p:sp>
          <p:nvSpPr>
            <p:cNvPr id="48139" name="Oval 11"/>
            <p:cNvSpPr>
              <a:spLocks noChangeArrowheads="1"/>
            </p:cNvSpPr>
            <p:nvPr/>
          </p:nvSpPr>
          <p:spPr bwMode="auto">
            <a:xfrm>
              <a:off x="1824" y="2544"/>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dirty="0">
                  <a:latin typeface="Arial" panose="020B0604020202020204" pitchFamily="34" charset="0"/>
                  <a:cs typeface="Arial" panose="020B0604020202020204" pitchFamily="34" charset="0"/>
                </a:rPr>
                <a:t>3</a:t>
              </a:r>
              <a:endParaRPr lang="es-ES_tradnl" sz="1200" dirty="0">
                <a:latin typeface="Arial" panose="020B0604020202020204" pitchFamily="34" charset="0"/>
                <a:cs typeface="Arial" panose="020B0604020202020204" pitchFamily="34" charset="0"/>
              </a:endParaRPr>
            </a:p>
          </p:txBody>
        </p:sp>
        <p:sp>
          <p:nvSpPr>
            <p:cNvPr id="48140" name="Oval 12"/>
            <p:cNvSpPr>
              <a:spLocks noChangeArrowheads="1"/>
            </p:cNvSpPr>
            <p:nvPr/>
          </p:nvSpPr>
          <p:spPr bwMode="auto">
            <a:xfrm>
              <a:off x="1920" y="2448"/>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dirty="0">
                  <a:latin typeface="Arial" panose="020B0604020202020204" pitchFamily="34" charset="0"/>
                  <a:cs typeface="Arial" panose="020B0604020202020204" pitchFamily="34" charset="0"/>
                </a:rPr>
                <a:t>4</a:t>
              </a:r>
              <a:endParaRPr lang="es-ES_tradnl" sz="1200" dirty="0">
                <a:latin typeface="Arial" panose="020B0604020202020204" pitchFamily="34" charset="0"/>
                <a:cs typeface="Arial" panose="020B0604020202020204" pitchFamily="34" charset="0"/>
              </a:endParaRPr>
            </a:p>
          </p:txBody>
        </p:sp>
        <p:grpSp>
          <p:nvGrpSpPr>
            <p:cNvPr id="48141" name="Group 13"/>
            <p:cNvGrpSpPr>
              <a:grpSpLocks/>
            </p:cNvGrpSpPr>
            <p:nvPr/>
          </p:nvGrpSpPr>
          <p:grpSpPr bwMode="auto">
            <a:xfrm>
              <a:off x="297" y="3168"/>
              <a:ext cx="2582" cy="1008"/>
              <a:chOff x="345" y="3024"/>
              <a:chExt cx="2582" cy="1008"/>
            </a:xfrm>
          </p:grpSpPr>
          <p:sp>
            <p:nvSpPr>
              <p:cNvPr id="48142" name="AutoShape 14"/>
              <p:cNvSpPr>
                <a:spLocks/>
              </p:cNvSpPr>
              <p:nvPr/>
            </p:nvSpPr>
            <p:spPr bwMode="auto">
              <a:xfrm>
                <a:off x="345" y="3024"/>
                <a:ext cx="192" cy="1008"/>
              </a:xfrm>
              <a:prstGeom prst="leftBrace">
                <a:avLst>
                  <a:gd name="adj1" fmla="val 43750"/>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48143" name="Text Box 15"/>
              <p:cNvSpPr txBox="1">
                <a:spLocks noChangeArrowheads="1"/>
              </p:cNvSpPr>
              <p:nvPr/>
            </p:nvSpPr>
            <p:spPr bwMode="auto">
              <a:xfrm>
                <a:off x="383" y="3118"/>
                <a:ext cx="25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rgbClr val="FF0000"/>
                  </a:buClr>
                  <a:buFont typeface="Monotype Sorts" pitchFamily="2" charset="2"/>
                  <a:buChar char="¶"/>
                </a:pPr>
                <a:r>
                  <a:rPr lang="es-ES_tradnl" sz="1200" dirty="0">
                    <a:latin typeface="Arial" panose="020B0604020202020204" pitchFamily="34" charset="0"/>
                    <a:cs typeface="Arial" panose="020B0604020202020204" pitchFamily="34" charset="0"/>
                  </a:rPr>
                  <a:t> Pedro de Alvarado-La </a:t>
                </a:r>
                <a:r>
                  <a:rPr lang="es-ES_tradnl" sz="1200" dirty="0" err="1">
                    <a:latin typeface="Arial" panose="020B0604020202020204" pitchFamily="34" charset="0"/>
                    <a:cs typeface="Arial" panose="020B0604020202020204" pitchFamily="34" charset="0"/>
                  </a:rPr>
                  <a:t>Hachadura</a:t>
                </a:r>
                <a:endParaRPr lang="es-ES_tradnl" sz="1200" dirty="0">
                  <a:latin typeface="Arial" panose="020B0604020202020204" pitchFamily="34" charset="0"/>
                  <a:cs typeface="Arial" panose="020B0604020202020204" pitchFamily="34" charset="0"/>
                </a:endParaRPr>
              </a:p>
            </p:txBody>
          </p:sp>
          <p:sp>
            <p:nvSpPr>
              <p:cNvPr id="48144" name="Text Box 16"/>
              <p:cNvSpPr txBox="1">
                <a:spLocks noChangeArrowheads="1"/>
              </p:cNvSpPr>
              <p:nvPr/>
            </p:nvSpPr>
            <p:spPr bwMode="auto">
              <a:xfrm>
                <a:off x="377" y="3312"/>
                <a:ext cx="25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rgbClr val="FF0000"/>
                  </a:buClr>
                  <a:buFont typeface="Monotype Sorts" pitchFamily="2" charset="2"/>
                  <a:buChar char="·"/>
                </a:pPr>
                <a:r>
                  <a:rPr lang="es-ES_tradnl" sz="1200" dirty="0">
                    <a:latin typeface="Arial" panose="020B0604020202020204" pitchFamily="34" charset="0"/>
                    <a:cs typeface="Arial" panose="020B0604020202020204" pitchFamily="34" charset="0"/>
                  </a:rPr>
                  <a:t> Valle Nuevo-Las Chinamas</a:t>
                </a:r>
              </a:p>
            </p:txBody>
          </p:sp>
          <p:sp>
            <p:nvSpPr>
              <p:cNvPr id="48145" name="Text Box 17"/>
              <p:cNvSpPr txBox="1">
                <a:spLocks noChangeArrowheads="1"/>
              </p:cNvSpPr>
              <p:nvPr/>
            </p:nvSpPr>
            <p:spPr bwMode="auto">
              <a:xfrm>
                <a:off x="377" y="3550"/>
                <a:ext cx="25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rgbClr val="FF0000"/>
                  </a:buClr>
                  <a:buFont typeface="Monotype Sorts" pitchFamily="2" charset="2"/>
                  <a:buChar char="¸"/>
                </a:pPr>
                <a:r>
                  <a:rPr lang="es-ES_tradnl" sz="1200" dirty="0">
                    <a:latin typeface="Arial" panose="020B0604020202020204" pitchFamily="34" charset="0"/>
                    <a:cs typeface="Arial" panose="020B0604020202020204" pitchFamily="34" charset="0"/>
                  </a:rPr>
                  <a:t> San Cristóbal-San Cristóbal</a:t>
                </a:r>
              </a:p>
            </p:txBody>
          </p:sp>
          <p:sp>
            <p:nvSpPr>
              <p:cNvPr id="48146" name="Text Box 18"/>
              <p:cNvSpPr txBox="1">
                <a:spLocks noChangeArrowheads="1"/>
              </p:cNvSpPr>
              <p:nvPr/>
            </p:nvSpPr>
            <p:spPr bwMode="auto">
              <a:xfrm>
                <a:off x="377" y="3794"/>
                <a:ext cx="18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FF0000"/>
                  </a:buClr>
                  <a:buFont typeface="Monotype Sorts" pitchFamily="2" charset="2"/>
                  <a:buChar char="¹"/>
                </a:pPr>
                <a:r>
                  <a:rPr lang="es-ES_tradnl" sz="1200" dirty="0">
                    <a:latin typeface="Arial" panose="020B0604020202020204" pitchFamily="34" charset="0"/>
                    <a:cs typeface="Arial" panose="020B0604020202020204" pitchFamily="34" charset="0"/>
                  </a:rPr>
                  <a:t> Ermita-</a:t>
                </a:r>
                <a:r>
                  <a:rPr lang="es-ES_tradnl" sz="1200" dirty="0" err="1">
                    <a:latin typeface="Arial" panose="020B0604020202020204" pitchFamily="34" charset="0"/>
                    <a:cs typeface="Arial" panose="020B0604020202020204" pitchFamily="34" charset="0"/>
                  </a:rPr>
                  <a:t>Anguiatú</a:t>
                </a:r>
                <a:endParaRPr lang="es-ES_tradnl" sz="1200" dirty="0">
                  <a:latin typeface="Arial" panose="020B0604020202020204" pitchFamily="34" charset="0"/>
                  <a:cs typeface="Arial" panose="020B0604020202020204" pitchFamily="34" charset="0"/>
                </a:endParaRPr>
              </a:p>
            </p:txBody>
          </p:sp>
        </p:grpSp>
        <p:sp>
          <p:nvSpPr>
            <p:cNvPr id="48147" name="Text Box 19"/>
            <p:cNvSpPr txBox="1">
              <a:spLocks noChangeArrowheads="1"/>
            </p:cNvSpPr>
            <p:nvPr/>
          </p:nvSpPr>
          <p:spPr bwMode="auto">
            <a:xfrm>
              <a:off x="671" y="2928"/>
              <a:ext cx="14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sz="1200" b="1" dirty="0">
                  <a:latin typeface="Arial" panose="020B0604020202020204" pitchFamily="34" charset="0"/>
                  <a:cs typeface="Arial" panose="020B0604020202020204" pitchFamily="34" charset="0"/>
                </a:rPr>
                <a:t>GUA  -   SAL</a:t>
              </a:r>
            </a:p>
          </p:txBody>
        </p:sp>
      </p:grpSp>
      <p:grpSp>
        <p:nvGrpSpPr>
          <p:cNvPr id="48148" name="Group 20"/>
          <p:cNvGrpSpPr>
            <a:grpSpLocks/>
          </p:cNvGrpSpPr>
          <p:nvPr/>
        </p:nvGrpSpPr>
        <p:grpSpPr bwMode="auto">
          <a:xfrm>
            <a:off x="2411760" y="1053307"/>
            <a:ext cx="3600452" cy="2128838"/>
            <a:chOff x="1728" y="819"/>
            <a:chExt cx="3024" cy="1341"/>
          </a:xfrm>
        </p:grpSpPr>
        <p:sp>
          <p:nvSpPr>
            <p:cNvPr id="48149" name="AutoShape 21"/>
            <p:cNvSpPr>
              <a:spLocks/>
            </p:cNvSpPr>
            <p:nvPr/>
          </p:nvSpPr>
          <p:spPr bwMode="auto">
            <a:xfrm>
              <a:off x="2352" y="864"/>
              <a:ext cx="65" cy="333"/>
            </a:xfrm>
            <a:prstGeom prst="leftBrace">
              <a:avLst>
                <a:gd name="adj1" fmla="val 42692"/>
                <a:gd name="adj2" fmla="val 50000"/>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50" name="Oval 22"/>
            <p:cNvSpPr>
              <a:spLocks noChangeArrowheads="1"/>
            </p:cNvSpPr>
            <p:nvPr/>
          </p:nvSpPr>
          <p:spPr bwMode="auto">
            <a:xfrm>
              <a:off x="1728" y="1793"/>
              <a:ext cx="98" cy="100"/>
            </a:xfrm>
            <a:prstGeom prst="ellipse">
              <a:avLst/>
            </a:prstGeom>
            <a:solidFill>
              <a:srgbClr val="0000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a:latin typeface="Times New Roman" pitchFamily="18" charset="0"/>
                </a:rPr>
                <a:t>8</a:t>
              </a:r>
              <a:endParaRPr lang="es-ES_tradnl" sz="1200">
                <a:latin typeface="Times New Roman" pitchFamily="18" charset="0"/>
              </a:endParaRPr>
            </a:p>
          </p:txBody>
        </p:sp>
        <p:sp>
          <p:nvSpPr>
            <p:cNvPr id="48151" name="Oval 23"/>
            <p:cNvSpPr>
              <a:spLocks noChangeArrowheads="1"/>
            </p:cNvSpPr>
            <p:nvPr/>
          </p:nvSpPr>
          <p:spPr bwMode="auto">
            <a:xfrm>
              <a:off x="2218" y="2060"/>
              <a:ext cx="99" cy="100"/>
            </a:xfrm>
            <a:prstGeom prst="ellipse">
              <a:avLst/>
            </a:prstGeom>
            <a:solidFill>
              <a:srgbClr val="0000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a:latin typeface="Times New Roman" pitchFamily="18" charset="0"/>
                </a:rPr>
                <a:t>9</a:t>
              </a:r>
            </a:p>
          </p:txBody>
        </p:sp>
        <p:sp>
          <p:nvSpPr>
            <p:cNvPr id="48152" name="Text Box 24"/>
            <p:cNvSpPr txBox="1">
              <a:spLocks noChangeArrowheads="1"/>
            </p:cNvSpPr>
            <p:nvPr/>
          </p:nvSpPr>
          <p:spPr bwMode="auto">
            <a:xfrm>
              <a:off x="2400" y="864"/>
              <a:ext cx="162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rgbClr val="000066"/>
                </a:buClr>
                <a:buFont typeface="Monotype Sorts" pitchFamily="2" charset="2"/>
                <a:buChar char="½"/>
              </a:pPr>
              <a:r>
                <a:rPr lang="es-ES_tradnl" sz="1200" dirty="0">
                  <a:latin typeface="Arial" panose="020B0604020202020204" pitchFamily="34" charset="0"/>
                  <a:cs typeface="Arial" panose="020B0604020202020204" pitchFamily="34" charset="0"/>
                </a:rPr>
                <a:t>  El </a:t>
              </a:r>
              <a:r>
                <a:rPr lang="es-ES_tradnl" sz="1200" dirty="0" err="1">
                  <a:latin typeface="Arial" panose="020B0604020202020204" pitchFamily="34" charset="0"/>
                  <a:cs typeface="Arial" panose="020B0604020202020204" pitchFamily="34" charset="0"/>
                </a:rPr>
                <a:t>Poy</a:t>
              </a:r>
              <a:r>
                <a:rPr lang="es-ES_tradnl" sz="1200" dirty="0">
                  <a:latin typeface="Arial" panose="020B0604020202020204" pitchFamily="34" charset="0"/>
                  <a:cs typeface="Arial" panose="020B0604020202020204" pitchFamily="34" charset="0"/>
                </a:rPr>
                <a:t>-El </a:t>
              </a:r>
              <a:r>
                <a:rPr lang="es-ES_tradnl" sz="1200" dirty="0" err="1">
                  <a:latin typeface="Arial" panose="020B0604020202020204" pitchFamily="34" charset="0"/>
                  <a:cs typeface="Arial" panose="020B0604020202020204" pitchFamily="34" charset="0"/>
                </a:rPr>
                <a:t>Poy</a:t>
              </a:r>
              <a:endParaRPr lang="es-ES_tradnl" sz="1200" dirty="0">
                <a:latin typeface="Arial" panose="020B0604020202020204" pitchFamily="34" charset="0"/>
                <a:cs typeface="Arial" panose="020B0604020202020204" pitchFamily="34" charset="0"/>
              </a:endParaRPr>
            </a:p>
            <a:p>
              <a:pPr eaLnBrk="0" hangingPunct="0">
                <a:spcBef>
                  <a:spcPct val="50000"/>
                </a:spcBef>
                <a:buClr>
                  <a:srgbClr val="000066"/>
                </a:buClr>
                <a:buFont typeface="Monotype Sorts" pitchFamily="2" charset="2"/>
                <a:buChar char="¾"/>
              </a:pPr>
              <a:r>
                <a:rPr lang="es-ES_tradnl" sz="1200" dirty="0">
                  <a:latin typeface="Arial" panose="020B0604020202020204" pitchFamily="34" charset="0"/>
                  <a:cs typeface="Arial" panose="020B0604020202020204" pitchFamily="34" charset="0"/>
                </a:rPr>
                <a:t> El </a:t>
              </a:r>
              <a:r>
                <a:rPr lang="es-ES_tradnl" sz="1200" dirty="0" err="1">
                  <a:latin typeface="Arial" panose="020B0604020202020204" pitchFamily="34" charset="0"/>
                  <a:cs typeface="Arial" panose="020B0604020202020204" pitchFamily="34" charset="0"/>
                </a:rPr>
                <a:t>Amatillo</a:t>
              </a:r>
              <a:r>
                <a:rPr lang="es-ES_tradnl" sz="1200" dirty="0">
                  <a:latin typeface="Arial" panose="020B0604020202020204" pitchFamily="34" charset="0"/>
                  <a:cs typeface="Arial" panose="020B0604020202020204" pitchFamily="34" charset="0"/>
                </a:rPr>
                <a:t>-El </a:t>
              </a:r>
              <a:r>
                <a:rPr lang="es-ES_tradnl" sz="1200" dirty="0" err="1">
                  <a:latin typeface="Arial" panose="020B0604020202020204" pitchFamily="34" charset="0"/>
                  <a:cs typeface="Arial" panose="020B0604020202020204" pitchFamily="34" charset="0"/>
                </a:rPr>
                <a:t>Amatillo</a:t>
              </a:r>
              <a:endParaRPr lang="es-ES_tradnl" sz="1200" dirty="0">
                <a:latin typeface="Arial" panose="020B0604020202020204" pitchFamily="34" charset="0"/>
                <a:cs typeface="Arial" panose="020B0604020202020204" pitchFamily="34" charset="0"/>
              </a:endParaRPr>
            </a:p>
          </p:txBody>
        </p:sp>
        <p:sp>
          <p:nvSpPr>
            <p:cNvPr id="48153" name="Text Box 25"/>
            <p:cNvSpPr txBox="1">
              <a:spLocks noChangeArrowheads="1"/>
            </p:cNvSpPr>
            <p:nvPr/>
          </p:nvSpPr>
          <p:spPr bwMode="auto">
            <a:xfrm>
              <a:off x="3660" y="819"/>
              <a:ext cx="109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sz="1200" b="1" dirty="0">
                  <a:latin typeface="Arial" panose="020B0604020202020204" pitchFamily="34" charset="0"/>
                  <a:cs typeface="Arial" panose="020B0604020202020204" pitchFamily="34" charset="0"/>
                </a:rPr>
                <a:t>SAL  -  HON</a:t>
              </a:r>
            </a:p>
          </p:txBody>
        </p:sp>
      </p:grpSp>
      <p:grpSp>
        <p:nvGrpSpPr>
          <p:cNvPr id="48154" name="Group 26"/>
          <p:cNvGrpSpPr>
            <a:grpSpLocks/>
          </p:cNvGrpSpPr>
          <p:nvPr/>
        </p:nvGrpSpPr>
        <p:grpSpPr bwMode="auto">
          <a:xfrm>
            <a:off x="2123728" y="43831"/>
            <a:ext cx="3312901" cy="2305051"/>
            <a:chOff x="1536" y="228"/>
            <a:chExt cx="2694" cy="1452"/>
          </a:xfrm>
        </p:grpSpPr>
        <p:sp>
          <p:nvSpPr>
            <p:cNvPr id="48155" name="Oval 27"/>
            <p:cNvSpPr>
              <a:spLocks noChangeArrowheads="1"/>
            </p:cNvSpPr>
            <p:nvPr/>
          </p:nvSpPr>
          <p:spPr bwMode="auto">
            <a:xfrm>
              <a:off x="1536" y="1584"/>
              <a:ext cx="127"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dirty="0">
                  <a:latin typeface="Arial" panose="020B0604020202020204" pitchFamily="34" charset="0"/>
                  <a:cs typeface="Arial" panose="020B0604020202020204" pitchFamily="34" charset="0"/>
                </a:rPr>
                <a:t>5</a:t>
              </a:r>
              <a:endParaRPr lang="es-ES_tradnl" sz="1200" dirty="0">
                <a:latin typeface="Arial" panose="020B0604020202020204" pitchFamily="34" charset="0"/>
                <a:cs typeface="Arial" panose="020B0604020202020204" pitchFamily="34" charset="0"/>
              </a:endParaRPr>
            </a:p>
          </p:txBody>
        </p:sp>
        <p:sp>
          <p:nvSpPr>
            <p:cNvPr id="48156" name="AutoShape 28"/>
            <p:cNvSpPr>
              <a:spLocks/>
            </p:cNvSpPr>
            <p:nvPr/>
          </p:nvSpPr>
          <p:spPr bwMode="auto">
            <a:xfrm>
              <a:off x="2122" y="432"/>
              <a:ext cx="76" cy="432"/>
            </a:xfrm>
            <a:prstGeom prst="leftBrace">
              <a:avLst>
                <a:gd name="adj1" fmla="val 47368"/>
                <a:gd name="adj2" fmla="val 50000"/>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48157" name="Text Box 29"/>
            <p:cNvSpPr txBox="1">
              <a:spLocks noChangeArrowheads="1"/>
            </p:cNvSpPr>
            <p:nvPr/>
          </p:nvSpPr>
          <p:spPr bwMode="auto">
            <a:xfrm>
              <a:off x="2222" y="228"/>
              <a:ext cx="118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sz="1200" b="1" dirty="0">
                  <a:latin typeface="Arial" panose="020B0604020202020204" pitchFamily="34" charset="0"/>
                  <a:cs typeface="Arial" panose="020B0604020202020204" pitchFamily="34" charset="0"/>
                </a:rPr>
                <a:t>GUA  -   HON</a:t>
              </a:r>
            </a:p>
          </p:txBody>
        </p:sp>
        <p:sp>
          <p:nvSpPr>
            <p:cNvPr id="48158" name="Text Box 30"/>
            <p:cNvSpPr txBox="1">
              <a:spLocks noChangeArrowheads="1"/>
            </p:cNvSpPr>
            <p:nvPr/>
          </p:nvSpPr>
          <p:spPr bwMode="auto">
            <a:xfrm>
              <a:off x="2136" y="410"/>
              <a:ext cx="2094"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Clr>
                  <a:schemeClr val="accent1"/>
                </a:buClr>
                <a:buFont typeface="Monotype Sorts" pitchFamily="2" charset="2"/>
                <a:buChar char="º"/>
              </a:pPr>
              <a:r>
                <a:rPr lang="es-ES_tradnl" sz="1200" dirty="0">
                  <a:latin typeface="Arial" panose="020B0604020202020204" pitchFamily="34" charset="0"/>
                  <a:cs typeface="Arial" panose="020B0604020202020204" pitchFamily="34" charset="0"/>
                </a:rPr>
                <a:t>  Agua Caliente-Agua Caliente</a:t>
              </a:r>
            </a:p>
          </p:txBody>
        </p:sp>
        <p:sp>
          <p:nvSpPr>
            <p:cNvPr id="48159" name="Text Box 31"/>
            <p:cNvSpPr txBox="1">
              <a:spLocks noChangeArrowheads="1"/>
            </p:cNvSpPr>
            <p:nvPr/>
          </p:nvSpPr>
          <p:spPr bwMode="auto">
            <a:xfrm>
              <a:off x="2122" y="576"/>
              <a:ext cx="18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accent1"/>
                </a:buClr>
                <a:buFont typeface="Monotype Sorts" pitchFamily="2" charset="2"/>
                <a:buChar char="»"/>
              </a:pPr>
              <a:r>
                <a:rPr lang="es-ES_tradnl" sz="1200" dirty="0">
                  <a:latin typeface="Arial" panose="020B0604020202020204" pitchFamily="34" charset="0"/>
                  <a:cs typeface="Arial" panose="020B0604020202020204" pitchFamily="34" charset="0"/>
                </a:rPr>
                <a:t>  El Florido-El Florido</a:t>
              </a:r>
            </a:p>
          </p:txBody>
        </p:sp>
        <p:sp>
          <p:nvSpPr>
            <p:cNvPr id="48160" name="Text Box 32"/>
            <p:cNvSpPr txBox="1">
              <a:spLocks noChangeArrowheads="1"/>
            </p:cNvSpPr>
            <p:nvPr/>
          </p:nvSpPr>
          <p:spPr bwMode="auto">
            <a:xfrm>
              <a:off x="2136" y="736"/>
              <a:ext cx="18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accent1"/>
                </a:buClr>
                <a:buFont typeface="Monotype Sorts" pitchFamily="2" charset="2"/>
                <a:buChar char="¼"/>
              </a:pPr>
              <a:r>
                <a:rPr lang="es-ES_tradnl" sz="1200" dirty="0">
                  <a:latin typeface="Arial" panose="020B0604020202020204" pitchFamily="34" charset="0"/>
                  <a:cs typeface="Arial" panose="020B0604020202020204" pitchFamily="34" charset="0"/>
                </a:rPr>
                <a:t>  Corinto-Corinto</a:t>
              </a:r>
            </a:p>
          </p:txBody>
        </p:sp>
        <p:sp>
          <p:nvSpPr>
            <p:cNvPr id="48161" name="Oval 33"/>
            <p:cNvSpPr>
              <a:spLocks noChangeArrowheads="1"/>
            </p:cNvSpPr>
            <p:nvPr/>
          </p:nvSpPr>
          <p:spPr bwMode="auto">
            <a:xfrm>
              <a:off x="1632" y="1488"/>
              <a:ext cx="127"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a:latin typeface="Arial" panose="020B0604020202020204" pitchFamily="34" charset="0"/>
                  <a:cs typeface="Arial" panose="020B0604020202020204" pitchFamily="34" charset="0"/>
                </a:rPr>
                <a:t>6</a:t>
              </a:r>
              <a:endParaRPr lang="es-ES_tradnl" sz="1200">
                <a:latin typeface="Arial" panose="020B0604020202020204" pitchFamily="34" charset="0"/>
                <a:cs typeface="Arial" panose="020B0604020202020204" pitchFamily="34" charset="0"/>
              </a:endParaRPr>
            </a:p>
          </p:txBody>
        </p:sp>
        <p:sp>
          <p:nvSpPr>
            <p:cNvPr id="48162" name="Oval 34"/>
            <p:cNvSpPr>
              <a:spLocks noChangeArrowheads="1"/>
            </p:cNvSpPr>
            <p:nvPr/>
          </p:nvSpPr>
          <p:spPr bwMode="auto">
            <a:xfrm>
              <a:off x="1968" y="1296"/>
              <a:ext cx="127"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a:latin typeface="Arial" panose="020B0604020202020204" pitchFamily="34" charset="0"/>
                  <a:cs typeface="Arial" panose="020B0604020202020204" pitchFamily="34" charset="0"/>
                </a:rPr>
                <a:t>7</a:t>
              </a:r>
              <a:endParaRPr lang="es-ES_tradnl" sz="1200">
                <a:latin typeface="Arial" panose="020B0604020202020204" pitchFamily="34" charset="0"/>
                <a:cs typeface="Arial" panose="020B0604020202020204" pitchFamily="34" charset="0"/>
              </a:endParaRPr>
            </a:p>
          </p:txBody>
        </p:sp>
      </p:grpSp>
      <p:grpSp>
        <p:nvGrpSpPr>
          <p:cNvPr id="48163" name="Group 35"/>
          <p:cNvGrpSpPr>
            <a:grpSpLocks/>
          </p:cNvGrpSpPr>
          <p:nvPr/>
        </p:nvGrpSpPr>
        <p:grpSpPr bwMode="auto">
          <a:xfrm>
            <a:off x="2339752" y="2547342"/>
            <a:ext cx="2512219" cy="2609850"/>
            <a:chOff x="1872" y="1968"/>
            <a:chExt cx="1870" cy="1644"/>
          </a:xfrm>
        </p:grpSpPr>
        <p:sp>
          <p:nvSpPr>
            <p:cNvPr id="48164" name="Oval 36"/>
            <p:cNvSpPr>
              <a:spLocks noChangeArrowheads="1"/>
            </p:cNvSpPr>
            <p:nvPr/>
          </p:nvSpPr>
          <p:spPr bwMode="auto">
            <a:xfrm>
              <a:off x="2603" y="2346"/>
              <a:ext cx="109" cy="12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a:latin typeface="Arial" panose="020B0604020202020204" pitchFamily="34" charset="0"/>
                  <a:cs typeface="Arial" panose="020B0604020202020204" pitchFamily="34" charset="0"/>
                </a:rPr>
                <a:t>10</a:t>
              </a:r>
              <a:endParaRPr lang="es-ES_tradnl" sz="1200">
                <a:latin typeface="Arial" panose="020B0604020202020204" pitchFamily="34" charset="0"/>
                <a:cs typeface="Arial" panose="020B0604020202020204" pitchFamily="34" charset="0"/>
              </a:endParaRPr>
            </a:p>
          </p:txBody>
        </p:sp>
        <p:sp>
          <p:nvSpPr>
            <p:cNvPr id="48165" name="Oval 37"/>
            <p:cNvSpPr>
              <a:spLocks noChangeArrowheads="1"/>
            </p:cNvSpPr>
            <p:nvPr/>
          </p:nvSpPr>
          <p:spPr bwMode="auto">
            <a:xfrm>
              <a:off x="2749" y="2094"/>
              <a:ext cx="109" cy="12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a:latin typeface="Arial" panose="020B0604020202020204" pitchFamily="34" charset="0"/>
                  <a:cs typeface="Arial" panose="020B0604020202020204" pitchFamily="34" charset="0"/>
                </a:rPr>
                <a:t>11</a:t>
              </a:r>
              <a:endParaRPr lang="es-ES_tradnl" sz="1200">
                <a:latin typeface="Arial" panose="020B0604020202020204" pitchFamily="34" charset="0"/>
                <a:cs typeface="Arial" panose="020B0604020202020204" pitchFamily="34" charset="0"/>
              </a:endParaRPr>
            </a:p>
          </p:txBody>
        </p:sp>
        <p:sp>
          <p:nvSpPr>
            <p:cNvPr id="48166" name="Oval 38"/>
            <p:cNvSpPr>
              <a:spLocks noChangeArrowheads="1"/>
            </p:cNvSpPr>
            <p:nvPr/>
          </p:nvSpPr>
          <p:spPr bwMode="auto">
            <a:xfrm>
              <a:off x="2968" y="1968"/>
              <a:ext cx="109" cy="12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100" b="1" dirty="0">
                  <a:latin typeface="Arial" panose="020B0604020202020204" pitchFamily="34" charset="0"/>
                  <a:cs typeface="Arial" panose="020B0604020202020204" pitchFamily="34" charset="0"/>
                </a:rPr>
                <a:t>12</a:t>
              </a:r>
              <a:endParaRPr lang="es-ES_tradnl" sz="1200" dirty="0">
                <a:latin typeface="Arial" panose="020B0604020202020204" pitchFamily="34" charset="0"/>
                <a:cs typeface="Arial" panose="020B0604020202020204" pitchFamily="34" charset="0"/>
              </a:endParaRPr>
            </a:p>
          </p:txBody>
        </p:sp>
        <p:grpSp>
          <p:nvGrpSpPr>
            <p:cNvPr id="48167" name="Group 39"/>
            <p:cNvGrpSpPr>
              <a:grpSpLocks/>
            </p:cNvGrpSpPr>
            <p:nvPr/>
          </p:nvGrpSpPr>
          <p:grpSpPr bwMode="auto">
            <a:xfrm>
              <a:off x="1872" y="2832"/>
              <a:ext cx="1870" cy="780"/>
              <a:chOff x="1872" y="2832"/>
              <a:chExt cx="1870" cy="780"/>
            </a:xfrm>
          </p:grpSpPr>
          <p:sp>
            <p:nvSpPr>
              <p:cNvPr id="48168" name="Text Box 40"/>
              <p:cNvSpPr txBox="1">
                <a:spLocks noChangeArrowheads="1"/>
              </p:cNvSpPr>
              <p:nvPr/>
            </p:nvSpPr>
            <p:spPr bwMode="auto">
              <a:xfrm>
                <a:off x="2304" y="2832"/>
                <a:ext cx="131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sz="1200" b="1" dirty="0">
                    <a:latin typeface="Arial" panose="020B0604020202020204" pitchFamily="34" charset="0"/>
                    <a:cs typeface="Arial" panose="020B0604020202020204" pitchFamily="34" charset="0"/>
                  </a:rPr>
                  <a:t>HON  -   NIC</a:t>
                </a:r>
              </a:p>
            </p:txBody>
          </p:sp>
          <p:sp>
            <p:nvSpPr>
              <p:cNvPr id="48169" name="AutoShape 41"/>
              <p:cNvSpPr>
                <a:spLocks/>
              </p:cNvSpPr>
              <p:nvPr/>
            </p:nvSpPr>
            <p:spPr bwMode="auto">
              <a:xfrm>
                <a:off x="1872" y="3024"/>
                <a:ext cx="182" cy="588"/>
              </a:xfrm>
              <a:prstGeom prst="leftBrace">
                <a:avLst>
                  <a:gd name="adj1" fmla="val 41746"/>
                  <a:gd name="adj2" fmla="val 53088"/>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48170" name="Text Box 42"/>
              <p:cNvSpPr txBox="1">
                <a:spLocks noChangeArrowheads="1"/>
              </p:cNvSpPr>
              <p:nvPr/>
            </p:nvSpPr>
            <p:spPr bwMode="auto">
              <a:xfrm>
                <a:off x="2064" y="3024"/>
                <a:ext cx="16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folHlink"/>
                  </a:buClr>
                  <a:buFont typeface="Monotype Sorts" pitchFamily="2" charset="2"/>
                  <a:buNone/>
                </a:pPr>
                <a:r>
                  <a:rPr lang="es-ES_tradnl" sz="1200" dirty="0">
                    <a:latin typeface="Arial" panose="020B0604020202020204" pitchFamily="34" charset="0"/>
                    <a:cs typeface="Arial" panose="020B0604020202020204" pitchFamily="34" charset="0"/>
                  </a:rPr>
                  <a:t>  El </a:t>
                </a:r>
                <a:r>
                  <a:rPr lang="es-ES_tradnl" sz="1200" dirty="0" err="1">
                    <a:latin typeface="Arial" panose="020B0604020202020204" pitchFamily="34" charset="0"/>
                    <a:cs typeface="Arial" panose="020B0604020202020204" pitchFamily="34" charset="0"/>
                  </a:rPr>
                  <a:t>Guasaule</a:t>
                </a:r>
                <a:r>
                  <a:rPr lang="es-ES_tradnl" sz="1200" dirty="0">
                    <a:latin typeface="Arial" panose="020B0604020202020204" pitchFamily="34" charset="0"/>
                    <a:cs typeface="Arial" panose="020B0604020202020204" pitchFamily="34" charset="0"/>
                  </a:rPr>
                  <a:t>-El </a:t>
                </a:r>
                <a:r>
                  <a:rPr lang="es-ES_tradnl" sz="1200" dirty="0" err="1">
                    <a:latin typeface="Arial" panose="020B0604020202020204" pitchFamily="34" charset="0"/>
                    <a:cs typeface="Arial" panose="020B0604020202020204" pitchFamily="34" charset="0"/>
                  </a:rPr>
                  <a:t>Guasaule</a:t>
                </a:r>
                <a:endParaRPr lang="es-ES_tradnl" sz="1200" dirty="0">
                  <a:latin typeface="Arial" panose="020B0604020202020204" pitchFamily="34" charset="0"/>
                  <a:cs typeface="Arial" panose="020B0604020202020204" pitchFamily="34" charset="0"/>
                </a:endParaRPr>
              </a:p>
            </p:txBody>
          </p:sp>
          <p:sp>
            <p:nvSpPr>
              <p:cNvPr id="48171" name="Text Box 43"/>
              <p:cNvSpPr txBox="1">
                <a:spLocks noChangeArrowheads="1"/>
              </p:cNvSpPr>
              <p:nvPr/>
            </p:nvSpPr>
            <p:spPr bwMode="auto">
              <a:xfrm>
                <a:off x="2064" y="3216"/>
                <a:ext cx="16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folHlink"/>
                  </a:buClr>
                  <a:buFont typeface="Monotype Sorts" pitchFamily="2" charset="2"/>
                  <a:buNone/>
                </a:pPr>
                <a:r>
                  <a:rPr lang="es-ES_tradnl" sz="1200" dirty="0">
                    <a:latin typeface="Arial" panose="020B0604020202020204" pitchFamily="34" charset="0"/>
                    <a:cs typeface="Arial" panose="020B0604020202020204" pitchFamily="34" charset="0"/>
                  </a:rPr>
                  <a:t>  La Fraternidad-El Espino</a:t>
                </a:r>
              </a:p>
            </p:txBody>
          </p:sp>
          <p:sp>
            <p:nvSpPr>
              <p:cNvPr id="48172" name="Text Box 44"/>
              <p:cNvSpPr txBox="1">
                <a:spLocks noChangeArrowheads="1"/>
              </p:cNvSpPr>
              <p:nvPr/>
            </p:nvSpPr>
            <p:spPr bwMode="auto">
              <a:xfrm>
                <a:off x="2064" y="3403"/>
                <a:ext cx="16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folHlink"/>
                  </a:buClr>
                  <a:buFont typeface="Monotype Sorts" pitchFamily="2" charset="2"/>
                  <a:buNone/>
                </a:pPr>
                <a:r>
                  <a:rPr lang="es-ES_tradnl" sz="1200">
                    <a:latin typeface="Arial" panose="020B0604020202020204" pitchFamily="34" charset="0"/>
                    <a:cs typeface="Arial" panose="020B0604020202020204" pitchFamily="34" charset="0"/>
                  </a:rPr>
                  <a:t>  Las Manos-Las Manos</a:t>
                </a:r>
              </a:p>
            </p:txBody>
          </p:sp>
          <p:sp>
            <p:nvSpPr>
              <p:cNvPr id="48173" name="Oval 45"/>
              <p:cNvSpPr>
                <a:spLocks noChangeArrowheads="1"/>
              </p:cNvSpPr>
              <p:nvPr/>
            </p:nvSpPr>
            <p:spPr bwMode="auto">
              <a:xfrm>
                <a:off x="2064" y="3264"/>
                <a:ext cx="96" cy="78"/>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800">
                    <a:solidFill>
                      <a:schemeClr val="bg2"/>
                    </a:solidFill>
                    <a:latin typeface="Arial" panose="020B0604020202020204" pitchFamily="34" charset="0"/>
                    <a:cs typeface="Arial" panose="020B0604020202020204" pitchFamily="34" charset="0"/>
                  </a:rPr>
                  <a:t>11</a:t>
                </a:r>
                <a:endParaRPr lang="es-ES_tradnl" sz="1200">
                  <a:latin typeface="Arial" panose="020B0604020202020204" pitchFamily="34" charset="0"/>
                  <a:cs typeface="Arial" panose="020B0604020202020204" pitchFamily="34" charset="0"/>
                </a:endParaRPr>
              </a:p>
            </p:txBody>
          </p:sp>
          <p:sp>
            <p:nvSpPr>
              <p:cNvPr id="48174" name="Oval 46"/>
              <p:cNvSpPr>
                <a:spLocks noChangeArrowheads="1"/>
              </p:cNvSpPr>
              <p:nvPr/>
            </p:nvSpPr>
            <p:spPr bwMode="auto">
              <a:xfrm>
                <a:off x="2064" y="3072"/>
                <a:ext cx="96" cy="78"/>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800">
                    <a:solidFill>
                      <a:schemeClr val="bg2"/>
                    </a:solidFill>
                    <a:latin typeface="Arial" panose="020B0604020202020204" pitchFamily="34" charset="0"/>
                    <a:cs typeface="Arial" panose="020B0604020202020204" pitchFamily="34" charset="0"/>
                  </a:rPr>
                  <a:t>10</a:t>
                </a:r>
                <a:endParaRPr lang="es-ES_tradnl" sz="1200">
                  <a:latin typeface="Arial" panose="020B0604020202020204" pitchFamily="34" charset="0"/>
                  <a:cs typeface="Arial" panose="020B0604020202020204" pitchFamily="34" charset="0"/>
                </a:endParaRPr>
              </a:p>
            </p:txBody>
          </p:sp>
          <p:sp>
            <p:nvSpPr>
              <p:cNvPr id="48175" name="Oval 47"/>
              <p:cNvSpPr>
                <a:spLocks noChangeArrowheads="1"/>
              </p:cNvSpPr>
              <p:nvPr/>
            </p:nvSpPr>
            <p:spPr bwMode="auto">
              <a:xfrm>
                <a:off x="2064" y="3456"/>
                <a:ext cx="96" cy="78"/>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800">
                    <a:solidFill>
                      <a:schemeClr val="bg2"/>
                    </a:solidFill>
                    <a:latin typeface="Arial" panose="020B0604020202020204" pitchFamily="34" charset="0"/>
                    <a:cs typeface="Arial" panose="020B0604020202020204" pitchFamily="34" charset="0"/>
                  </a:rPr>
                  <a:t>12</a:t>
                </a:r>
                <a:endParaRPr lang="es-ES_tradnl" sz="1200">
                  <a:latin typeface="Arial" panose="020B0604020202020204" pitchFamily="34" charset="0"/>
                  <a:cs typeface="Arial" panose="020B0604020202020204" pitchFamily="34" charset="0"/>
                </a:endParaRPr>
              </a:p>
            </p:txBody>
          </p:sp>
        </p:grpSp>
      </p:grpSp>
      <p:grpSp>
        <p:nvGrpSpPr>
          <p:cNvPr id="48176" name="Group 48"/>
          <p:cNvGrpSpPr>
            <a:grpSpLocks/>
          </p:cNvGrpSpPr>
          <p:nvPr/>
        </p:nvGrpSpPr>
        <p:grpSpPr bwMode="auto">
          <a:xfrm>
            <a:off x="4499992" y="3861048"/>
            <a:ext cx="2978944" cy="842963"/>
            <a:chOff x="3580" y="2976"/>
            <a:chExt cx="2502" cy="531"/>
          </a:xfrm>
        </p:grpSpPr>
        <p:sp>
          <p:nvSpPr>
            <p:cNvPr id="48177" name="Oval 49"/>
            <p:cNvSpPr>
              <a:spLocks noChangeArrowheads="1"/>
            </p:cNvSpPr>
            <p:nvPr/>
          </p:nvSpPr>
          <p:spPr bwMode="auto">
            <a:xfrm>
              <a:off x="3580" y="3216"/>
              <a:ext cx="74" cy="72"/>
            </a:xfrm>
            <a:prstGeom prst="ellipse">
              <a:avLst/>
            </a:prstGeom>
            <a:solidFill>
              <a:srgbClr val="00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1200" b="1" dirty="0">
                  <a:latin typeface="Times New Roman" pitchFamily="18" charset="0"/>
                </a:rPr>
                <a:t>13</a:t>
              </a:r>
              <a:endParaRPr lang="es-ES_tradnl" sz="1200" dirty="0">
                <a:latin typeface="Times New Roman" pitchFamily="18" charset="0"/>
              </a:endParaRPr>
            </a:p>
          </p:txBody>
        </p:sp>
        <p:sp>
          <p:nvSpPr>
            <p:cNvPr id="48178" name="AutoShape 50"/>
            <p:cNvSpPr>
              <a:spLocks/>
            </p:cNvSpPr>
            <p:nvPr/>
          </p:nvSpPr>
          <p:spPr bwMode="auto">
            <a:xfrm>
              <a:off x="4320" y="3168"/>
              <a:ext cx="144" cy="288"/>
            </a:xfrm>
            <a:prstGeom prst="leftBrace">
              <a:avLst>
                <a:gd name="adj1" fmla="val 16667"/>
                <a:gd name="adj2" fmla="val 50000"/>
              </a:avLst>
            </a:prstGeom>
            <a:noFill/>
            <a:ln w="381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9" name="Text Box 51"/>
            <p:cNvSpPr txBox="1">
              <a:spLocks noChangeArrowheads="1"/>
            </p:cNvSpPr>
            <p:nvPr/>
          </p:nvSpPr>
          <p:spPr bwMode="auto">
            <a:xfrm>
              <a:off x="4464" y="3216"/>
              <a:ext cx="16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003300"/>
                </a:buClr>
                <a:buFont typeface="Monotype Sorts" pitchFamily="2" charset="2"/>
                <a:buNone/>
              </a:pPr>
              <a:r>
                <a:rPr lang="es-ES_tradnl" sz="1200" dirty="0">
                  <a:latin typeface="Arial" panose="020B0604020202020204" pitchFamily="34" charset="0"/>
                  <a:cs typeface="Arial" panose="020B0604020202020204" pitchFamily="34" charset="0"/>
                </a:rPr>
                <a:t> Samoa  -   Peñas Blancas</a:t>
              </a:r>
            </a:p>
          </p:txBody>
        </p:sp>
        <p:sp>
          <p:nvSpPr>
            <p:cNvPr id="48180" name="Text Box 52"/>
            <p:cNvSpPr txBox="1">
              <a:spLocks noChangeArrowheads="1"/>
            </p:cNvSpPr>
            <p:nvPr/>
          </p:nvSpPr>
          <p:spPr bwMode="auto">
            <a:xfrm>
              <a:off x="4608" y="2976"/>
              <a:ext cx="117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s-ES_tradnl" sz="1200" b="1" dirty="0">
                  <a:latin typeface="Arial" panose="020B0604020202020204" pitchFamily="34" charset="0"/>
                  <a:cs typeface="Arial" panose="020B0604020202020204" pitchFamily="34" charset="0"/>
                </a:rPr>
                <a:t>NIC  -  C. R.</a:t>
              </a:r>
            </a:p>
          </p:txBody>
        </p:sp>
        <p:sp>
          <p:nvSpPr>
            <p:cNvPr id="48181" name="Oval 53"/>
            <p:cNvSpPr>
              <a:spLocks noChangeArrowheads="1"/>
            </p:cNvSpPr>
            <p:nvPr/>
          </p:nvSpPr>
          <p:spPr bwMode="auto">
            <a:xfrm>
              <a:off x="4416" y="3264"/>
              <a:ext cx="96" cy="78"/>
            </a:xfrm>
            <a:prstGeom prst="ellipse">
              <a:avLst/>
            </a:prstGeom>
            <a:solidFill>
              <a:srgbClr val="00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_tradnl" sz="800">
                  <a:solidFill>
                    <a:schemeClr val="bg2"/>
                  </a:solidFill>
                </a:rPr>
                <a:t>13</a:t>
              </a:r>
              <a:endParaRPr lang="es-ES_tradnl" sz="1200">
                <a:latin typeface="Times New Roman" pitchFamily="18" charset="0"/>
              </a:endParaRPr>
            </a:p>
          </p:txBody>
        </p:sp>
      </p:grpSp>
      <p:sp>
        <p:nvSpPr>
          <p:cNvPr id="2" name="1 Rectángulo"/>
          <p:cNvSpPr/>
          <p:nvPr/>
        </p:nvSpPr>
        <p:spPr>
          <a:xfrm>
            <a:off x="0" y="5949280"/>
            <a:ext cx="9156018" cy="861774"/>
          </a:xfrm>
          <a:prstGeom prst="rect">
            <a:avLst/>
          </a:prstGeom>
          <a:solidFill>
            <a:schemeClr val="tx2">
              <a:lumMod val="50000"/>
            </a:schemeClr>
          </a:solidFill>
        </p:spPr>
        <p:txBody>
          <a:bodyPr wrap="square" lIns="91440" tIns="45720" rIns="91440" bIns="45720">
            <a:spAutoFit/>
          </a:bodyPr>
          <a:lstStyle/>
          <a:p>
            <a:pPr algn="ctr"/>
            <a:r>
              <a:rPr lang="es-E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FRONTERAS EN CENTROAMERICA</a:t>
            </a:r>
            <a:endParaRPr lang="es-E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45940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EECD2"/>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34363871"/>
              </p:ext>
            </p:extLst>
          </p:nvPr>
        </p:nvGraphicFramePr>
        <p:xfrm>
          <a:off x="283052" y="612900"/>
          <a:ext cx="8568952" cy="5583936"/>
        </p:xfrm>
        <a:graphic>
          <a:graphicData uri="http://schemas.openxmlformats.org/drawingml/2006/table">
            <a:tbl>
              <a:tblPr firstRow="1" bandRow="1">
                <a:tableStyleId>{5C22544A-7EE6-4342-B048-85BDC9FD1C3A}</a:tableStyleId>
              </a:tblPr>
              <a:tblGrid>
                <a:gridCol w="1800200"/>
                <a:gridCol w="4320480"/>
                <a:gridCol w="2448272"/>
              </a:tblGrid>
              <a:tr h="370840">
                <a:tc>
                  <a:txBody>
                    <a:bodyPr/>
                    <a:lstStyle/>
                    <a:p>
                      <a:pPr algn="ctr"/>
                      <a:r>
                        <a:rPr lang="es-SV" dirty="0" smtClean="0">
                          <a:latin typeface="Arial" panose="020B0604020202020204" pitchFamily="34" charset="0"/>
                          <a:cs typeface="Arial" panose="020B0604020202020204" pitchFamily="34" charset="0"/>
                        </a:rPr>
                        <a:t>Trámites</a:t>
                      </a:r>
                      <a:endParaRPr lang="es-SV" dirty="0">
                        <a:latin typeface="Arial" panose="020B0604020202020204" pitchFamily="34" charset="0"/>
                        <a:cs typeface="Arial" panose="020B0604020202020204" pitchFamily="34" charset="0"/>
                      </a:endParaRPr>
                    </a:p>
                  </a:txBody>
                  <a:tcPr/>
                </a:tc>
                <a:tc>
                  <a:txBody>
                    <a:bodyPr/>
                    <a:lstStyle/>
                    <a:p>
                      <a:pPr algn="ctr"/>
                      <a:r>
                        <a:rPr lang="es-SV" dirty="0" smtClean="0">
                          <a:latin typeface="Arial" panose="020B0604020202020204" pitchFamily="34" charset="0"/>
                          <a:cs typeface="Arial" panose="020B0604020202020204" pitchFamily="34" charset="0"/>
                        </a:rPr>
                        <a:t>Avances</a:t>
                      </a:r>
                      <a:endParaRPr lang="es-SV" dirty="0">
                        <a:latin typeface="Arial" panose="020B0604020202020204" pitchFamily="34" charset="0"/>
                        <a:cs typeface="Arial" panose="020B0604020202020204" pitchFamily="34" charset="0"/>
                      </a:endParaRPr>
                    </a:p>
                  </a:txBody>
                  <a:tcPr/>
                </a:tc>
                <a:tc>
                  <a:txBody>
                    <a:bodyPr/>
                    <a:lstStyle/>
                    <a:p>
                      <a:pPr algn="ctr"/>
                      <a:r>
                        <a:rPr lang="es-SV" dirty="0" smtClean="0">
                          <a:latin typeface="Arial" panose="020B0604020202020204" pitchFamily="34" charset="0"/>
                          <a:cs typeface="Arial" panose="020B0604020202020204" pitchFamily="34" charset="0"/>
                        </a:rPr>
                        <a:t>Debilidades</a:t>
                      </a:r>
                      <a:endParaRPr lang="es-SV" dirty="0">
                        <a:latin typeface="Arial" panose="020B0604020202020204" pitchFamily="34" charset="0"/>
                        <a:cs typeface="Arial" panose="020B0604020202020204" pitchFamily="34" charset="0"/>
                      </a:endParaRPr>
                    </a:p>
                  </a:txBody>
                  <a:tcPr/>
                </a:tc>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SV" sz="1600" b="1" dirty="0" smtClean="0">
                          <a:latin typeface="Arial" panose="020B0604020202020204" pitchFamily="34" charset="0"/>
                          <a:cs typeface="Arial" panose="020B0604020202020204" pitchFamily="34" charset="0"/>
                        </a:rPr>
                        <a:t>Comerciales:</a:t>
                      </a:r>
                    </a:p>
                    <a:p>
                      <a:pPr marL="0" marR="0" indent="0" algn="l" defTabSz="914400" rtl="0" eaLnBrk="1" fontAlgn="auto" latinLnBrk="0" hangingPunct="1">
                        <a:lnSpc>
                          <a:spcPct val="150000"/>
                        </a:lnSpc>
                        <a:spcBef>
                          <a:spcPts val="0"/>
                        </a:spcBef>
                        <a:spcAft>
                          <a:spcPts val="0"/>
                        </a:spcAft>
                        <a:buClrTx/>
                        <a:buSzTx/>
                        <a:buFontTx/>
                        <a:buNone/>
                        <a:tabLst/>
                        <a:defRPr/>
                      </a:pPr>
                      <a:r>
                        <a:rPr lang="es-SV" sz="1600" dirty="0" smtClean="0">
                          <a:latin typeface="Arial" panose="020B0604020202020204" pitchFamily="34" charset="0"/>
                          <a:cs typeface="Arial" panose="020B0604020202020204" pitchFamily="34" charset="0"/>
                        </a:rPr>
                        <a:t>Importaciones y Exportaciones</a:t>
                      </a:r>
                    </a:p>
                    <a:p>
                      <a:pPr marL="0" marR="0" indent="0" algn="l" defTabSz="914400" rtl="0" eaLnBrk="1" fontAlgn="auto" latinLnBrk="0" hangingPunct="1">
                        <a:lnSpc>
                          <a:spcPct val="150000"/>
                        </a:lnSpc>
                        <a:spcBef>
                          <a:spcPts val="0"/>
                        </a:spcBef>
                        <a:spcAft>
                          <a:spcPts val="0"/>
                        </a:spcAft>
                        <a:buClrTx/>
                        <a:buSzTx/>
                        <a:buFontTx/>
                        <a:buNone/>
                        <a:tabLst/>
                        <a:defRPr/>
                      </a:pPr>
                      <a:r>
                        <a:rPr lang="es-SV" sz="1600" dirty="0" smtClean="0">
                          <a:latin typeface="Arial" panose="020B0604020202020204" pitchFamily="34" charset="0"/>
                          <a:cs typeface="Arial" panose="020B0604020202020204" pitchFamily="34" charset="0"/>
                        </a:rPr>
                        <a:t>Tránsito</a:t>
                      </a:r>
                    </a:p>
                    <a:p>
                      <a:pPr marL="0" marR="0" indent="0" algn="l" defTabSz="914400" rtl="0" eaLnBrk="1" fontAlgn="auto" latinLnBrk="0" hangingPunct="1">
                        <a:lnSpc>
                          <a:spcPct val="150000"/>
                        </a:lnSpc>
                        <a:spcBef>
                          <a:spcPts val="0"/>
                        </a:spcBef>
                        <a:spcAft>
                          <a:spcPts val="0"/>
                        </a:spcAft>
                        <a:buClrTx/>
                        <a:buSzTx/>
                        <a:buFontTx/>
                        <a:buNone/>
                        <a:tabLst/>
                        <a:defRPr/>
                      </a:pPr>
                      <a:r>
                        <a:rPr lang="es-SV" sz="1600" dirty="0" smtClean="0">
                          <a:latin typeface="Arial" panose="020B0604020202020204" pitchFamily="34" charset="0"/>
                          <a:cs typeface="Arial" panose="020B0604020202020204" pitchFamily="34" charset="0"/>
                        </a:rPr>
                        <a:t>Controles Fito-Zoo</a:t>
                      </a:r>
                      <a:r>
                        <a:rPr lang="es-SV" sz="1600" baseline="0" dirty="0" smtClean="0">
                          <a:latin typeface="Arial" panose="020B0604020202020204" pitchFamily="34" charset="0"/>
                          <a:cs typeface="Arial" panose="020B0604020202020204" pitchFamily="34" charset="0"/>
                        </a:rPr>
                        <a:t> sanitarias</a:t>
                      </a:r>
                    </a:p>
                    <a:p>
                      <a:pPr marL="0" marR="0" indent="0" algn="l" defTabSz="914400" rtl="0" eaLnBrk="1" fontAlgn="auto" latinLnBrk="0" hangingPunct="1">
                        <a:lnSpc>
                          <a:spcPct val="150000"/>
                        </a:lnSpc>
                        <a:spcBef>
                          <a:spcPts val="0"/>
                        </a:spcBef>
                        <a:spcAft>
                          <a:spcPts val="0"/>
                        </a:spcAft>
                        <a:buClrTx/>
                        <a:buSzTx/>
                        <a:buFontTx/>
                        <a:buNone/>
                        <a:tabLst/>
                        <a:defRPr/>
                      </a:pPr>
                      <a:r>
                        <a:rPr lang="es-SV" sz="1600" baseline="0" dirty="0" smtClean="0">
                          <a:latin typeface="Arial" panose="020B0604020202020204" pitchFamily="34" charset="0"/>
                          <a:cs typeface="Arial" panose="020B0604020202020204" pitchFamily="34" charset="0"/>
                        </a:rPr>
                        <a:t>Inspecciones</a:t>
                      </a:r>
                      <a:endParaRPr lang="es-SV" sz="1600" dirty="0" smtClean="0">
                        <a:latin typeface="Arial" panose="020B0604020202020204" pitchFamily="34" charset="0"/>
                        <a:cs typeface="Arial" panose="020B0604020202020204" pitchFamily="34" charset="0"/>
                      </a:endParaRPr>
                    </a:p>
                  </a:txBody>
                  <a:tcPr/>
                </a:tc>
                <a:tc>
                  <a:txBody>
                    <a:bodyPr/>
                    <a:lstStyle/>
                    <a:p>
                      <a:pPr marL="285750" indent="-285750">
                        <a:lnSpc>
                          <a:spcPct val="150000"/>
                        </a:lnSpc>
                        <a:buFontTx/>
                        <a:buChar char="-"/>
                      </a:pPr>
                      <a:r>
                        <a:rPr lang="es-SV" sz="1600" dirty="0" smtClean="0">
                          <a:latin typeface="Arial" panose="020B0604020202020204" pitchFamily="34" charset="0"/>
                          <a:cs typeface="Arial" panose="020B0604020202020204" pitchFamily="34" charset="0"/>
                        </a:rPr>
                        <a:t>Código Aduanero Uniforme</a:t>
                      </a:r>
                      <a:r>
                        <a:rPr lang="es-SV" sz="1600" baseline="0" dirty="0" smtClean="0">
                          <a:latin typeface="Arial" panose="020B0604020202020204" pitchFamily="34" charset="0"/>
                          <a:cs typeface="Arial" panose="020B0604020202020204" pitchFamily="34" charset="0"/>
                        </a:rPr>
                        <a:t> Centroamericano (CAUCA, y, RECAUCA)</a:t>
                      </a:r>
                    </a:p>
                    <a:p>
                      <a:pPr marL="285750" indent="-285750">
                        <a:lnSpc>
                          <a:spcPct val="150000"/>
                        </a:lnSpc>
                        <a:buFontTx/>
                        <a:buChar char="-"/>
                      </a:pPr>
                      <a:r>
                        <a:rPr lang="es-SV" sz="1600" baseline="0" dirty="0" smtClean="0">
                          <a:latin typeface="Arial" panose="020B0604020202020204" pitchFamily="34" charset="0"/>
                          <a:cs typeface="Arial" panose="020B0604020202020204" pitchFamily="34" charset="0"/>
                        </a:rPr>
                        <a:t>Convenio sobre el Régimen Arancelario y Aduanero Centroamericano</a:t>
                      </a:r>
                    </a:p>
                    <a:p>
                      <a:pPr marL="285750" indent="-285750">
                        <a:lnSpc>
                          <a:spcPct val="150000"/>
                        </a:lnSpc>
                        <a:buFontTx/>
                        <a:buChar char="-"/>
                      </a:pPr>
                      <a:r>
                        <a:rPr lang="es-SV" sz="1600" baseline="0" dirty="0" smtClean="0">
                          <a:latin typeface="Arial" panose="020B0604020202020204" pitchFamily="34" charset="0"/>
                          <a:cs typeface="Arial" panose="020B0604020202020204" pitchFamily="34" charset="0"/>
                        </a:rPr>
                        <a:t>Convenio de compatibilización de los tributos internos aplicables al comercio entre los estados parte de la Unión Aduanera Centroamericana</a:t>
                      </a:r>
                    </a:p>
                    <a:p>
                      <a:pPr marL="285750" indent="-285750">
                        <a:lnSpc>
                          <a:spcPct val="150000"/>
                        </a:lnSpc>
                        <a:buFontTx/>
                        <a:buChar char="-"/>
                      </a:pPr>
                      <a:r>
                        <a:rPr lang="es-SV" sz="1600" baseline="0" dirty="0" smtClean="0">
                          <a:latin typeface="Arial" panose="020B0604020202020204" pitchFamily="34" charset="0"/>
                          <a:cs typeface="Arial" panose="020B0604020202020204" pitchFamily="34" charset="0"/>
                        </a:rPr>
                        <a:t>Reglamento CA sobre medidas sanitarias y fitosanitarias</a:t>
                      </a:r>
                      <a:endParaRPr lang="es-SV" sz="1600" dirty="0">
                        <a:latin typeface="Arial" panose="020B0604020202020204" pitchFamily="34" charset="0"/>
                        <a:cs typeface="Arial" panose="020B0604020202020204" pitchFamily="34" charset="0"/>
                      </a:endParaRPr>
                    </a:p>
                  </a:txBody>
                  <a:tcPr/>
                </a:tc>
                <a:tc rowSpan="2">
                  <a:txBody>
                    <a:bodyPr/>
                    <a:lstStyle/>
                    <a:p>
                      <a:pPr marL="285750" indent="-285750">
                        <a:lnSpc>
                          <a:spcPct val="150000"/>
                        </a:lnSpc>
                        <a:buFontTx/>
                        <a:buChar char="-"/>
                      </a:pPr>
                      <a:r>
                        <a:rPr lang="es-SV" dirty="0" smtClean="0">
                          <a:latin typeface="Arial" panose="020B0604020202020204" pitchFamily="34" charset="0"/>
                          <a:cs typeface="Arial" panose="020B0604020202020204" pitchFamily="34" charset="0"/>
                        </a:rPr>
                        <a:t>Discrecionalidad</a:t>
                      </a:r>
                    </a:p>
                    <a:p>
                      <a:pPr marL="285750" indent="-285750">
                        <a:lnSpc>
                          <a:spcPct val="150000"/>
                        </a:lnSpc>
                        <a:buFontTx/>
                        <a:buChar char="-"/>
                      </a:pPr>
                      <a:r>
                        <a:rPr lang="es-SV" dirty="0" smtClean="0">
                          <a:latin typeface="Arial" panose="020B0604020202020204" pitchFamily="34" charset="0"/>
                          <a:cs typeface="Arial" panose="020B0604020202020204" pitchFamily="34" charset="0"/>
                        </a:rPr>
                        <a:t>Duplicidad</a:t>
                      </a:r>
                      <a:r>
                        <a:rPr lang="es-SV" baseline="0" dirty="0" smtClean="0">
                          <a:latin typeface="Arial" panose="020B0604020202020204" pitchFamily="34" charset="0"/>
                          <a:cs typeface="Arial" panose="020B0604020202020204" pitchFamily="34" charset="0"/>
                        </a:rPr>
                        <a:t> de trámites</a:t>
                      </a:r>
                    </a:p>
                    <a:p>
                      <a:pPr marL="285750" indent="-285750">
                        <a:lnSpc>
                          <a:spcPct val="150000"/>
                        </a:lnSpc>
                        <a:buFontTx/>
                        <a:buChar char="-"/>
                      </a:pPr>
                      <a:r>
                        <a:rPr lang="es-SV" baseline="0" dirty="0" smtClean="0">
                          <a:latin typeface="Arial" panose="020B0604020202020204" pitchFamily="34" charset="0"/>
                          <a:cs typeface="Arial" panose="020B0604020202020204" pitchFamily="34" charset="0"/>
                        </a:rPr>
                        <a:t>Mecanismos de inspección no intrusivos implementados únicamente en algunas fronteras con El Salvador</a:t>
                      </a:r>
                    </a:p>
                    <a:p>
                      <a:pPr marL="285750" indent="-285750">
                        <a:lnSpc>
                          <a:spcPct val="150000"/>
                        </a:lnSpc>
                        <a:buFontTx/>
                        <a:buChar char="-"/>
                      </a:pPr>
                      <a:r>
                        <a:rPr lang="es-SV" baseline="0" dirty="0" smtClean="0">
                          <a:latin typeface="Arial" panose="020B0604020202020204" pitchFamily="34" charset="0"/>
                          <a:cs typeface="Arial" panose="020B0604020202020204" pitchFamily="34" charset="0"/>
                        </a:rPr>
                        <a:t>Sistemas distintos y fallidos</a:t>
                      </a:r>
                      <a:endParaRPr lang="es-SV" dirty="0">
                        <a:latin typeface="Arial" panose="020B0604020202020204" pitchFamily="34" charset="0"/>
                        <a:cs typeface="Arial" panose="020B0604020202020204" pitchFamily="34" charset="0"/>
                      </a:endParaRPr>
                    </a:p>
                  </a:txBody>
                  <a:tcPr/>
                </a:tc>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SV" sz="1600" b="1" dirty="0" smtClean="0">
                          <a:latin typeface="Arial" panose="020B0604020202020204" pitchFamily="34" charset="0"/>
                          <a:cs typeface="Arial" panose="020B0604020202020204" pitchFamily="34" charset="0"/>
                        </a:rPr>
                        <a:t>Migratorios:</a:t>
                      </a:r>
                    </a:p>
                    <a:p>
                      <a:pPr marL="0" marR="0" indent="0" algn="l" defTabSz="914400" rtl="0" eaLnBrk="1" fontAlgn="auto" latinLnBrk="0" hangingPunct="1">
                        <a:lnSpc>
                          <a:spcPct val="150000"/>
                        </a:lnSpc>
                        <a:spcBef>
                          <a:spcPts val="0"/>
                        </a:spcBef>
                        <a:spcAft>
                          <a:spcPts val="0"/>
                        </a:spcAft>
                        <a:buClrTx/>
                        <a:buSzTx/>
                        <a:buFontTx/>
                        <a:buNone/>
                        <a:tabLst/>
                        <a:defRPr/>
                      </a:pPr>
                      <a:r>
                        <a:rPr lang="es-SV" sz="1600" dirty="0" smtClean="0">
                          <a:latin typeface="Arial" panose="020B0604020202020204" pitchFamily="34" charset="0"/>
                          <a:cs typeface="Arial" panose="020B0604020202020204" pitchFamily="34" charset="0"/>
                        </a:rPr>
                        <a:t>Turismo</a:t>
                      </a:r>
                    </a:p>
                    <a:p>
                      <a:pPr>
                        <a:lnSpc>
                          <a:spcPct val="150000"/>
                        </a:lnSpc>
                      </a:pPr>
                      <a:r>
                        <a:rPr lang="es-SV" sz="1600" dirty="0" smtClean="0">
                          <a:latin typeface="Arial" panose="020B0604020202020204" pitchFamily="34" charset="0"/>
                          <a:cs typeface="Arial" panose="020B0604020202020204" pitchFamily="34" charset="0"/>
                        </a:rPr>
                        <a:t>Trabajo</a:t>
                      </a:r>
                    </a:p>
                    <a:p>
                      <a:pPr>
                        <a:lnSpc>
                          <a:spcPct val="150000"/>
                        </a:lnSpc>
                      </a:pPr>
                      <a:r>
                        <a:rPr lang="es-SV" sz="1600" dirty="0" smtClean="0">
                          <a:latin typeface="Arial" panose="020B0604020202020204" pitchFamily="34" charset="0"/>
                          <a:cs typeface="Arial" panose="020B0604020202020204" pitchFamily="34" charset="0"/>
                        </a:rPr>
                        <a:t>Tránsito, etc.</a:t>
                      </a:r>
                      <a:endParaRPr lang="es-SV"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Tx/>
                        <a:buChar char="-"/>
                      </a:pPr>
                      <a:r>
                        <a:rPr lang="es-SV" sz="1600" baseline="0" dirty="0" smtClean="0">
                          <a:latin typeface="Arial" panose="020B0604020202020204" pitchFamily="34" charset="0"/>
                          <a:cs typeface="Arial" panose="020B0604020202020204" pitchFamily="34" charset="0"/>
                        </a:rPr>
                        <a:t>Declaración de los presidentes del CA-4</a:t>
                      </a:r>
                    </a:p>
                    <a:p>
                      <a:pPr marL="285750" indent="-285750">
                        <a:lnSpc>
                          <a:spcPct val="150000"/>
                        </a:lnSpc>
                        <a:buFontTx/>
                        <a:buChar char="-"/>
                      </a:pPr>
                      <a:r>
                        <a:rPr lang="es-SV" sz="1600" baseline="0" dirty="0" smtClean="0">
                          <a:latin typeface="Arial" panose="020B0604020202020204" pitchFamily="34" charset="0"/>
                          <a:cs typeface="Arial" panose="020B0604020202020204" pitchFamily="34" charset="0"/>
                        </a:rPr>
                        <a:t>Creación de Visa única </a:t>
                      </a:r>
                      <a:r>
                        <a:rPr lang="es-SV" sz="1400" baseline="0" dirty="0" smtClean="0">
                          <a:latin typeface="Arial" panose="020B0604020202020204" pitchFamily="34" charset="0"/>
                          <a:cs typeface="Arial" panose="020B0604020202020204" pitchFamily="34" charset="0"/>
                        </a:rPr>
                        <a:t>centroamericana</a:t>
                      </a:r>
                      <a:r>
                        <a:rPr lang="es-SV" sz="1600" baseline="0" dirty="0" smtClean="0">
                          <a:latin typeface="Arial" panose="020B0604020202020204" pitchFamily="34" charset="0"/>
                          <a:cs typeface="Arial" panose="020B0604020202020204" pitchFamily="34" charset="0"/>
                        </a:rPr>
                        <a:t> para la libre movilidad de extranjeros entre las Repúblicas de Es-</a:t>
                      </a:r>
                      <a:r>
                        <a:rPr lang="es-SV" sz="1600" baseline="0" dirty="0" err="1" smtClean="0">
                          <a:latin typeface="Arial" panose="020B0604020202020204" pitchFamily="34" charset="0"/>
                          <a:cs typeface="Arial" panose="020B0604020202020204" pitchFamily="34" charset="0"/>
                        </a:rPr>
                        <a:t>Gt</a:t>
                      </a:r>
                      <a:r>
                        <a:rPr lang="es-SV" sz="1600" baseline="0" dirty="0" smtClean="0">
                          <a:latin typeface="Arial" panose="020B0604020202020204" pitchFamily="34" charset="0"/>
                          <a:cs typeface="Arial" panose="020B0604020202020204" pitchFamily="34" charset="0"/>
                        </a:rPr>
                        <a:t>-</a:t>
                      </a:r>
                      <a:r>
                        <a:rPr lang="es-SV" sz="1600" baseline="0" dirty="0" err="1" smtClean="0">
                          <a:latin typeface="Arial" panose="020B0604020202020204" pitchFamily="34" charset="0"/>
                          <a:cs typeface="Arial" panose="020B0604020202020204" pitchFamily="34" charset="0"/>
                        </a:rPr>
                        <a:t>Hn-Nic</a:t>
                      </a:r>
                      <a:endParaRPr lang="es-SV" sz="1600" dirty="0">
                        <a:latin typeface="Arial" panose="020B0604020202020204" pitchFamily="34" charset="0"/>
                        <a:cs typeface="Arial" panose="020B0604020202020204" pitchFamily="34" charset="0"/>
                      </a:endParaRPr>
                    </a:p>
                  </a:txBody>
                  <a:tcPr/>
                </a:tc>
                <a:tc vMerge="1">
                  <a:txBody>
                    <a:bodyPr/>
                    <a:lstStyle/>
                    <a:p>
                      <a:endParaRPr lang="es-SV" dirty="0"/>
                    </a:p>
                  </a:txBody>
                  <a:tcPr/>
                </a:tc>
              </a:tr>
            </a:tbl>
          </a:graphicData>
        </a:graphic>
      </p:graphicFrame>
    </p:spTree>
    <p:extLst>
      <p:ext uri="{BB962C8B-B14F-4D97-AF65-F5344CB8AC3E}">
        <p14:creationId xmlns:p14="http://schemas.microsoft.com/office/powerpoint/2010/main" val="428772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EECD2">
                <a:alpha val="21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SV" dirty="0" smtClean="0"/>
              <a:t>Datos básicos de países del SICA</a:t>
            </a:r>
            <a:endParaRPr lang="es-SV"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78046220"/>
              </p:ext>
            </p:extLst>
          </p:nvPr>
        </p:nvGraphicFramePr>
        <p:xfrm>
          <a:off x="179511" y="1570864"/>
          <a:ext cx="8784977" cy="4001803"/>
        </p:xfrm>
        <a:graphic>
          <a:graphicData uri="http://schemas.openxmlformats.org/drawingml/2006/table">
            <a:tbl>
              <a:tblPr firstRow="1" firstCol="1" bandRow="1">
                <a:tableStyleId>{5C22544A-7EE6-4342-B048-85BDC9FD1C3A}</a:tableStyleId>
              </a:tblPr>
              <a:tblGrid>
                <a:gridCol w="1100023"/>
                <a:gridCol w="988210"/>
                <a:gridCol w="1090252"/>
                <a:gridCol w="931159"/>
                <a:gridCol w="1218949"/>
                <a:gridCol w="1112327"/>
                <a:gridCol w="1191929"/>
                <a:gridCol w="1152128"/>
              </a:tblGrid>
              <a:tr h="350533">
                <a:tc>
                  <a:txBody>
                    <a:bodyPr/>
                    <a:lstStyle/>
                    <a:p>
                      <a:pPr algn="ctr">
                        <a:lnSpc>
                          <a:spcPct val="107000"/>
                        </a:lnSpc>
                        <a:spcAft>
                          <a:spcPts val="800"/>
                        </a:spcAft>
                      </a:pPr>
                      <a:r>
                        <a:rPr lang="es-ES" sz="1400" dirty="0">
                          <a:effectLst/>
                          <a:latin typeface="Arial" panose="020B0604020202020204" pitchFamily="34" charset="0"/>
                          <a:cs typeface="Arial" panose="020B0604020202020204" pitchFamily="34" charset="0"/>
                        </a:rPr>
                        <a:t>País</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Extensión territorial Km</a:t>
                      </a:r>
                      <a:r>
                        <a:rPr lang="es-ES" sz="1400" baseline="30000">
                          <a:effectLst/>
                          <a:latin typeface="Arial" panose="020B0604020202020204" pitchFamily="34" charset="0"/>
                          <a:cs typeface="Arial" panose="020B0604020202020204" pitchFamily="34" charset="0"/>
                        </a:rPr>
                        <a:t>2</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Millones de habitantes</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dirty="0">
                          <a:effectLst/>
                          <a:latin typeface="Arial" panose="020B0604020202020204" pitchFamily="34" charset="0"/>
                          <a:cs typeface="Arial" panose="020B0604020202020204" pitchFamily="34" charset="0"/>
                        </a:rPr>
                        <a:t>PIB – Millones US$</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Exportación Total Millones US$</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Exportación a CA Millones US$</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Importación Total Millones US$</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Importación a CA Millones US$</a:t>
                      </a:r>
                      <a:endParaRPr lang="es-SV" sz="1400">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b="1" dirty="0">
                          <a:effectLst/>
                          <a:latin typeface="Arial" panose="020B0604020202020204" pitchFamily="34" charset="0"/>
                          <a:cs typeface="Arial" panose="020B0604020202020204" pitchFamily="34" charset="0"/>
                        </a:rPr>
                        <a:t>Guatemala</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108,889</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16,932,440</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51,408.6</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12,875.9</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2,432.0</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17,985.7</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1,444.0</a:t>
                      </a:r>
                      <a:endParaRPr lang="es-SV" sz="1400" b="1">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b="1">
                          <a:effectLst/>
                          <a:latin typeface="Arial" panose="020B0604020202020204" pitchFamily="34" charset="0"/>
                          <a:cs typeface="Arial" panose="020B0604020202020204" pitchFamily="34" charset="0"/>
                        </a:rPr>
                        <a:t>El Salvador</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21,041</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6,581,940</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24,128.1</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6,474.3</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1,841.0</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10,753.3</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1,712.0</a:t>
                      </a:r>
                      <a:endParaRPr lang="es-SV" sz="1400" b="1">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b="1">
                          <a:effectLst/>
                          <a:latin typeface="Arial" panose="020B0604020202020204" pitchFamily="34" charset="0"/>
                          <a:cs typeface="Arial" panose="020B0604020202020204" pitchFamily="34" charset="0"/>
                        </a:rPr>
                        <a:t>Honduras</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112,090</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8,866,351</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a:effectLst/>
                          <a:latin typeface="Arial" panose="020B0604020202020204" pitchFamily="34" charset="0"/>
                          <a:cs typeface="Arial" panose="020B0604020202020204" pitchFamily="34" charset="0"/>
                        </a:rPr>
                        <a:t>19,481.6</a:t>
                      </a:r>
                      <a:endParaRPr lang="es-SV" sz="1400" b="1">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8,822.8</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818.0</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12,454.8</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1,679.0</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Nicaragua</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130,370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6,236,000</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11,774.6</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4,716.5</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477.0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6,962.9</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1,135.0</a:t>
                      </a:r>
                      <a:endParaRPr lang="es-SV" sz="1400">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Costa Rica</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51,100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4,947,481</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47,404.3</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15,373</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1,588.0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17,314.8</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946.0</a:t>
                      </a:r>
                      <a:endParaRPr lang="es-SV" sz="1400">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Panamá</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75,420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4,098,135</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44,299.2</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a:t>
                      </a:r>
                      <a:endParaRPr lang="es-SV" sz="1400">
                        <a:effectLst/>
                        <a:latin typeface="Arial" panose="020B0604020202020204" pitchFamily="34" charset="0"/>
                        <a:ea typeface="Calibri"/>
                        <a:cs typeface="Arial" panose="020B0604020202020204" pitchFamily="34" charset="0"/>
                      </a:endParaRPr>
                    </a:p>
                  </a:txBody>
                  <a:tcPr marL="68580" marR="68580" marT="0" marB="0"/>
                </a:tc>
              </a:tr>
              <a:tr h="370877">
                <a:tc>
                  <a:txBody>
                    <a:bodyPr/>
                    <a:lstStyle/>
                    <a:p>
                      <a:pPr algn="ctr">
                        <a:lnSpc>
                          <a:spcPct val="107000"/>
                        </a:lnSpc>
                        <a:spcAft>
                          <a:spcPts val="800"/>
                        </a:spcAft>
                      </a:pPr>
                      <a:r>
                        <a:rPr lang="es-ES" sz="1400">
                          <a:effectLst/>
                          <a:latin typeface="Arial" panose="020B0604020202020204" pitchFamily="34" charset="0"/>
                          <a:cs typeface="Arial" panose="020B0604020202020204" pitchFamily="34" charset="0"/>
                        </a:rPr>
                        <a:t>Belice</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22,966</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348,000</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1,583.9</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dirty="0">
                          <a:effectLst/>
                          <a:latin typeface="Arial" panose="020B0604020202020204" pitchFamily="34" charset="0"/>
                          <a:cs typeface="Arial" panose="020B0604020202020204" pitchFamily="34" charset="0"/>
                        </a:rPr>
                        <a:t>-</a:t>
                      </a:r>
                      <a:endParaRPr lang="es-SV"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a:t>
                      </a:r>
                      <a:endParaRPr lang="es-SV"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a:effectLst/>
                          <a:latin typeface="Arial" panose="020B0604020202020204" pitchFamily="34" charset="0"/>
                          <a:cs typeface="Arial" panose="020B0604020202020204" pitchFamily="34" charset="0"/>
                        </a:rPr>
                        <a:t>-</a:t>
                      </a:r>
                      <a:endParaRPr lang="es-SV" sz="1400">
                        <a:effectLst/>
                        <a:latin typeface="Arial" panose="020B0604020202020204" pitchFamily="34" charset="0"/>
                        <a:ea typeface="Calibri"/>
                        <a:cs typeface="Arial" panose="020B0604020202020204" pitchFamily="34" charset="0"/>
                      </a:endParaRPr>
                    </a:p>
                  </a:txBody>
                  <a:tcPr marL="68580" marR="68580" marT="0" marB="0"/>
                </a:tc>
              </a:tr>
              <a:tr h="365693">
                <a:tc>
                  <a:txBody>
                    <a:bodyPr/>
                    <a:lstStyle/>
                    <a:p>
                      <a:pPr algn="ctr">
                        <a:lnSpc>
                          <a:spcPct val="107000"/>
                        </a:lnSpc>
                        <a:spcAft>
                          <a:spcPts val="800"/>
                        </a:spcAft>
                      </a:pPr>
                      <a:r>
                        <a:rPr lang="es-ES" sz="1400" b="1" dirty="0">
                          <a:effectLst/>
                          <a:latin typeface="Arial" panose="020B0604020202020204" pitchFamily="34" charset="0"/>
                          <a:cs typeface="Arial" panose="020B0604020202020204" pitchFamily="34" charset="0"/>
                        </a:rPr>
                        <a:t>SICA en conjunto</a:t>
                      </a:r>
                      <a:endParaRPr lang="es-SV" sz="1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521,876</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48,010,347</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smtClean="0">
                          <a:effectLst/>
                          <a:latin typeface="Arial" panose="020B0604020202020204" pitchFamily="34" charset="0"/>
                          <a:cs typeface="Arial" panose="020B0604020202020204" pitchFamily="34" charset="0"/>
                        </a:rPr>
                        <a:t>200,080.3</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 </a:t>
                      </a:r>
                      <a:r>
                        <a:rPr lang="es-ES" sz="1400" b="1" dirty="0" smtClean="0">
                          <a:effectLst/>
                          <a:latin typeface="Arial" panose="020B0604020202020204" pitchFamily="34" charset="0"/>
                          <a:cs typeface="Arial" panose="020B0604020202020204" pitchFamily="34" charset="0"/>
                        </a:rPr>
                        <a:t>48,262.5</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 </a:t>
                      </a:r>
                      <a:r>
                        <a:rPr lang="es-ES" sz="1400" b="1" dirty="0" smtClean="0">
                          <a:effectLst/>
                          <a:latin typeface="Arial" panose="020B0604020202020204" pitchFamily="34" charset="0"/>
                          <a:cs typeface="Arial" panose="020B0604020202020204" pitchFamily="34" charset="0"/>
                        </a:rPr>
                        <a:t>7,156</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 </a:t>
                      </a:r>
                      <a:r>
                        <a:rPr lang="es-ES" sz="1400" b="1" dirty="0" smtClean="0">
                          <a:effectLst/>
                          <a:latin typeface="Arial" panose="020B0604020202020204" pitchFamily="34" charset="0"/>
                          <a:cs typeface="Arial" panose="020B0604020202020204" pitchFamily="34" charset="0"/>
                        </a:rPr>
                        <a:t>65,471.5</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r">
                        <a:lnSpc>
                          <a:spcPct val="107000"/>
                        </a:lnSpc>
                        <a:spcAft>
                          <a:spcPts val="800"/>
                        </a:spcAft>
                      </a:pPr>
                      <a:r>
                        <a:rPr lang="es-ES" sz="1400" b="1" dirty="0">
                          <a:effectLst/>
                          <a:latin typeface="Arial" panose="020B0604020202020204" pitchFamily="34" charset="0"/>
                          <a:cs typeface="Arial" panose="020B0604020202020204" pitchFamily="34" charset="0"/>
                        </a:rPr>
                        <a:t> </a:t>
                      </a:r>
                      <a:r>
                        <a:rPr lang="es-ES" sz="1400" b="1" dirty="0" smtClean="0">
                          <a:effectLst/>
                          <a:latin typeface="Arial" panose="020B0604020202020204" pitchFamily="34" charset="0"/>
                          <a:cs typeface="Arial" panose="020B0604020202020204" pitchFamily="34" charset="0"/>
                        </a:rPr>
                        <a:t>6,916</a:t>
                      </a:r>
                      <a:endParaRPr lang="es-SV" sz="1400" b="1"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6" name="Rectangle 1"/>
          <p:cNvSpPr>
            <a:spLocks noChangeArrowheads="1"/>
          </p:cNvSpPr>
          <p:nvPr/>
        </p:nvSpPr>
        <p:spPr bwMode="auto">
          <a:xfrm>
            <a:off x="1738313" y="285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altLang="es-SV" sz="1800" b="0" i="0" u="none" strike="noStrike" cap="none" normalizeH="0" baseline="0" smtClean="0">
                <a:ln>
                  <a:noFill/>
                </a:ln>
                <a:solidFill>
                  <a:schemeClr val="tx1"/>
                </a:solidFill>
                <a:effectLst/>
                <a:latin typeface="Arial" pitchFamily="34" charset="0"/>
                <a:cs typeface="Arial" pitchFamily="34" charset="0"/>
              </a:rPr>
              <a:t/>
            </a:r>
            <a:br>
              <a:rPr kumimoji="0" lang="es-SV" altLang="es-SV" sz="1800" b="0" i="0" u="none" strike="noStrike" cap="none" normalizeH="0" baseline="0" smtClean="0">
                <a:ln>
                  <a:noFill/>
                </a:ln>
                <a:solidFill>
                  <a:schemeClr val="tx1"/>
                </a:solidFill>
                <a:effectLst/>
                <a:latin typeface="Arial" pitchFamily="34" charset="0"/>
                <a:cs typeface="Arial" pitchFamily="34" charset="0"/>
              </a:rPr>
            </a:br>
            <a:endParaRPr kumimoji="0" lang="es-SV" altLang="es-SV"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8 Grupo"/>
          <p:cNvGrpSpPr/>
          <p:nvPr/>
        </p:nvGrpSpPr>
        <p:grpSpPr>
          <a:xfrm>
            <a:off x="6156176" y="5658110"/>
            <a:ext cx="2778376" cy="1083258"/>
            <a:chOff x="6330128" y="5605893"/>
            <a:chExt cx="2778376" cy="1083258"/>
          </a:xfrm>
        </p:grpSpPr>
        <p:pic>
          <p:nvPicPr>
            <p:cNvPr id="10" name="Picture 2" descr="Resultado de imagen para escudo cun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logo mancomunidad trinaci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2696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45000" r="-4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rmAutofit/>
          </a:bodyPr>
          <a:lstStyle/>
          <a:p>
            <a:pPr lvl="3" algn="ctr"/>
            <a:r>
              <a:rPr lang="es-ES" sz="2400" b="1" dirty="0" smtClean="0">
                <a:effectLst>
                  <a:glow rad="101600">
                    <a:schemeClr val="accent1">
                      <a:satMod val="175000"/>
                      <a:alpha val="40000"/>
                    </a:schemeClr>
                  </a:glow>
                </a:effectLst>
                <a:latin typeface="Arial" panose="020B0604020202020204" pitchFamily="34" charset="0"/>
                <a:cs typeface="Arial" panose="020B0604020202020204" pitchFamily="34" charset="0"/>
              </a:rPr>
              <a:t>DISTANCIAS ENTRE GRANDES MERCADOS DE CONSUMIDORES EN LA REGIÓN</a:t>
            </a:r>
            <a:endParaRPr lang="es-SV" sz="2000" b="1" dirty="0">
              <a:effectLst>
                <a:glow rad="101600">
                  <a:schemeClr val="accent1">
                    <a:satMod val="175000"/>
                    <a:alpha val="40000"/>
                  </a:schemeClr>
                </a:glow>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4808" y="2132856"/>
            <a:ext cx="9129192" cy="3157811"/>
          </a:xfrm>
          <a:solidFill>
            <a:schemeClr val="accent5">
              <a:lumMod val="20000"/>
              <a:lumOff val="80000"/>
            </a:schemeClr>
          </a:solidFill>
        </p:spPr>
        <p:txBody>
          <a:bodyPr>
            <a:normAutofit fontScale="62500" lnSpcReduction="20000"/>
          </a:bodyPr>
          <a:lstStyle/>
          <a:p>
            <a:pPr lvl="0" algn="ctr"/>
            <a:r>
              <a:rPr lang="es-ES" dirty="0">
                <a:latin typeface="Arial" panose="020B0604020202020204" pitchFamily="34" charset="0"/>
                <a:cs typeface="Arial" panose="020B0604020202020204" pitchFamily="34" charset="0"/>
              </a:rPr>
              <a:t>Ciudad de </a:t>
            </a:r>
            <a:r>
              <a:rPr lang="es-ES" b="1" dirty="0">
                <a:latin typeface="Arial" panose="020B0604020202020204" pitchFamily="34" charset="0"/>
                <a:cs typeface="Arial" panose="020B0604020202020204" pitchFamily="34" charset="0"/>
              </a:rPr>
              <a:t>Guatemala</a:t>
            </a:r>
            <a:r>
              <a:rPr lang="es-ES" dirty="0">
                <a:latin typeface="Arial" panose="020B0604020202020204" pitchFamily="34" charset="0"/>
                <a:cs typeface="Arial" panose="020B0604020202020204" pitchFamily="34" charset="0"/>
              </a:rPr>
              <a:t> a </a:t>
            </a:r>
            <a:r>
              <a:rPr lang="es-ES" b="1" dirty="0">
                <a:latin typeface="Arial" panose="020B0604020202020204" pitchFamily="34" charset="0"/>
                <a:cs typeface="Arial" panose="020B0604020202020204" pitchFamily="34" charset="0"/>
              </a:rPr>
              <a:t>San Salvador</a:t>
            </a:r>
            <a:r>
              <a:rPr lang="es-ES" dirty="0">
                <a:latin typeface="Arial" panose="020B0604020202020204" pitchFamily="34" charset="0"/>
                <a:cs typeface="Arial" panose="020B0604020202020204" pitchFamily="34" charset="0"/>
              </a:rPr>
              <a:t>/El Salvador: </a:t>
            </a:r>
            <a:r>
              <a:rPr lang="es-ES" b="1" dirty="0" smtClean="0">
                <a:latin typeface="Arial" panose="020B0604020202020204" pitchFamily="34" charset="0"/>
                <a:cs typeface="Arial" panose="020B0604020202020204" pitchFamily="34" charset="0"/>
              </a:rPr>
              <a:t>231</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kilómetros</a:t>
            </a:r>
            <a:r>
              <a:rPr lang="es-ES" dirty="0" smtClean="0">
                <a:latin typeface="Arial" panose="020B0604020202020204" pitchFamily="34" charset="0"/>
                <a:cs typeface="Arial" panose="020B0604020202020204" pitchFamily="34" charset="0"/>
              </a:rPr>
              <a:t>.</a:t>
            </a:r>
          </a:p>
          <a:p>
            <a:pPr lvl="0" algn="ctr"/>
            <a:endParaRPr lang="es-SV"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Ciudad de </a:t>
            </a:r>
            <a:r>
              <a:rPr lang="es-ES" b="1" dirty="0">
                <a:latin typeface="Arial" panose="020B0604020202020204" pitchFamily="34" charset="0"/>
                <a:cs typeface="Arial" panose="020B0604020202020204" pitchFamily="34" charset="0"/>
              </a:rPr>
              <a:t>San Salvador</a:t>
            </a:r>
            <a:r>
              <a:rPr lang="es-ES" dirty="0">
                <a:latin typeface="Arial" panose="020B0604020202020204" pitchFamily="34" charset="0"/>
                <a:cs typeface="Arial" panose="020B0604020202020204" pitchFamily="34" charset="0"/>
              </a:rPr>
              <a:t> a </a:t>
            </a:r>
            <a:r>
              <a:rPr lang="es-ES" b="1" dirty="0">
                <a:latin typeface="Arial" panose="020B0604020202020204" pitchFamily="34" charset="0"/>
                <a:cs typeface="Arial" panose="020B0604020202020204" pitchFamily="34" charset="0"/>
              </a:rPr>
              <a:t>Tegucigalpa</a:t>
            </a:r>
            <a:r>
              <a:rPr lang="es-ES" dirty="0">
                <a:latin typeface="Arial" panose="020B0604020202020204" pitchFamily="34" charset="0"/>
                <a:cs typeface="Arial" panose="020B0604020202020204" pitchFamily="34" charset="0"/>
              </a:rPr>
              <a:t>/Honduras: </a:t>
            </a:r>
            <a:r>
              <a:rPr lang="es-ES" b="1" dirty="0">
                <a:latin typeface="Arial" panose="020B0604020202020204" pitchFamily="34" charset="0"/>
                <a:cs typeface="Arial" panose="020B0604020202020204" pitchFamily="34" charset="0"/>
              </a:rPr>
              <a:t>377</a:t>
            </a:r>
            <a:r>
              <a:rPr lang="es-ES" dirty="0">
                <a:latin typeface="Arial" panose="020B0604020202020204" pitchFamily="34" charset="0"/>
                <a:cs typeface="Arial" panose="020B0604020202020204" pitchFamily="34" charset="0"/>
              </a:rPr>
              <a:t> kilómetros</a:t>
            </a:r>
            <a:r>
              <a:rPr lang="es-ES" dirty="0" smtClean="0">
                <a:latin typeface="Arial" panose="020B0604020202020204" pitchFamily="34" charset="0"/>
                <a:cs typeface="Arial" panose="020B0604020202020204" pitchFamily="34" charset="0"/>
              </a:rPr>
              <a:t>.</a:t>
            </a:r>
          </a:p>
          <a:p>
            <a:pPr lvl="0" algn="ctr"/>
            <a:endParaRPr lang="es-SV"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Ciudad de </a:t>
            </a:r>
            <a:r>
              <a:rPr lang="es-ES" b="1" dirty="0">
                <a:latin typeface="Arial" panose="020B0604020202020204" pitchFamily="34" charset="0"/>
                <a:cs typeface="Arial" panose="020B0604020202020204" pitchFamily="34" charset="0"/>
              </a:rPr>
              <a:t>Guatemala</a:t>
            </a:r>
            <a:r>
              <a:rPr lang="es-ES" dirty="0">
                <a:latin typeface="Arial" panose="020B0604020202020204" pitchFamily="34" charset="0"/>
                <a:cs typeface="Arial" panose="020B0604020202020204" pitchFamily="34" charset="0"/>
              </a:rPr>
              <a:t> a </a:t>
            </a:r>
            <a:r>
              <a:rPr lang="es-ES" b="1" dirty="0">
                <a:latin typeface="Arial" panose="020B0604020202020204" pitchFamily="34" charset="0"/>
                <a:cs typeface="Arial" panose="020B0604020202020204" pitchFamily="34" charset="0"/>
              </a:rPr>
              <a:t>San Pedro Sula</a:t>
            </a:r>
            <a:r>
              <a:rPr lang="es-ES" dirty="0">
                <a:latin typeface="Arial" panose="020B0604020202020204" pitchFamily="34" charset="0"/>
                <a:cs typeface="Arial" panose="020B0604020202020204" pitchFamily="34" charset="0"/>
              </a:rPr>
              <a:t>/Honduras: </a:t>
            </a:r>
            <a:r>
              <a:rPr lang="es-ES" b="1" dirty="0">
                <a:latin typeface="Arial" panose="020B0604020202020204" pitchFamily="34" charset="0"/>
                <a:cs typeface="Arial" panose="020B0604020202020204" pitchFamily="34" charset="0"/>
              </a:rPr>
              <a:t>421</a:t>
            </a:r>
            <a:r>
              <a:rPr lang="es-ES" dirty="0">
                <a:latin typeface="Arial" panose="020B0604020202020204" pitchFamily="34" charset="0"/>
                <a:cs typeface="Arial" panose="020B0604020202020204" pitchFamily="34" charset="0"/>
              </a:rPr>
              <a:t> kilómetros</a:t>
            </a:r>
            <a:r>
              <a:rPr lang="es-ES" dirty="0" smtClean="0">
                <a:latin typeface="Arial" panose="020B0604020202020204" pitchFamily="34" charset="0"/>
                <a:cs typeface="Arial" panose="020B0604020202020204" pitchFamily="34" charset="0"/>
              </a:rPr>
              <a:t>.</a:t>
            </a:r>
          </a:p>
          <a:p>
            <a:pPr lvl="0" algn="ctr"/>
            <a:endParaRPr lang="es-SV"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Ciudad de</a:t>
            </a:r>
            <a:r>
              <a:rPr lang="es-ES" b="1" dirty="0">
                <a:latin typeface="Arial" panose="020B0604020202020204" pitchFamily="34" charset="0"/>
                <a:cs typeface="Arial" panose="020B0604020202020204" pitchFamily="34" charset="0"/>
              </a:rPr>
              <a:t> San Salvador</a:t>
            </a:r>
            <a:r>
              <a:rPr lang="es-ES" dirty="0">
                <a:latin typeface="Arial" panose="020B0604020202020204" pitchFamily="34" charset="0"/>
                <a:cs typeface="Arial" panose="020B0604020202020204" pitchFamily="34" charset="0"/>
              </a:rPr>
              <a:t> a </a:t>
            </a:r>
            <a:r>
              <a:rPr lang="es-ES" b="1" dirty="0">
                <a:latin typeface="Arial" panose="020B0604020202020204" pitchFamily="34" charset="0"/>
                <a:cs typeface="Arial" panose="020B0604020202020204" pitchFamily="34" charset="0"/>
              </a:rPr>
              <a:t>Managua</a:t>
            </a:r>
            <a:r>
              <a:rPr lang="es-ES" dirty="0">
                <a:latin typeface="Arial" panose="020B0604020202020204" pitchFamily="34" charset="0"/>
                <a:cs typeface="Arial" panose="020B0604020202020204" pitchFamily="34" charset="0"/>
              </a:rPr>
              <a:t>/Nicaragua: </a:t>
            </a:r>
            <a:r>
              <a:rPr lang="es-ES" b="1" dirty="0">
                <a:latin typeface="Arial" panose="020B0604020202020204" pitchFamily="34" charset="0"/>
                <a:cs typeface="Arial" panose="020B0604020202020204" pitchFamily="34" charset="0"/>
              </a:rPr>
              <a:t>555</a:t>
            </a:r>
            <a:r>
              <a:rPr lang="es-ES" dirty="0">
                <a:latin typeface="Arial" panose="020B0604020202020204" pitchFamily="34" charset="0"/>
                <a:cs typeface="Arial" panose="020B0604020202020204" pitchFamily="34" charset="0"/>
              </a:rPr>
              <a:t> kilómetros</a:t>
            </a:r>
            <a:r>
              <a:rPr lang="es-ES" dirty="0" smtClean="0">
                <a:latin typeface="Arial" panose="020B0604020202020204" pitchFamily="34" charset="0"/>
                <a:cs typeface="Arial" panose="020B0604020202020204" pitchFamily="34" charset="0"/>
              </a:rPr>
              <a:t>.</a:t>
            </a:r>
          </a:p>
          <a:p>
            <a:pPr lvl="0" algn="ctr"/>
            <a:endParaRPr lang="es-SV"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Ciudad de </a:t>
            </a:r>
            <a:r>
              <a:rPr lang="es-ES" b="1" dirty="0" smtClean="0">
                <a:latin typeface="Arial" panose="020B0604020202020204" pitchFamily="34" charset="0"/>
                <a:cs typeface="Arial" panose="020B0604020202020204" pitchFamily="34" charset="0"/>
              </a:rPr>
              <a:t>Belmopán</a:t>
            </a:r>
            <a:r>
              <a:rPr lang="es-ES" dirty="0" smtClean="0">
                <a:latin typeface="Arial" panose="020B0604020202020204" pitchFamily="34" charset="0"/>
                <a:cs typeface="Arial" panose="020B0604020202020204" pitchFamily="34" charset="0"/>
              </a:rPr>
              <a:t>/Belice </a:t>
            </a:r>
            <a:r>
              <a:rPr lang="es-ES" dirty="0">
                <a:latin typeface="Arial" panose="020B0604020202020204" pitchFamily="34" charset="0"/>
                <a:cs typeface="Arial" panose="020B0604020202020204" pitchFamily="34" charset="0"/>
              </a:rPr>
              <a:t>a Ciudad de </a:t>
            </a:r>
            <a:r>
              <a:rPr lang="es-ES" b="1" dirty="0">
                <a:latin typeface="Arial" panose="020B0604020202020204" pitchFamily="34" charset="0"/>
                <a:cs typeface="Arial" panose="020B0604020202020204" pitchFamily="34" charset="0"/>
              </a:rPr>
              <a:t>Guatemala</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612 </a:t>
            </a:r>
            <a:r>
              <a:rPr lang="es-ES" dirty="0">
                <a:latin typeface="Arial" panose="020B0604020202020204" pitchFamily="34" charset="0"/>
                <a:cs typeface="Arial" panose="020B0604020202020204" pitchFamily="34" charset="0"/>
              </a:rPr>
              <a:t>kilómetros</a:t>
            </a:r>
            <a:r>
              <a:rPr lang="es-ES" dirty="0" smtClean="0">
                <a:latin typeface="Arial" panose="020B0604020202020204" pitchFamily="34" charset="0"/>
                <a:cs typeface="Arial" panose="020B0604020202020204" pitchFamily="34" charset="0"/>
              </a:rPr>
              <a:t>.</a:t>
            </a:r>
            <a:endParaRPr lang="es-SV" dirty="0">
              <a:latin typeface="Arial" panose="020B0604020202020204" pitchFamily="34" charset="0"/>
              <a:cs typeface="Arial" panose="020B0604020202020204" pitchFamily="34" charset="0"/>
            </a:endParaRPr>
          </a:p>
        </p:txBody>
      </p:sp>
      <p:grpSp>
        <p:nvGrpSpPr>
          <p:cNvPr id="4" name="3 Grupo"/>
          <p:cNvGrpSpPr/>
          <p:nvPr/>
        </p:nvGrpSpPr>
        <p:grpSpPr>
          <a:xfrm>
            <a:off x="6156176" y="5589240"/>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501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59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dirty="0" smtClean="0">
                <a:latin typeface="Arial" panose="020B0604020202020204" pitchFamily="34" charset="0"/>
                <a:cs typeface="Arial" panose="020B0604020202020204" pitchFamily="34" charset="0"/>
              </a:rPr>
              <a:t>COMPETITIVIDAD DEL MERCADO CENTROAMERICANO</a:t>
            </a:r>
            <a:r>
              <a:rPr lang="es-SV" sz="2000" b="1" dirty="0" smtClean="0">
                <a:latin typeface="Arial" panose="020B0604020202020204" pitchFamily="34" charset="0"/>
                <a:cs typeface="Arial" panose="020B0604020202020204" pitchFamily="34" charset="0"/>
              </a:rPr>
              <a:t/>
            </a:r>
            <a:br>
              <a:rPr lang="es-SV" sz="2000" b="1" dirty="0" smtClean="0">
                <a:latin typeface="Arial" panose="020B0604020202020204" pitchFamily="34" charset="0"/>
                <a:cs typeface="Arial" panose="020B0604020202020204" pitchFamily="34" charset="0"/>
              </a:rPr>
            </a:br>
            <a:endParaRPr lang="es-SV" dirty="0">
              <a:latin typeface="Arial" panose="020B0604020202020204" pitchFamily="34" charset="0"/>
              <a:cs typeface="Arial" panose="020B0604020202020204" pitchFamily="34" charset="0"/>
            </a:endParaRPr>
          </a:p>
        </p:txBody>
      </p:sp>
      <p:pic>
        <p:nvPicPr>
          <p:cNvPr id="4" name="3 Marcador de contenido" descr="indice-global-competitividad-centroamerica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91269"/>
            <a:ext cx="5434552" cy="4525963"/>
          </a:xfrm>
          <a:prstGeom prst="rect">
            <a:avLst/>
          </a:prstGeom>
          <a:noFill/>
          <a:ln>
            <a:noFill/>
          </a:ln>
        </p:spPr>
      </p:pic>
      <p:sp>
        <p:nvSpPr>
          <p:cNvPr id="5" name="4 CuadroTexto"/>
          <p:cNvSpPr txBox="1"/>
          <p:nvPr/>
        </p:nvSpPr>
        <p:spPr>
          <a:xfrm>
            <a:off x="5985584" y="1412776"/>
            <a:ext cx="2839239" cy="2739211"/>
          </a:xfrm>
          <a:prstGeom prst="rect">
            <a:avLst/>
          </a:prstGeom>
          <a:noFill/>
        </p:spPr>
        <p:txBody>
          <a:bodyPr wrap="none" rtlCol="0">
            <a:spAutoFit/>
          </a:bodyPr>
          <a:lstStyle/>
          <a:p>
            <a:pPr algn="ctr"/>
            <a:r>
              <a:rPr lang="es-SV" b="1" dirty="0" smtClean="0">
                <a:latin typeface="Arial" panose="020B0604020202020204" pitchFamily="34" charset="0"/>
                <a:cs typeface="Arial" panose="020B0604020202020204" pitchFamily="34" charset="0"/>
              </a:rPr>
              <a:t>Principales factores:</a:t>
            </a:r>
          </a:p>
          <a:p>
            <a:pPr algn="just"/>
            <a:endParaRPr lang="es-SV" sz="1000" dirty="0" smtClean="0">
              <a:latin typeface="Arial" panose="020B0604020202020204" pitchFamily="34" charset="0"/>
              <a:cs typeface="Arial" panose="020B0604020202020204" pitchFamily="34" charset="0"/>
            </a:endParaRPr>
          </a:p>
          <a:p>
            <a:pPr algn="just"/>
            <a:r>
              <a:rPr lang="es-SV" dirty="0" smtClean="0">
                <a:latin typeface="Arial" panose="020B0604020202020204" pitchFamily="34" charset="0"/>
                <a:cs typeface="Arial" panose="020B0604020202020204" pitchFamily="34" charset="0"/>
              </a:rPr>
              <a:t>Institucionalidad</a:t>
            </a:r>
          </a:p>
          <a:p>
            <a:pPr algn="just"/>
            <a:r>
              <a:rPr lang="es-SV" dirty="0" smtClean="0">
                <a:latin typeface="Arial" panose="020B0604020202020204" pitchFamily="34" charset="0"/>
                <a:cs typeface="Arial" panose="020B0604020202020204" pitchFamily="34" charset="0"/>
              </a:rPr>
              <a:t>Déficit fiscal</a:t>
            </a:r>
          </a:p>
          <a:p>
            <a:pPr algn="just"/>
            <a:r>
              <a:rPr lang="es-SV" dirty="0" smtClean="0">
                <a:latin typeface="Arial" panose="020B0604020202020204" pitchFamily="34" charset="0"/>
                <a:cs typeface="Arial" panose="020B0604020202020204" pitchFamily="34" charset="0"/>
              </a:rPr>
              <a:t>Endeudamiento</a:t>
            </a:r>
          </a:p>
          <a:p>
            <a:pPr algn="just"/>
            <a:r>
              <a:rPr lang="es-SV" dirty="0" smtClean="0">
                <a:latin typeface="Arial" panose="020B0604020202020204" pitchFamily="34" charset="0"/>
                <a:cs typeface="Arial" panose="020B0604020202020204" pitchFamily="34" charset="0"/>
              </a:rPr>
              <a:t>Corrupción</a:t>
            </a:r>
          </a:p>
          <a:p>
            <a:pPr algn="just"/>
            <a:r>
              <a:rPr lang="es-SV" dirty="0" smtClean="0">
                <a:latin typeface="Arial" panose="020B0604020202020204" pitchFamily="34" charset="0"/>
                <a:cs typeface="Arial" panose="020B0604020202020204" pitchFamily="34" charset="0"/>
              </a:rPr>
              <a:t>Burocracia</a:t>
            </a:r>
          </a:p>
          <a:p>
            <a:pPr algn="just"/>
            <a:r>
              <a:rPr lang="es-SV" dirty="0" smtClean="0">
                <a:latin typeface="Arial" panose="020B0604020202020204" pitchFamily="34" charset="0"/>
                <a:cs typeface="Arial" panose="020B0604020202020204" pitchFamily="34" charset="0"/>
              </a:rPr>
              <a:t>Falta de capacitaciones</a:t>
            </a:r>
          </a:p>
          <a:p>
            <a:pPr algn="just"/>
            <a:r>
              <a:rPr lang="es-SV" dirty="0" smtClean="0">
                <a:latin typeface="Arial" panose="020B0604020202020204" pitchFamily="34" charset="0"/>
                <a:cs typeface="Arial" panose="020B0604020202020204" pitchFamily="34" charset="0"/>
              </a:rPr>
              <a:t>Regulaciones laborales</a:t>
            </a:r>
          </a:p>
          <a:p>
            <a:pPr algn="just"/>
            <a:r>
              <a:rPr lang="es-SV" dirty="0" smtClean="0">
                <a:latin typeface="Arial" panose="020B0604020202020204" pitchFamily="34" charset="0"/>
                <a:cs typeface="Arial" panose="020B0604020202020204" pitchFamily="34" charset="0"/>
              </a:rPr>
              <a:t>Inseguridad (criminalidad)</a:t>
            </a:r>
            <a:endParaRPr lang="es-SV" dirty="0">
              <a:latin typeface="Arial" panose="020B0604020202020204" pitchFamily="34" charset="0"/>
              <a:cs typeface="Arial" panose="020B0604020202020204" pitchFamily="34" charset="0"/>
            </a:endParaRPr>
          </a:p>
        </p:txBody>
      </p:sp>
      <p:sp>
        <p:nvSpPr>
          <p:cNvPr id="6" name="5 CuadroTexto"/>
          <p:cNvSpPr txBox="1"/>
          <p:nvPr/>
        </p:nvSpPr>
        <p:spPr>
          <a:xfrm>
            <a:off x="5940152" y="4725144"/>
            <a:ext cx="2987824" cy="2031325"/>
          </a:xfrm>
          <a:prstGeom prst="rect">
            <a:avLst/>
          </a:prstGeom>
          <a:noFill/>
        </p:spPr>
        <p:txBody>
          <a:bodyPr wrap="square" rtlCol="0">
            <a:spAutoFit/>
          </a:bodyPr>
          <a:lstStyle/>
          <a:p>
            <a:r>
              <a:rPr lang="es-SV" dirty="0" smtClean="0">
                <a:latin typeface="Arial" panose="020B0604020202020204" pitchFamily="34" charset="0"/>
                <a:cs typeface="Arial" panose="020B0604020202020204" pitchFamily="34" charset="0"/>
              </a:rPr>
              <a:t>Carreteras de baja calidad</a:t>
            </a:r>
          </a:p>
          <a:p>
            <a:r>
              <a:rPr lang="es-SV" dirty="0" smtClean="0">
                <a:latin typeface="Arial" panose="020B0604020202020204" pitchFamily="34" charset="0"/>
                <a:cs typeface="Arial" panose="020B0604020202020204" pitchFamily="34" charset="0"/>
              </a:rPr>
              <a:t>Limitada infraestructura y/o sin modernizar</a:t>
            </a:r>
          </a:p>
          <a:p>
            <a:r>
              <a:rPr lang="es-SV" dirty="0" smtClean="0">
                <a:latin typeface="Arial" panose="020B0604020202020204" pitchFamily="34" charset="0"/>
                <a:cs typeface="Arial" panose="020B0604020202020204" pitchFamily="34" charset="0"/>
              </a:rPr>
              <a:t>Procedimientos aduaneros lentos</a:t>
            </a:r>
          </a:p>
          <a:p>
            <a:r>
              <a:rPr lang="es-SV" dirty="0" smtClean="0">
                <a:latin typeface="Arial" panose="020B0604020202020204" pitchFamily="34" charset="0"/>
                <a:cs typeface="Arial" panose="020B0604020202020204" pitchFamily="34" charset="0"/>
              </a:rPr>
              <a:t>Procesos sanitarios duplicados en fronteras</a:t>
            </a:r>
            <a:endParaRPr lang="es-SV" dirty="0">
              <a:latin typeface="Arial" panose="020B0604020202020204" pitchFamily="34" charset="0"/>
              <a:cs typeface="Arial" panose="020B0604020202020204" pitchFamily="34" charset="0"/>
            </a:endParaRPr>
          </a:p>
        </p:txBody>
      </p:sp>
      <p:sp>
        <p:nvSpPr>
          <p:cNvPr id="7" name="6 Flecha derecha"/>
          <p:cNvSpPr/>
          <p:nvPr/>
        </p:nvSpPr>
        <p:spPr>
          <a:xfrm>
            <a:off x="1115616" y="5517232"/>
            <a:ext cx="4650668" cy="7920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latin typeface="Arial" panose="020B0604020202020204" pitchFamily="34" charset="0"/>
                <a:cs typeface="Arial" panose="020B0604020202020204" pitchFamily="34" charset="0"/>
              </a:rPr>
              <a:t>Barreras y/o limitaciones al comercio CA</a:t>
            </a:r>
            <a:endParaRPr lang="es-S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8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65000" pressure="23"/>
                    </a14:imgEffect>
                    <a14:imgEffect>
                      <a14:colorTemperature colorTemp="4100"/>
                    </a14:imgEffect>
                    <a14:imgEffect>
                      <a14:saturation sat="76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effectLst>
                  <a:glow rad="228600">
                    <a:schemeClr val="accent6">
                      <a:satMod val="175000"/>
                      <a:alpha val="40000"/>
                    </a:schemeClr>
                  </a:glow>
                </a:effectLst>
                <a:latin typeface="Arial" panose="020B0604020202020204" pitchFamily="34" charset="0"/>
                <a:cs typeface="Arial" panose="020B0604020202020204" pitchFamily="34" charset="0"/>
              </a:rPr>
              <a:t>PRESENTACIÓN</a:t>
            </a:r>
            <a:endParaRPr lang="es-SV" dirty="0">
              <a:effectLst>
                <a:glow rad="228600">
                  <a:schemeClr val="accent6">
                    <a:satMod val="175000"/>
                    <a:alpha val="40000"/>
                  </a:schemeClr>
                </a:glow>
              </a:effectLst>
              <a:latin typeface="Arial" panose="020B0604020202020204" pitchFamily="34" charset="0"/>
              <a:cs typeface="Arial" panose="020B0604020202020204" pitchFamily="34" charset="0"/>
            </a:endParaRPr>
          </a:p>
        </p:txBody>
      </p:sp>
      <p:sp>
        <p:nvSpPr>
          <p:cNvPr id="9" name="8 CuadroTexto"/>
          <p:cNvSpPr txBox="1"/>
          <p:nvPr/>
        </p:nvSpPr>
        <p:spPr>
          <a:xfrm>
            <a:off x="755576" y="1588150"/>
            <a:ext cx="3168352" cy="369332"/>
          </a:xfrm>
          <a:prstGeom prst="rect">
            <a:avLst/>
          </a:prstGeom>
          <a:noFill/>
        </p:spPr>
        <p:txBody>
          <a:bodyPr wrap="square" rtlCol="0">
            <a:spAutoFit/>
          </a:bodyPr>
          <a:lstStyle/>
          <a:p>
            <a:endParaRPr lang="es-SV" dirty="0"/>
          </a:p>
        </p:txBody>
      </p:sp>
      <p:sp>
        <p:nvSpPr>
          <p:cNvPr id="10" name="9 CuadroTexto"/>
          <p:cNvSpPr txBox="1"/>
          <p:nvPr/>
        </p:nvSpPr>
        <p:spPr>
          <a:xfrm>
            <a:off x="611560" y="1602373"/>
            <a:ext cx="2592288" cy="3554819"/>
          </a:xfrm>
          <a:prstGeom prst="rect">
            <a:avLst/>
          </a:prstGeom>
          <a:solidFill>
            <a:schemeClr val="accent6">
              <a:lumMod val="60000"/>
              <a:lumOff val="40000"/>
            </a:schemeClr>
          </a:solidFill>
          <a:ln w="19050">
            <a:noFill/>
          </a:ln>
        </p:spPr>
        <p:txBody>
          <a:bodyPr wrap="square" rtlCol="0">
            <a:spAutoFit/>
          </a:bodyPr>
          <a:lstStyle/>
          <a:p>
            <a:pPr algn="ctr"/>
            <a:r>
              <a:rPr lang="es-SV" sz="2500" dirty="0" smtClean="0">
                <a:latin typeface="Arial" panose="020B0604020202020204" pitchFamily="34" charset="0"/>
                <a:cs typeface="Arial" panose="020B0604020202020204" pitchFamily="34" charset="0"/>
              </a:rPr>
              <a:t>Compilación y análisis de la normativa para la integración centroamericana </a:t>
            </a:r>
          </a:p>
          <a:p>
            <a:endParaRPr lang="es-SV" sz="2500" dirty="0">
              <a:latin typeface="Arial" panose="020B0604020202020204" pitchFamily="34" charset="0"/>
              <a:cs typeface="Arial" panose="020B0604020202020204" pitchFamily="34" charset="0"/>
            </a:endParaRPr>
          </a:p>
          <a:p>
            <a:pPr algn="ctr"/>
            <a:r>
              <a:rPr lang="es-SV" sz="2500" dirty="0" smtClean="0">
                <a:latin typeface="Arial" panose="020B0604020202020204" pitchFamily="34" charset="0"/>
                <a:cs typeface="Arial" panose="020B0604020202020204" pitchFamily="34" charset="0"/>
              </a:rPr>
              <a:t>Institucionalidad de la Región Trifinio</a:t>
            </a:r>
            <a:endParaRPr lang="es-SV" sz="2500" dirty="0">
              <a:latin typeface="Arial" panose="020B0604020202020204" pitchFamily="34" charset="0"/>
              <a:cs typeface="Arial" panose="020B0604020202020204" pitchFamily="34" charset="0"/>
            </a:endParaRPr>
          </a:p>
        </p:txBody>
      </p:sp>
      <p:sp>
        <p:nvSpPr>
          <p:cNvPr id="11" name="10 CuadroTexto"/>
          <p:cNvSpPr txBox="1"/>
          <p:nvPr/>
        </p:nvSpPr>
        <p:spPr>
          <a:xfrm>
            <a:off x="5724128" y="1988840"/>
            <a:ext cx="2592288" cy="2785378"/>
          </a:xfrm>
          <a:prstGeom prst="rect">
            <a:avLst/>
          </a:prstGeom>
          <a:solidFill>
            <a:schemeClr val="accent6">
              <a:lumMod val="60000"/>
              <a:lumOff val="40000"/>
            </a:schemeClr>
          </a:solidFill>
          <a:ln>
            <a:noFill/>
          </a:ln>
        </p:spPr>
        <p:txBody>
          <a:bodyPr wrap="square" rtlCol="0">
            <a:spAutoFit/>
          </a:bodyPr>
          <a:lstStyle/>
          <a:p>
            <a:pPr algn="ctr"/>
            <a:r>
              <a:rPr lang="es-SV" sz="2500" dirty="0">
                <a:latin typeface="Arial" panose="020B0604020202020204" pitchFamily="34" charset="0"/>
                <a:cs typeface="Arial" panose="020B0604020202020204" pitchFamily="34" charset="0"/>
              </a:rPr>
              <a:t>Trámites fronterizos y aduanales obligatorios para la movilidad comercial y de personas </a:t>
            </a:r>
          </a:p>
        </p:txBody>
      </p:sp>
      <p:sp>
        <p:nvSpPr>
          <p:cNvPr id="12" name="11 Flecha derecha"/>
          <p:cNvSpPr/>
          <p:nvPr/>
        </p:nvSpPr>
        <p:spPr>
          <a:xfrm>
            <a:off x="3707904" y="2492896"/>
            <a:ext cx="1440160" cy="504056"/>
          </a:xfrm>
          <a:prstGeom prst="rightArrow">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13 CuadroTexto"/>
          <p:cNvSpPr txBox="1"/>
          <p:nvPr/>
        </p:nvSpPr>
        <p:spPr>
          <a:xfrm>
            <a:off x="611560" y="5642084"/>
            <a:ext cx="7704856" cy="523220"/>
          </a:xfrm>
          <a:prstGeom prst="rect">
            <a:avLst/>
          </a:prstGeom>
          <a:solidFill>
            <a:schemeClr val="accent6">
              <a:lumMod val="5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SV" sz="2800" b="1" dirty="0" smtClean="0">
                <a:solidFill>
                  <a:schemeClr val="tx1"/>
                </a:solidFill>
                <a:effectLst>
                  <a:glow rad="139700">
                    <a:schemeClr val="accent6">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Espíritu Centroamericanista</a:t>
            </a:r>
            <a:endParaRPr lang="es-SV" sz="2800" b="1" dirty="0">
              <a:solidFill>
                <a:schemeClr val="tx1"/>
              </a:solidFill>
              <a:effectLst>
                <a:glow rad="139700">
                  <a:schemeClr val="accent6">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14 Flecha derecha"/>
          <p:cNvSpPr/>
          <p:nvPr/>
        </p:nvSpPr>
        <p:spPr>
          <a:xfrm rot="10800000">
            <a:off x="3635896" y="3428999"/>
            <a:ext cx="1440160" cy="504056"/>
          </a:xfrm>
          <a:prstGeom prst="rightArrow">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59690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latin typeface="Arial" panose="020B0604020202020204" pitchFamily="34" charset="0"/>
                <a:cs typeface="Arial" panose="020B0604020202020204" pitchFamily="34" charset="0"/>
              </a:rPr>
              <a:t>Estrategia Centroamericana para la facilitación del comercio y la competitividad</a:t>
            </a:r>
            <a:endParaRPr lang="es-SV" sz="2800" dirty="0">
              <a:latin typeface="Arial" panose="020B0604020202020204" pitchFamily="34" charset="0"/>
              <a:cs typeface="Arial" panose="020B0604020202020204" pitchFamily="34" charset="0"/>
            </a:endParaRPr>
          </a:p>
        </p:txBody>
      </p:sp>
      <p:pic>
        <p:nvPicPr>
          <p:cNvPr id="4" name="3 Marcador de contenido"/>
          <p:cNvPicPr>
            <a:picLocks noGrp="1" noChangeAspect="1"/>
          </p:cNvPicPr>
          <p:nvPr>
            <p:ph idx="1"/>
          </p:nvPr>
        </p:nvPicPr>
        <p:blipFill>
          <a:blip r:embed="rId3"/>
          <a:stretch>
            <a:fillRect/>
          </a:stretch>
        </p:blipFill>
        <p:spPr>
          <a:xfrm>
            <a:off x="561249" y="1351309"/>
            <a:ext cx="8021502" cy="4525963"/>
          </a:xfrm>
          <a:prstGeom prst="rect">
            <a:avLst/>
          </a:prstGeom>
        </p:spPr>
      </p:pic>
      <p:sp>
        <p:nvSpPr>
          <p:cNvPr id="5" name="4 CuadroTexto">
            <a:hlinkClick r:id="rId4" action="ppaction://hlinksldjump"/>
          </p:cNvPr>
          <p:cNvSpPr txBox="1"/>
          <p:nvPr/>
        </p:nvSpPr>
        <p:spPr>
          <a:xfrm>
            <a:off x="1271729" y="6052646"/>
            <a:ext cx="7188703" cy="369332"/>
          </a:xfrm>
          <a:prstGeom prst="rect">
            <a:avLst/>
          </a:prstGeom>
          <a:noFill/>
        </p:spPr>
        <p:txBody>
          <a:bodyPr wrap="square" rtlCol="0">
            <a:spAutoFit/>
          </a:bodyPr>
          <a:lstStyle/>
          <a:p>
            <a:r>
              <a:rPr lang="es-SV" i="1" u="sng" dirty="0" smtClean="0">
                <a:latin typeface="Arial" panose="020B0604020202020204" pitchFamily="34" charset="0"/>
                <a:cs typeface="Arial" panose="020B0604020202020204" pitchFamily="34" charset="0"/>
              </a:rPr>
              <a:t>La región ofrece los costos logísticos mas altos del mundo</a:t>
            </a:r>
            <a:endParaRPr lang="es-SV"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155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9000" r="-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rmAutofit fontScale="90000"/>
          </a:bodyPr>
          <a:lstStyle/>
          <a:p>
            <a:r>
              <a:rPr lang="es-SV" dirty="0" smtClean="0">
                <a:latin typeface="Arial" panose="020B0604020202020204" pitchFamily="34" charset="0"/>
                <a:cs typeface="Arial" panose="020B0604020202020204" pitchFamily="34" charset="0"/>
              </a:rPr>
              <a:t>Desarrollo Humano de los Países del Triángulo Norte CA</a:t>
            </a:r>
            <a:endParaRPr lang="es-SV"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0996761"/>
              </p:ext>
            </p:extLst>
          </p:nvPr>
        </p:nvGraphicFramePr>
        <p:xfrm>
          <a:off x="2051720" y="2636911"/>
          <a:ext cx="4896543" cy="1656185"/>
        </p:xfrm>
        <a:graphic>
          <a:graphicData uri="http://schemas.openxmlformats.org/drawingml/2006/table">
            <a:tbl>
              <a:tblPr firstRow="1" firstCol="1" bandRow="1">
                <a:tableStyleId>{5C22544A-7EE6-4342-B048-85BDC9FD1C3A}</a:tableStyleId>
              </a:tblPr>
              <a:tblGrid>
                <a:gridCol w="1705872"/>
                <a:gridCol w="1709087"/>
                <a:gridCol w="1481584"/>
              </a:tblGrid>
              <a:tr h="671564">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PAIS</a:t>
                      </a:r>
                      <a:endParaRPr lang="es-SV"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PUESTO/188 PAISES</a:t>
                      </a:r>
                      <a:endParaRPr lang="es-SV"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a:effectLst/>
                          <a:latin typeface="Arial" panose="020B0604020202020204" pitchFamily="34" charset="0"/>
                          <a:cs typeface="Arial" panose="020B0604020202020204" pitchFamily="34" charset="0"/>
                        </a:rPr>
                        <a:t>IDH 2016</a:t>
                      </a:r>
                      <a:endParaRPr lang="es-SV" sz="1600">
                        <a:effectLst/>
                        <a:latin typeface="Arial" panose="020B0604020202020204" pitchFamily="34" charset="0"/>
                        <a:ea typeface="Calibri"/>
                        <a:cs typeface="Arial" panose="020B0604020202020204" pitchFamily="34" charset="0"/>
                      </a:endParaRPr>
                    </a:p>
                  </a:txBody>
                  <a:tcPr marL="68580" marR="68580" marT="0" marB="0"/>
                </a:tc>
              </a:tr>
              <a:tr h="328207">
                <a:tc>
                  <a:txBody>
                    <a:bodyPr/>
                    <a:lstStyle/>
                    <a:p>
                      <a:pPr algn="just">
                        <a:lnSpc>
                          <a:spcPct val="107000"/>
                        </a:lnSpc>
                        <a:spcAft>
                          <a:spcPts val="800"/>
                        </a:spcAft>
                      </a:pPr>
                      <a:r>
                        <a:rPr lang="es-ES" sz="1800">
                          <a:effectLst/>
                          <a:latin typeface="Arial" panose="020B0604020202020204" pitchFamily="34" charset="0"/>
                          <a:cs typeface="Arial" panose="020B0604020202020204" pitchFamily="34" charset="0"/>
                        </a:rPr>
                        <a:t>El Salvador</a:t>
                      </a:r>
                      <a:endParaRPr lang="es-SV"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117</a:t>
                      </a:r>
                      <a:endParaRPr lang="es-SV"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a:effectLst/>
                          <a:latin typeface="Arial" panose="020B0604020202020204" pitchFamily="34" charset="0"/>
                          <a:cs typeface="Arial" panose="020B0604020202020204" pitchFamily="34" charset="0"/>
                        </a:rPr>
                        <a:t>0.68</a:t>
                      </a:r>
                      <a:endParaRPr lang="es-SV" sz="1600">
                        <a:effectLst/>
                        <a:latin typeface="Arial" panose="020B0604020202020204" pitchFamily="34" charset="0"/>
                        <a:ea typeface="Calibri"/>
                        <a:cs typeface="Arial" panose="020B0604020202020204" pitchFamily="34" charset="0"/>
                      </a:endParaRPr>
                    </a:p>
                  </a:txBody>
                  <a:tcPr marL="68580" marR="68580" marT="0" marB="0"/>
                </a:tc>
              </a:tr>
              <a:tr h="328207">
                <a:tc>
                  <a:txBody>
                    <a:bodyPr/>
                    <a:lstStyle/>
                    <a:p>
                      <a:pPr algn="just">
                        <a:lnSpc>
                          <a:spcPct val="107000"/>
                        </a:lnSpc>
                        <a:spcAft>
                          <a:spcPts val="800"/>
                        </a:spcAft>
                      </a:pPr>
                      <a:r>
                        <a:rPr lang="es-ES" sz="1800">
                          <a:effectLst/>
                          <a:latin typeface="Arial" panose="020B0604020202020204" pitchFamily="34" charset="0"/>
                          <a:cs typeface="Arial" panose="020B0604020202020204" pitchFamily="34" charset="0"/>
                        </a:rPr>
                        <a:t>Guatemala</a:t>
                      </a:r>
                      <a:endParaRPr lang="es-SV"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125</a:t>
                      </a:r>
                      <a:endParaRPr lang="es-SV"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a:effectLst/>
                          <a:latin typeface="Arial" panose="020B0604020202020204" pitchFamily="34" charset="0"/>
                          <a:cs typeface="Arial" panose="020B0604020202020204" pitchFamily="34" charset="0"/>
                        </a:rPr>
                        <a:t>0.64</a:t>
                      </a:r>
                      <a:endParaRPr lang="es-SV" sz="1600">
                        <a:effectLst/>
                        <a:latin typeface="Arial" panose="020B0604020202020204" pitchFamily="34" charset="0"/>
                        <a:ea typeface="Calibri"/>
                        <a:cs typeface="Arial" panose="020B0604020202020204" pitchFamily="34" charset="0"/>
                      </a:endParaRPr>
                    </a:p>
                  </a:txBody>
                  <a:tcPr marL="68580" marR="68580" marT="0" marB="0"/>
                </a:tc>
              </a:tr>
              <a:tr h="328207">
                <a:tc>
                  <a:txBody>
                    <a:bodyPr/>
                    <a:lstStyle/>
                    <a:p>
                      <a:pPr algn="just">
                        <a:lnSpc>
                          <a:spcPct val="107000"/>
                        </a:lnSpc>
                        <a:spcAft>
                          <a:spcPts val="800"/>
                        </a:spcAft>
                      </a:pPr>
                      <a:r>
                        <a:rPr lang="es-ES" sz="1800">
                          <a:effectLst/>
                          <a:latin typeface="Arial" panose="020B0604020202020204" pitchFamily="34" charset="0"/>
                          <a:cs typeface="Arial" panose="020B0604020202020204" pitchFamily="34" charset="0"/>
                        </a:rPr>
                        <a:t>Honduras</a:t>
                      </a:r>
                      <a:endParaRPr lang="es-SV" sz="16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130</a:t>
                      </a:r>
                      <a:endParaRPr lang="es-SV"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800"/>
                        </a:spcAft>
                      </a:pPr>
                      <a:r>
                        <a:rPr lang="es-ES" sz="1800" dirty="0">
                          <a:effectLst/>
                          <a:latin typeface="Arial" panose="020B0604020202020204" pitchFamily="34" charset="0"/>
                          <a:cs typeface="Arial" panose="020B0604020202020204" pitchFamily="34" charset="0"/>
                        </a:rPr>
                        <a:t>0.625</a:t>
                      </a:r>
                      <a:endParaRPr lang="es-SV" sz="16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4 CuadroTexto">
            <a:hlinkClick r:id="rId4" action="ppaction://hlinksldjump"/>
          </p:cNvPr>
          <p:cNvSpPr txBox="1"/>
          <p:nvPr/>
        </p:nvSpPr>
        <p:spPr>
          <a:xfrm>
            <a:off x="827584" y="5302949"/>
            <a:ext cx="7200800" cy="646331"/>
          </a:xfrm>
          <a:prstGeom prst="rect">
            <a:avLst/>
          </a:prstGeom>
          <a:noFill/>
        </p:spPr>
        <p:txBody>
          <a:bodyPr wrap="square" rtlCol="0">
            <a:spAutoFit/>
          </a:bodyPr>
          <a:lstStyle/>
          <a:p>
            <a:pPr algn="ctr"/>
            <a:r>
              <a:rPr lang="es-SV" i="1" u="sng" dirty="0" smtClean="0">
                <a:latin typeface="Arial" panose="020B0604020202020204" pitchFamily="34" charset="0"/>
                <a:cs typeface="Arial" panose="020B0604020202020204" pitchFamily="34" charset="0"/>
              </a:rPr>
              <a:t>Las regiones fronterizas presentan bajos índices de desarrollo humano, comparado con los índices nacionales. </a:t>
            </a:r>
            <a:endParaRPr lang="es-SV" i="1" u="sng" dirty="0">
              <a:latin typeface="Arial" panose="020B0604020202020204" pitchFamily="34" charset="0"/>
              <a:cs typeface="Arial" panose="020B0604020202020204" pitchFamily="34" charset="0"/>
            </a:endParaRPr>
          </a:p>
        </p:txBody>
      </p:sp>
      <p:grpSp>
        <p:nvGrpSpPr>
          <p:cNvPr id="6" name="5 Grupo"/>
          <p:cNvGrpSpPr/>
          <p:nvPr/>
        </p:nvGrpSpPr>
        <p:grpSpPr>
          <a:xfrm>
            <a:off x="6258120" y="5730118"/>
            <a:ext cx="2778376" cy="1083258"/>
            <a:chOff x="6330128" y="5605893"/>
            <a:chExt cx="2778376" cy="1083258"/>
          </a:xfrm>
        </p:grpSpPr>
        <p:pic>
          <p:nvPicPr>
            <p:cNvPr id="7" name="Picture 2" descr="Resultado de imagen para escudo cuno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logo mancomunidad trinacio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332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1143000"/>
          </a:xfrm>
        </p:spPr>
        <p:txBody>
          <a:bodyPr>
            <a:noAutofit/>
          </a:bodyPr>
          <a:lstStyle/>
          <a:p>
            <a:r>
              <a:rPr lang="es-SV" sz="2400" dirty="0" smtClean="0">
                <a:latin typeface="Arial" panose="020B0604020202020204" pitchFamily="34" charset="0"/>
                <a:cs typeface="Arial" panose="020B0604020202020204" pitchFamily="34" charset="0"/>
              </a:rPr>
              <a:t>Posibles efectos económicos y sociales de la profundización de la UA entre </a:t>
            </a:r>
            <a:r>
              <a:rPr lang="es-SV" sz="2400" dirty="0" err="1" smtClean="0">
                <a:latin typeface="Arial" panose="020B0604020202020204" pitchFamily="34" charset="0"/>
                <a:cs typeface="Arial" panose="020B0604020202020204" pitchFamily="34" charset="0"/>
              </a:rPr>
              <a:t>Hn-Gt</a:t>
            </a:r>
            <a:r>
              <a:rPr lang="es-SV" sz="2400" dirty="0" smtClean="0">
                <a:latin typeface="Arial" panose="020B0604020202020204" pitchFamily="34" charset="0"/>
                <a:cs typeface="Arial" panose="020B0604020202020204" pitchFamily="34" charset="0"/>
              </a:rPr>
              <a:t>. CEPAL</a:t>
            </a:r>
            <a:endParaRPr lang="es-SV"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340768"/>
            <a:ext cx="8229600" cy="4525963"/>
          </a:xfrm>
        </p:spPr>
        <p:txBody>
          <a:bodyPr>
            <a:normAutofit/>
          </a:bodyPr>
          <a:lstStyle/>
          <a:p>
            <a:pPr algn="just"/>
            <a:r>
              <a:rPr lang="es-SV" sz="1800" dirty="0" smtClean="0">
                <a:latin typeface="Arial" panose="020B0604020202020204" pitchFamily="34" charset="0"/>
                <a:cs typeface="Arial" panose="020B0604020202020204" pitchFamily="34" charset="0"/>
              </a:rPr>
              <a:t>Objeto: estimar los impactos económicos y sociales por la implementación de la profundización de la UA entre HN-GT, mediante un programa de facilitación del comercio</a:t>
            </a:r>
          </a:p>
          <a:p>
            <a:endParaRPr lang="es-SV" sz="1800" dirty="0" smtClean="0"/>
          </a:p>
          <a:p>
            <a:endParaRPr lang="es-SV" sz="1800" dirty="0"/>
          </a:p>
          <a:p>
            <a:endParaRPr lang="es-SV" sz="1800" dirty="0" smtClean="0"/>
          </a:p>
          <a:p>
            <a:endParaRPr lang="es-SV" sz="1800"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8352928" cy="4176464"/>
          </a:xfrm>
          <a:prstGeom prst="rect">
            <a:avLst/>
          </a:prstGeom>
          <a:noFill/>
          <a:ln w="38100">
            <a:solidFill>
              <a:srgbClr val="663300"/>
            </a:solidFill>
          </a:ln>
        </p:spPr>
      </p:pic>
    </p:spTree>
    <p:extLst>
      <p:ext uri="{BB962C8B-B14F-4D97-AF65-F5344CB8AC3E}">
        <p14:creationId xmlns:p14="http://schemas.microsoft.com/office/powerpoint/2010/main" val="1750172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6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SV" dirty="0" smtClean="0">
                <a:latin typeface="Arial" panose="020B0604020202020204" pitchFamily="34" charset="0"/>
                <a:cs typeface="Arial" panose="020B0604020202020204" pitchFamily="34" charset="0"/>
              </a:rPr>
              <a:t>Conclusiones</a:t>
            </a:r>
            <a:endParaRPr lang="es-SV"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556792"/>
            <a:ext cx="8229600" cy="4525963"/>
          </a:xfrm>
        </p:spPr>
        <p:txBody>
          <a:bodyPr>
            <a:normAutofit fontScale="55000" lnSpcReduction="20000"/>
          </a:bodyPr>
          <a:lstStyle/>
          <a:p>
            <a:pPr lvl="0" algn="just"/>
            <a:r>
              <a:rPr lang="es-ES" dirty="0">
                <a:latin typeface="Arial" panose="020B0604020202020204" pitchFamily="34" charset="0"/>
                <a:cs typeface="Arial" panose="020B0604020202020204" pitchFamily="34" charset="0"/>
              </a:rPr>
              <a:t>Se concluye que si el </a:t>
            </a:r>
            <a:r>
              <a:rPr lang="es-ES" b="1" dirty="0">
                <a:latin typeface="Arial" panose="020B0604020202020204" pitchFamily="34" charset="0"/>
                <a:cs typeface="Arial" panose="020B0604020202020204" pitchFamily="34" charset="0"/>
              </a:rPr>
              <a:t>cumplimiento de los instrumentos jurídicos </a:t>
            </a:r>
            <a:r>
              <a:rPr lang="es-ES" dirty="0">
                <a:latin typeface="Arial" panose="020B0604020202020204" pitchFamily="34" charset="0"/>
                <a:cs typeface="Arial" panose="020B0604020202020204" pitchFamily="34" charset="0"/>
              </a:rPr>
              <a:t>centroamericanos, relativos a la integración, fuera totalmente efectivo, la </a:t>
            </a:r>
            <a:r>
              <a:rPr lang="es-ES" b="1" dirty="0">
                <a:latin typeface="Arial" panose="020B0604020202020204" pitchFamily="34" charset="0"/>
                <a:cs typeface="Arial" panose="020B0604020202020204" pitchFamily="34" charset="0"/>
              </a:rPr>
              <a:t>movilización de bienes y personas, sería más fluida y menos costosa</a:t>
            </a:r>
            <a:r>
              <a:rPr lang="es-ES" dirty="0">
                <a:latin typeface="Arial" panose="020B0604020202020204" pitchFamily="34" charset="0"/>
                <a:cs typeface="Arial" panose="020B0604020202020204" pitchFamily="34" charset="0"/>
              </a:rPr>
              <a:t>, obteniendo de esta manera elementos que permitan que Centroamérica alcance una </a:t>
            </a:r>
            <a:r>
              <a:rPr lang="es-ES" b="1" dirty="0">
                <a:latin typeface="Arial" panose="020B0604020202020204" pitchFamily="34" charset="0"/>
                <a:cs typeface="Arial" panose="020B0604020202020204" pitchFamily="34" charset="0"/>
              </a:rPr>
              <a:t>integración económica total</a:t>
            </a:r>
            <a:r>
              <a:rPr lang="es-ES" dirty="0">
                <a:latin typeface="Arial" panose="020B0604020202020204" pitchFamily="34" charset="0"/>
                <a:cs typeface="Arial" panose="020B0604020202020204" pitchFamily="34" charset="0"/>
              </a:rPr>
              <a:t>, obteniendo así, </a:t>
            </a:r>
            <a:r>
              <a:rPr lang="es-ES" b="1" dirty="0">
                <a:latin typeface="Arial" panose="020B0604020202020204" pitchFamily="34" charset="0"/>
                <a:cs typeface="Arial" panose="020B0604020202020204" pitchFamily="34" charset="0"/>
              </a:rPr>
              <a:t>mayor competitividad</a:t>
            </a:r>
            <a:r>
              <a:rPr lang="es-ES" dirty="0">
                <a:latin typeface="Arial" panose="020B0604020202020204" pitchFamily="34" charset="0"/>
                <a:cs typeface="Arial" panose="020B0604020202020204" pitchFamily="34" charset="0"/>
              </a:rPr>
              <a:t> a nivel internacional, y como principales efectos el mejoramiento de la economía y por ende, de los indicadores que reflejan condiciones favorables en los </a:t>
            </a:r>
            <a:r>
              <a:rPr lang="es-ES" b="1" dirty="0">
                <a:latin typeface="Arial" panose="020B0604020202020204" pitchFamily="34" charset="0"/>
                <a:cs typeface="Arial" panose="020B0604020202020204" pitchFamily="34" charset="0"/>
              </a:rPr>
              <a:t>niveles de vida de la población</a:t>
            </a:r>
            <a:r>
              <a:rPr lang="es-ES" dirty="0">
                <a:latin typeface="Arial" panose="020B0604020202020204" pitchFamily="34" charset="0"/>
                <a:cs typeface="Arial" panose="020B0604020202020204" pitchFamily="34" charset="0"/>
              </a:rPr>
              <a:t>, tal y como lo establecen los fines de dichos instrumentos.</a:t>
            </a:r>
            <a:endParaRPr lang="es-SV" dirty="0">
              <a:latin typeface="Arial" panose="020B0604020202020204" pitchFamily="34" charset="0"/>
              <a:cs typeface="Arial" panose="020B0604020202020204" pitchFamily="34" charset="0"/>
            </a:endParaRPr>
          </a:p>
          <a:p>
            <a:pPr algn="just"/>
            <a:endParaRPr lang="es-SV"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Los trámites aduanales y migratorios en las fronteras de los países del triángulo norte centroamericano, debido a la burocracia, aplicación de procedimientos diferenciados o discrecionales, tiempos de espera, e infraestructura deficiente que genera embotellamientos provocan que la </a:t>
            </a:r>
            <a:r>
              <a:rPr lang="es-ES" b="1" dirty="0">
                <a:latin typeface="Arial" panose="020B0604020202020204" pitchFamily="34" charset="0"/>
                <a:cs typeface="Arial" panose="020B0604020202020204" pitchFamily="34" charset="0"/>
              </a:rPr>
              <a:t>velocidad promedio del transporte comercial en CA sea de </a:t>
            </a:r>
            <a:r>
              <a:rPr lang="es-ES" b="1" dirty="0" smtClean="0">
                <a:latin typeface="Arial" panose="020B0604020202020204" pitchFamily="34" charset="0"/>
                <a:cs typeface="Arial" panose="020B0604020202020204" pitchFamily="34" charset="0"/>
              </a:rPr>
              <a:t>17 </a:t>
            </a:r>
            <a:r>
              <a:rPr lang="es-ES" b="1" dirty="0">
                <a:latin typeface="Arial" panose="020B0604020202020204" pitchFamily="34" charset="0"/>
                <a:cs typeface="Arial" panose="020B0604020202020204" pitchFamily="34" charset="0"/>
              </a:rPr>
              <a:t>km por hora</a:t>
            </a:r>
            <a:r>
              <a:rPr lang="es-ES" dirty="0">
                <a:latin typeface="Arial" panose="020B0604020202020204" pitchFamily="34" charset="0"/>
                <a:cs typeface="Arial" panose="020B0604020202020204" pitchFamily="34" charset="0"/>
              </a:rPr>
              <a:t>, incrementando el costo de los productos al menos en un </a:t>
            </a:r>
            <a:r>
              <a:rPr lang="es-ES" b="1" dirty="0">
                <a:latin typeface="Arial" panose="020B0604020202020204" pitchFamily="34" charset="0"/>
                <a:cs typeface="Arial" panose="020B0604020202020204" pitchFamily="34" charset="0"/>
              </a:rPr>
              <a:t>12%</a:t>
            </a:r>
            <a:r>
              <a:rPr lang="es-ES" dirty="0">
                <a:latin typeface="Arial" panose="020B0604020202020204" pitchFamily="34" charset="0"/>
                <a:cs typeface="Arial" panose="020B0604020202020204" pitchFamily="34" charset="0"/>
              </a:rPr>
              <a:t>; representando dificultades para la libre movilidad de bienes y personas,  </a:t>
            </a:r>
            <a:r>
              <a:rPr lang="es-ES" b="1" dirty="0">
                <a:latin typeface="Arial" panose="020B0604020202020204" pitchFamily="34" charset="0"/>
                <a:cs typeface="Arial" panose="020B0604020202020204" pitchFamily="34" charset="0"/>
              </a:rPr>
              <a:t>contrariando</a:t>
            </a:r>
            <a:r>
              <a:rPr lang="es-ES" dirty="0">
                <a:latin typeface="Arial" panose="020B0604020202020204" pitchFamily="34" charset="0"/>
                <a:cs typeface="Arial" panose="020B0604020202020204" pitchFamily="34" charset="0"/>
              </a:rPr>
              <a:t> lo establecido en los instrumentos relativos a la integración centroamericana, suscritos por estos países;</a:t>
            </a:r>
            <a:endParaRPr lang="es-SV" dirty="0">
              <a:latin typeface="Arial" panose="020B0604020202020204" pitchFamily="34" charset="0"/>
              <a:cs typeface="Arial" panose="020B0604020202020204" pitchFamily="34" charset="0"/>
            </a:endParaRPr>
          </a:p>
          <a:p>
            <a:pPr algn="just"/>
            <a:endParaRPr lang="es-SV" dirty="0">
              <a:latin typeface="Arial" panose="020B0604020202020204" pitchFamily="34" charset="0"/>
              <a:cs typeface="Arial" panose="020B0604020202020204" pitchFamily="34" charset="0"/>
            </a:endParaRPr>
          </a:p>
        </p:txBody>
      </p:sp>
      <p:grpSp>
        <p:nvGrpSpPr>
          <p:cNvPr id="4" name="3 Grupo"/>
          <p:cNvGrpSpPr/>
          <p:nvPr/>
        </p:nvGrpSpPr>
        <p:grpSpPr>
          <a:xfrm>
            <a:off x="6156176" y="5658110"/>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5703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6000"/>
              </a:srgbClr>
            </a:gs>
            <a:gs pos="39999">
              <a:srgbClr val="85C2FF"/>
            </a:gs>
            <a:gs pos="70000">
              <a:srgbClr val="C4D6EB"/>
            </a:gs>
            <a:gs pos="100000">
              <a:srgbClr val="FFEBFA"/>
            </a:gs>
          </a:gsLs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fontScale="85000" lnSpcReduction="20000"/>
          </a:bodyPr>
          <a:lstStyle/>
          <a:p>
            <a:pPr lvl="0" algn="just"/>
            <a:r>
              <a:rPr lang="es-ES" dirty="0" smtClean="0">
                <a:latin typeface="Arial" panose="020B0604020202020204" pitchFamily="34" charset="0"/>
                <a:cs typeface="Arial" panose="020B0604020202020204" pitchFamily="34" charset="0"/>
              </a:rPr>
              <a:t>El análisis de la competitividad individual de cada uno de los estados que integran el  triángulo norte centroamericano, refleja un menor impacto regional e internacional que el que obtendrían si actuaran de forma conjunta. Esta competitividad podría incrementarse si se concretará la </a:t>
            </a:r>
            <a:r>
              <a:rPr lang="es-ES" b="1" dirty="0" smtClean="0">
                <a:latin typeface="Arial" panose="020B0604020202020204" pitchFamily="34" charset="0"/>
                <a:cs typeface="Arial" panose="020B0604020202020204" pitchFamily="34" charset="0"/>
              </a:rPr>
              <a:t>Unión Aduanera</a:t>
            </a:r>
            <a:r>
              <a:rPr lang="es-ES" dirty="0" smtClean="0">
                <a:latin typeface="Arial" panose="020B0604020202020204" pitchFamily="34" charset="0"/>
                <a:cs typeface="Arial" panose="020B0604020202020204" pitchFamily="34" charset="0"/>
              </a:rPr>
              <a:t>, y la actuación de dichos países fuera en bloque; tal y como se verifico durante el funcionamiento del Mercado Común Centroamericano, en donde existió un marcado </a:t>
            </a:r>
            <a:r>
              <a:rPr lang="es-ES" b="1" dirty="0" smtClean="0">
                <a:latin typeface="Arial" panose="020B0604020202020204" pitchFamily="34" charset="0"/>
                <a:cs typeface="Arial" panose="020B0604020202020204" pitchFamily="34" charset="0"/>
              </a:rPr>
              <a:t>crecimiento económico</a:t>
            </a:r>
            <a:r>
              <a:rPr lang="es-ES" dirty="0" smtClean="0">
                <a:latin typeface="Arial" panose="020B0604020202020204" pitchFamily="34" charset="0"/>
                <a:cs typeface="Arial" panose="020B0604020202020204" pitchFamily="34" charset="0"/>
              </a:rPr>
              <a:t> con un ritmo superior al 6% anual.</a:t>
            </a:r>
            <a:endParaRPr lang="es-SV" dirty="0" smtClean="0">
              <a:latin typeface="Arial" panose="020B0604020202020204" pitchFamily="34" charset="0"/>
              <a:cs typeface="Arial" panose="020B0604020202020204" pitchFamily="34" charset="0"/>
            </a:endParaRPr>
          </a:p>
          <a:p>
            <a:pPr algn="just"/>
            <a:endParaRPr lang="es-SV" dirty="0" smtClean="0">
              <a:latin typeface="Arial" panose="020B0604020202020204" pitchFamily="34" charset="0"/>
              <a:cs typeface="Arial" panose="020B0604020202020204" pitchFamily="34" charset="0"/>
            </a:endParaRPr>
          </a:p>
          <a:p>
            <a:pPr algn="just"/>
            <a:endParaRPr lang="es-SV" dirty="0" smtClean="0">
              <a:latin typeface="Arial" panose="020B0604020202020204" pitchFamily="34" charset="0"/>
              <a:cs typeface="Arial" panose="020B0604020202020204" pitchFamily="34" charset="0"/>
            </a:endParaRPr>
          </a:p>
          <a:p>
            <a:pPr algn="just"/>
            <a:endParaRPr lang="es-SV" dirty="0">
              <a:latin typeface="Arial" panose="020B0604020202020204" pitchFamily="34" charset="0"/>
              <a:cs typeface="Arial" panose="020B0604020202020204" pitchFamily="34" charset="0"/>
            </a:endParaRPr>
          </a:p>
        </p:txBody>
      </p:sp>
      <p:grpSp>
        <p:nvGrpSpPr>
          <p:cNvPr id="4" name="3 Grupo"/>
          <p:cNvGrpSpPr/>
          <p:nvPr/>
        </p:nvGrpSpPr>
        <p:grpSpPr>
          <a:xfrm>
            <a:off x="6156176" y="5658110"/>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2836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6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79301"/>
            <a:ext cx="8229600" cy="4525963"/>
          </a:xfrm>
        </p:spPr>
        <p:txBody>
          <a:bodyPr>
            <a:normAutofit fontScale="62500" lnSpcReduction="20000"/>
          </a:bodyPr>
          <a:lstStyle/>
          <a:p>
            <a:pPr lvl="0" algn="just"/>
            <a:r>
              <a:rPr lang="es-ES" dirty="0" smtClean="0">
                <a:latin typeface="Arial" panose="020B0604020202020204" pitchFamily="34" charset="0"/>
                <a:cs typeface="Arial" panose="020B0604020202020204" pitchFamily="34" charset="0"/>
              </a:rPr>
              <a:t>Los indicadores sociales de los países del triángulo norte centroamericano, reflejan a través del IDH, niveles medios de desarrollo humano, sin embargo las regiones fronterizas, se encuentran en niveles de desarrollo humano por debajo de la media nacional; dichas zonas son calificadas como </a:t>
            </a:r>
            <a:r>
              <a:rPr lang="es-ES" b="1" dirty="0" smtClean="0">
                <a:latin typeface="Arial" panose="020B0604020202020204" pitchFamily="34" charset="0"/>
                <a:cs typeface="Arial" panose="020B0604020202020204" pitchFamily="34" charset="0"/>
              </a:rPr>
              <a:t>territorios poco competitivos</a:t>
            </a:r>
            <a:r>
              <a:rPr lang="es-ES" dirty="0" smtClean="0">
                <a:latin typeface="Arial" panose="020B0604020202020204" pitchFamily="34" charset="0"/>
                <a:cs typeface="Arial" panose="020B0604020202020204" pitchFamily="34" charset="0"/>
              </a:rPr>
              <a:t> y </a:t>
            </a:r>
            <a:r>
              <a:rPr lang="es-ES" b="1" dirty="0" smtClean="0">
                <a:latin typeface="Arial" panose="020B0604020202020204" pitchFamily="34" charset="0"/>
                <a:cs typeface="Arial" panose="020B0604020202020204" pitchFamily="34" charset="0"/>
              </a:rPr>
              <a:t>con alta vulnerabilidad</a:t>
            </a:r>
            <a:r>
              <a:rPr lang="es-ES" dirty="0" smtClean="0">
                <a:latin typeface="Arial" panose="020B0604020202020204" pitchFamily="34" charset="0"/>
                <a:cs typeface="Arial" panose="020B0604020202020204" pitchFamily="34" charset="0"/>
              </a:rPr>
              <a:t>, sumado a lo anterior también se ve afectada por la dificultad de los trámites aduanales y la aplicación discrecional de instrumentos legales creados con la finalidad de simplificar el paso fronterizo; lo cual afecta el desarrollo de la región, y por ende, las </a:t>
            </a:r>
            <a:r>
              <a:rPr lang="es-ES" b="1" dirty="0" smtClean="0">
                <a:latin typeface="Arial" panose="020B0604020202020204" pitchFamily="34" charset="0"/>
                <a:cs typeface="Arial" panose="020B0604020202020204" pitchFamily="34" charset="0"/>
              </a:rPr>
              <a:t>condiciones de vida</a:t>
            </a:r>
            <a:r>
              <a:rPr lang="es-ES" dirty="0" smtClean="0">
                <a:latin typeface="Arial" panose="020B0604020202020204" pitchFamily="34" charset="0"/>
                <a:cs typeface="Arial" panose="020B0604020202020204" pitchFamily="34" charset="0"/>
              </a:rPr>
              <a:t> de su población.</a:t>
            </a:r>
            <a:endParaRPr lang="es-SV" dirty="0" smtClean="0">
              <a:latin typeface="Arial" panose="020B0604020202020204" pitchFamily="34" charset="0"/>
              <a:cs typeface="Arial" panose="020B0604020202020204" pitchFamily="34" charset="0"/>
            </a:endParaRPr>
          </a:p>
          <a:p>
            <a:pPr algn="just"/>
            <a:endParaRPr lang="es-SV" dirty="0" smtClean="0">
              <a:latin typeface="Arial" panose="020B0604020202020204" pitchFamily="34" charset="0"/>
              <a:cs typeface="Arial" panose="020B0604020202020204" pitchFamily="34" charset="0"/>
            </a:endParaRPr>
          </a:p>
          <a:p>
            <a:pPr lvl="0" algn="just"/>
            <a:r>
              <a:rPr lang="es-ES" b="1" dirty="0" smtClean="0">
                <a:latin typeface="Arial" panose="020B0604020202020204" pitchFamily="34" charset="0"/>
                <a:cs typeface="Arial" panose="020B0604020202020204" pitchFamily="34" charset="0"/>
              </a:rPr>
              <a:t>Si bien existe normativa que regula lo relativo a la integración centroamericana, la misma no es aplicada plenamente, no hay auditoría social para verificar o exigir su cumplimiento, ni entidades encargadas de velar la ejecución de la integración en los plazos en que los Estados  han comprometido su acatamiento.</a:t>
            </a:r>
            <a:endParaRPr lang="es-SV" b="1" dirty="0" smtClean="0">
              <a:latin typeface="Arial" panose="020B0604020202020204" pitchFamily="34" charset="0"/>
              <a:cs typeface="Arial" panose="020B0604020202020204" pitchFamily="34" charset="0"/>
            </a:endParaRPr>
          </a:p>
          <a:p>
            <a:pPr algn="just"/>
            <a:endParaRPr lang="es-SV" dirty="0">
              <a:latin typeface="Arial" panose="020B0604020202020204" pitchFamily="34" charset="0"/>
              <a:cs typeface="Arial" panose="020B0604020202020204" pitchFamily="34" charset="0"/>
            </a:endParaRPr>
          </a:p>
        </p:txBody>
      </p:sp>
      <p:grpSp>
        <p:nvGrpSpPr>
          <p:cNvPr id="4" name="3 Grupo"/>
          <p:cNvGrpSpPr/>
          <p:nvPr/>
        </p:nvGrpSpPr>
        <p:grpSpPr>
          <a:xfrm>
            <a:off x="6156176" y="5661248"/>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465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latin typeface="Arial" panose="020B0604020202020204" pitchFamily="34" charset="0"/>
                <a:cs typeface="Arial" panose="020B0604020202020204" pitchFamily="34" charset="0"/>
              </a:rPr>
              <a:t>Recomendaciones</a:t>
            </a:r>
            <a:endParaRPr lang="es-SV"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279301"/>
            <a:ext cx="8229600" cy="4525963"/>
          </a:xfrm>
        </p:spPr>
        <p:txBody>
          <a:bodyPr>
            <a:noAutofit/>
          </a:bodyPr>
          <a:lstStyle/>
          <a:p>
            <a:pPr lvl="0" algn="just"/>
            <a:r>
              <a:rPr lang="es-ES" sz="1800" dirty="0">
                <a:latin typeface="Arial" panose="020B0604020202020204" pitchFamily="34" charset="0"/>
                <a:cs typeface="Arial" panose="020B0604020202020204" pitchFamily="34" charset="0"/>
              </a:rPr>
              <a:t>Se recomienda realizar </a:t>
            </a:r>
            <a:r>
              <a:rPr lang="es-ES" sz="1800" b="1" dirty="0">
                <a:latin typeface="Arial" panose="020B0604020202020204" pitchFamily="34" charset="0"/>
                <a:cs typeface="Arial" panose="020B0604020202020204" pitchFamily="34" charset="0"/>
              </a:rPr>
              <a:t>campañas de divulgación y sensibilización</a:t>
            </a:r>
            <a:r>
              <a:rPr lang="es-ES" sz="1800" dirty="0">
                <a:latin typeface="Arial" panose="020B0604020202020204" pitchFamily="34" charset="0"/>
                <a:cs typeface="Arial" panose="020B0604020202020204" pitchFamily="34" charset="0"/>
              </a:rPr>
              <a:t> a la población de la región, que informe los esfuerzos y los procesos de integración centroamericana, y los posibles efectos y beneficios que pueden obtenerse a través de su implementación; fortaleciendo de esta manera el conocimiento y la participación civil para actuar como auditores sociales capaces de exigir el cumplimiento de los acuerdos integracionistas, como mecanismo para el mejoramiento de la competitividad y las condiciones de vida de la población centroamericana. </a:t>
            </a:r>
            <a:endParaRPr lang="es-SV" sz="1800" dirty="0">
              <a:latin typeface="Arial" panose="020B0604020202020204" pitchFamily="34" charset="0"/>
              <a:cs typeface="Arial" panose="020B0604020202020204" pitchFamily="34" charset="0"/>
            </a:endParaRPr>
          </a:p>
          <a:p>
            <a:pPr algn="just"/>
            <a:endParaRPr lang="es-SV" sz="1800" dirty="0">
              <a:latin typeface="Arial" panose="020B0604020202020204" pitchFamily="34" charset="0"/>
              <a:cs typeface="Arial" panose="020B0604020202020204" pitchFamily="34" charset="0"/>
            </a:endParaRPr>
          </a:p>
          <a:p>
            <a:pPr lvl="0" algn="just"/>
            <a:r>
              <a:rPr lang="es-ES" sz="1800" dirty="0">
                <a:latin typeface="Arial" panose="020B0604020202020204" pitchFamily="34" charset="0"/>
                <a:cs typeface="Arial" panose="020B0604020202020204" pitchFamily="34" charset="0"/>
              </a:rPr>
              <a:t>Se recomienda la </a:t>
            </a:r>
            <a:r>
              <a:rPr lang="es-ES" sz="1800" b="1" dirty="0">
                <a:latin typeface="Arial" panose="020B0604020202020204" pitchFamily="34" charset="0"/>
                <a:cs typeface="Arial" panose="020B0604020202020204" pitchFamily="34" charset="0"/>
              </a:rPr>
              <a:t>implementación de políticas públicas comunes</a:t>
            </a:r>
            <a:r>
              <a:rPr lang="es-ES" sz="1800" dirty="0">
                <a:latin typeface="Arial" panose="020B0604020202020204" pitchFamily="34" charset="0"/>
                <a:cs typeface="Arial" panose="020B0604020202020204" pitchFamily="34" charset="0"/>
              </a:rPr>
              <a:t>, así como la gestión y promoción de proyectos conjuntos entre países y/o municipios de las regiones fronterizas, orientados al desarrollo y mejoramiento de las condiciones de vida de las poblaciones de estas zonas fronterizas y del istmo en general; en este marco, </a:t>
            </a:r>
            <a:r>
              <a:rPr lang="es-ES" sz="1800" b="1" dirty="0">
                <a:latin typeface="Arial" panose="020B0604020202020204" pitchFamily="34" charset="0"/>
                <a:cs typeface="Arial" panose="020B0604020202020204" pitchFamily="34" charset="0"/>
              </a:rPr>
              <a:t>aprovechar la institucionalidad creada en las zonas fronterizas como el Trifinio o la Mancomunidad Trinacional Fronteriza Rio Lempa </a:t>
            </a:r>
            <a:r>
              <a:rPr lang="es-ES" sz="1800" dirty="0">
                <a:latin typeface="Arial" panose="020B0604020202020204" pitchFamily="34" charset="0"/>
                <a:cs typeface="Arial" panose="020B0604020202020204" pitchFamily="34" charset="0"/>
              </a:rPr>
              <a:t>para impulsar este tipo de iniciativas. </a:t>
            </a:r>
            <a:endParaRPr lang="es-SV"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 </a:t>
            </a:r>
            <a:endParaRPr lang="es-SV" sz="1800" dirty="0">
              <a:latin typeface="Arial" panose="020B0604020202020204" pitchFamily="34" charset="0"/>
              <a:cs typeface="Arial" panose="020B0604020202020204" pitchFamily="34" charset="0"/>
            </a:endParaRPr>
          </a:p>
        </p:txBody>
      </p:sp>
      <p:grpSp>
        <p:nvGrpSpPr>
          <p:cNvPr id="4" name="3 Grupo"/>
          <p:cNvGrpSpPr/>
          <p:nvPr/>
        </p:nvGrpSpPr>
        <p:grpSpPr>
          <a:xfrm>
            <a:off x="6084168" y="5730118"/>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3464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256584"/>
          </a:xfrm>
        </p:spPr>
        <p:txBody>
          <a:bodyPr>
            <a:noAutofit/>
          </a:bodyPr>
          <a:lstStyle/>
          <a:p>
            <a:pPr lvl="0" algn="just"/>
            <a:r>
              <a:rPr lang="es-ES" sz="1600" dirty="0" smtClean="0">
                <a:latin typeface="Arial" panose="020B0604020202020204" pitchFamily="34" charset="0"/>
                <a:cs typeface="Arial" panose="020B0604020202020204" pitchFamily="34" charset="0"/>
              </a:rPr>
              <a:t>Como mecanismo de promoción para la integración centroamericana, se recomienda, que </a:t>
            </a:r>
            <a:r>
              <a:rPr lang="es-ES" sz="1600" b="1" dirty="0" smtClean="0">
                <a:latin typeface="Arial" panose="020B0604020202020204" pitchFamily="34" charset="0"/>
                <a:cs typeface="Arial" panose="020B0604020202020204" pitchFamily="34" charset="0"/>
              </a:rPr>
              <a:t>la instancia rectora</a:t>
            </a:r>
            <a:r>
              <a:rPr lang="es-ES" sz="1600" dirty="0" smtClean="0">
                <a:latin typeface="Arial" panose="020B0604020202020204" pitchFamily="34" charset="0"/>
                <a:cs typeface="Arial" panose="020B0604020202020204" pitchFamily="34" charset="0"/>
              </a:rPr>
              <a:t> de la Integración, </a:t>
            </a:r>
            <a:r>
              <a:rPr lang="es-ES" sz="1600" b="1" dirty="0" smtClean="0">
                <a:latin typeface="Arial" panose="020B0604020202020204" pitchFamily="34" charset="0"/>
                <a:cs typeface="Arial" panose="020B0604020202020204" pitchFamily="34" charset="0"/>
              </a:rPr>
              <a:t>ofrezca incentivos a los países que cumplan en calidad y tiempo</a:t>
            </a:r>
            <a:r>
              <a:rPr lang="es-ES" sz="1600" dirty="0" smtClean="0">
                <a:latin typeface="Arial" panose="020B0604020202020204" pitchFamily="34" charset="0"/>
                <a:cs typeface="Arial" panose="020B0604020202020204" pitchFamily="34" charset="0"/>
              </a:rPr>
              <a:t> los compromisos emanados de los instrumentos internacionales, entre otros, por la adaptación de sus legislaciones internas, para que finalmente las acuerdos y decisiones de las Reuniones de Presidentes se traduzcan en resultados tangibles para los ciudadanos de cada Estado miembro.</a:t>
            </a:r>
            <a:endParaRPr lang="es-SV" sz="1600" dirty="0" smtClean="0">
              <a:latin typeface="Arial" panose="020B0604020202020204" pitchFamily="34" charset="0"/>
              <a:cs typeface="Arial" panose="020B0604020202020204" pitchFamily="34" charset="0"/>
            </a:endParaRPr>
          </a:p>
          <a:p>
            <a:pPr algn="just"/>
            <a:endParaRPr lang="es-SV" sz="1600" dirty="0" smtClean="0">
              <a:latin typeface="Arial" panose="020B0604020202020204" pitchFamily="34" charset="0"/>
              <a:cs typeface="Arial" panose="020B0604020202020204" pitchFamily="34" charset="0"/>
            </a:endParaRPr>
          </a:p>
          <a:p>
            <a:pPr lvl="0" algn="just"/>
            <a:r>
              <a:rPr lang="es-ES" sz="1600" dirty="0" smtClean="0">
                <a:latin typeface="Arial" panose="020B0604020202020204" pitchFamily="34" charset="0"/>
                <a:cs typeface="Arial" panose="020B0604020202020204" pitchFamily="34" charset="0"/>
              </a:rPr>
              <a:t>Se recomienda realizar una revisión de los procesos para toma de decisiones en el SICA con el objeto de </a:t>
            </a:r>
            <a:r>
              <a:rPr lang="es-ES" sz="1600" b="1" dirty="0" smtClean="0">
                <a:latin typeface="Arial" panose="020B0604020202020204" pitchFamily="34" charset="0"/>
                <a:cs typeface="Arial" panose="020B0604020202020204" pitchFamily="34" charset="0"/>
              </a:rPr>
              <a:t>desburocratizar</a:t>
            </a:r>
            <a:r>
              <a:rPr lang="es-ES" sz="1600" dirty="0" smtClean="0">
                <a:latin typeface="Arial" panose="020B0604020202020204" pitchFamily="34" charset="0"/>
                <a:cs typeface="Arial" panose="020B0604020202020204" pitchFamily="34" charset="0"/>
              </a:rPr>
              <a:t> y hacer efectivas las decisiones; de igual forma, cambiar la modalidad de los acuerdos, de manera que no se limiten a ser deliberativos, de consulta o recomendación, para que </a:t>
            </a:r>
            <a:r>
              <a:rPr lang="es-ES" sz="1600" b="1" dirty="0" smtClean="0">
                <a:latin typeface="Arial" panose="020B0604020202020204" pitchFamily="34" charset="0"/>
                <a:cs typeface="Arial" panose="020B0604020202020204" pitchFamily="34" charset="0"/>
              </a:rPr>
              <a:t>sean vinculantes</a:t>
            </a:r>
            <a:r>
              <a:rPr lang="es-ES" sz="1600" dirty="0" smtClean="0">
                <a:latin typeface="Arial" panose="020B0604020202020204" pitchFamily="34" charset="0"/>
                <a:cs typeface="Arial" panose="020B0604020202020204" pitchFamily="34" charset="0"/>
              </a:rPr>
              <a:t>, efectivos y que permitan concretar el proceso integracionista.</a:t>
            </a:r>
            <a:endParaRPr lang="es-SV"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 </a:t>
            </a:r>
            <a:endParaRPr lang="es-SV" sz="1600" dirty="0" smtClean="0">
              <a:latin typeface="Arial" panose="020B0604020202020204" pitchFamily="34" charset="0"/>
              <a:cs typeface="Arial" panose="020B0604020202020204" pitchFamily="34" charset="0"/>
            </a:endParaRPr>
          </a:p>
          <a:p>
            <a:pPr lvl="0" algn="just"/>
            <a:r>
              <a:rPr lang="es-ES" sz="1600" dirty="0" smtClean="0">
                <a:latin typeface="Arial" panose="020B0604020202020204" pitchFamily="34" charset="0"/>
                <a:cs typeface="Arial" panose="020B0604020202020204" pitchFamily="34" charset="0"/>
              </a:rPr>
              <a:t>En las leyes guatemaltecas y salvadoreñas relativas a la educación, se establece que es de “interés nacional” fomentar el conocimiento y promoción de la integración centroamericana; no obstante, en ningún nivel académico se profundiza sobre el tema, ni se incentiva el espíritu </a:t>
            </a:r>
            <a:r>
              <a:rPr lang="es-ES" sz="1600" dirty="0" err="1" smtClean="0">
                <a:latin typeface="Arial" panose="020B0604020202020204" pitchFamily="34" charset="0"/>
                <a:cs typeface="Arial" panose="020B0604020202020204" pitchFamily="34" charset="0"/>
              </a:rPr>
              <a:t>centroamericanista</a:t>
            </a:r>
            <a:r>
              <a:rPr lang="es-ES" sz="1600" dirty="0" smtClean="0">
                <a:latin typeface="Arial" panose="020B0604020202020204" pitchFamily="34" charset="0"/>
                <a:cs typeface="Arial" panose="020B0604020202020204" pitchFamily="34" charset="0"/>
              </a:rPr>
              <a:t> en el estudiantado, por lo que se recomienda la </a:t>
            </a:r>
            <a:r>
              <a:rPr lang="es-ES" sz="1600" b="1" dirty="0" smtClean="0">
                <a:latin typeface="Arial" panose="020B0604020202020204" pitchFamily="34" charset="0"/>
                <a:cs typeface="Arial" panose="020B0604020202020204" pitchFamily="34" charset="0"/>
              </a:rPr>
              <a:t>implementación del tema dentro del pensum educativo </a:t>
            </a:r>
            <a:r>
              <a:rPr lang="es-ES" sz="1600" dirty="0" smtClean="0">
                <a:latin typeface="Arial" panose="020B0604020202020204" pitchFamily="34" charset="0"/>
                <a:cs typeface="Arial" panose="020B0604020202020204" pitchFamily="34" charset="0"/>
              </a:rPr>
              <a:t>de los países del istmo, con el objeto de </a:t>
            </a:r>
            <a:r>
              <a:rPr lang="es-ES" sz="1600" b="1" dirty="0" smtClean="0">
                <a:latin typeface="Arial" panose="020B0604020202020204" pitchFamily="34" charset="0"/>
                <a:cs typeface="Arial" panose="020B0604020202020204" pitchFamily="34" charset="0"/>
              </a:rPr>
              <a:t>formar criterios integracionistas</a:t>
            </a:r>
            <a:r>
              <a:rPr lang="es-ES" sz="1600" dirty="0" smtClean="0">
                <a:latin typeface="Arial" panose="020B0604020202020204" pitchFamily="34" charset="0"/>
                <a:cs typeface="Arial" panose="020B0604020202020204" pitchFamily="34" charset="0"/>
              </a:rPr>
              <a:t>, permitiendo así, crear desde le etapa escolar, la </a:t>
            </a:r>
            <a:r>
              <a:rPr lang="es-ES" sz="1600" b="1" dirty="0" smtClean="0">
                <a:latin typeface="Arial" panose="020B0604020202020204" pitchFamily="34" charset="0"/>
                <a:cs typeface="Arial" panose="020B0604020202020204" pitchFamily="34" charset="0"/>
              </a:rPr>
              <a:t>visión conjunta y la identidad centroamericana </a:t>
            </a:r>
            <a:r>
              <a:rPr lang="es-ES" sz="1600" dirty="0" smtClean="0">
                <a:latin typeface="Arial" panose="020B0604020202020204" pitchFamily="34" charset="0"/>
                <a:cs typeface="Arial" panose="020B0604020202020204" pitchFamily="34" charset="0"/>
              </a:rPr>
              <a:t>que permita promover y exigir de los estados, resultados concretos, más que textos retóricos.</a:t>
            </a:r>
            <a:endParaRPr lang="es-SV"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896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fontScale="62500" lnSpcReduction="20000"/>
          </a:bodyPr>
          <a:lstStyle/>
          <a:p>
            <a:pPr lvl="0" algn="just"/>
            <a:r>
              <a:rPr lang="es-ES" dirty="0" smtClean="0">
                <a:latin typeface="Arial" panose="020B0604020202020204" pitchFamily="34" charset="0"/>
                <a:cs typeface="Arial" panose="020B0604020202020204" pitchFamily="34" charset="0"/>
              </a:rPr>
              <a:t>En cumplimiento con los acuerdos emanados de los instrumentos internacionales para la integración centroamericana, se recomienda </a:t>
            </a:r>
            <a:r>
              <a:rPr lang="es-ES" b="1" dirty="0" smtClean="0">
                <a:latin typeface="Arial" panose="020B0604020202020204" pitchFamily="34" charset="0"/>
                <a:cs typeface="Arial" panose="020B0604020202020204" pitchFamily="34" charset="0"/>
              </a:rPr>
              <a:t>unificar los sistemas migratorios y aduanales </a:t>
            </a:r>
            <a:r>
              <a:rPr lang="es-ES" dirty="0" smtClean="0">
                <a:latin typeface="Arial" panose="020B0604020202020204" pitchFamily="34" charset="0"/>
                <a:cs typeface="Arial" panose="020B0604020202020204" pitchFamily="34" charset="0"/>
              </a:rPr>
              <a:t>con el objetivo de </a:t>
            </a:r>
            <a:r>
              <a:rPr lang="es-ES" b="1" dirty="0" smtClean="0">
                <a:latin typeface="Arial" panose="020B0604020202020204" pitchFamily="34" charset="0"/>
                <a:cs typeface="Arial" panose="020B0604020202020204" pitchFamily="34" charset="0"/>
              </a:rPr>
              <a:t>eliminar la duplicidad de trámites, la aplicación discrecional</a:t>
            </a:r>
            <a:r>
              <a:rPr lang="es-ES" dirty="0" smtClean="0">
                <a:latin typeface="Arial" panose="020B0604020202020204" pitchFamily="34" charset="0"/>
                <a:cs typeface="Arial" panose="020B0604020202020204" pitchFamily="34" charset="0"/>
              </a:rPr>
              <a:t>, la tardanza y el riesgo de corrupción.</a:t>
            </a:r>
            <a:endParaRPr lang="es-SV" dirty="0" smtClean="0">
              <a:latin typeface="Arial" panose="020B0604020202020204" pitchFamily="34" charset="0"/>
              <a:cs typeface="Arial" panose="020B0604020202020204" pitchFamily="34" charset="0"/>
            </a:endParaRPr>
          </a:p>
          <a:p>
            <a:pPr algn="just"/>
            <a:endParaRPr lang="es-SV" dirty="0" smtClean="0">
              <a:latin typeface="Arial" panose="020B0604020202020204" pitchFamily="34" charset="0"/>
              <a:cs typeface="Arial" panose="020B0604020202020204" pitchFamily="34" charset="0"/>
            </a:endParaRPr>
          </a:p>
          <a:p>
            <a:pPr lvl="0" algn="just"/>
            <a:r>
              <a:rPr lang="es-ES" dirty="0" smtClean="0">
                <a:latin typeface="Arial" panose="020B0604020202020204" pitchFamily="34" charset="0"/>
                <a:cs typeface="Arial" panose="020B0604020202020204" pitchFamily="34" charset="0"/>
              </a:rPr>
              <a:t>Centroamérica se sitúa en un total de 521,876 kilómetros cuadrados y cuenta con 13 fronteras terrestres, de las cuales 8 corresponden al Triángulo Norte Centroamericano, lo cual ralentiza los pasos aduanales, implica costos de personal a cada uno de los países y limita la competitividad del territorio; por lo que se recomienda, ir </a:t>
            </a:r>
            <a:r>
              <a:rPr lang="es-ES" b="1" dirty="0" smtClean="0">
                <a:latin typeface="Arial" panose="020B0604020202020204" pitchFamily="34" charset="0"/>
                <a:cs typeface="Arial" panose="020B0604020202020204" pitchFamily="34" charset="0"/>
              </a:rPr>
              <a:t>eliminando las aduanas existentes</a:t>
            </a:r>
            <a:r>
              <a:rPr lang="es-ES" dirty="0" smtClean="0">
                <a:latin typeface="Arial" panose="020B0604020202020204" pitchFamily="34" charset="0"/>
                <a:cs typeface="Arial" panose="020B0604020202020204" pitchFamily="34" charset="0"/>
              </a:rPr>
              <a:t>, en virtud de que al ser un territorio tan pequeño, no justifica su existencia; se recomienda además, la </a:t>
            </a:r>
            <a:r>
              <a:rPr lang="es-ES" b="1" dirty="0" smtClean="0">
                <a:latin typeface="Arial" panose="020B0604020202020204" pitchFamily="34" charset="0"/>
                <a:cs typeface="Arial" panose="020B0604020202020204" pitchFamily="34" charset="0"/>
              </a:rPr>
              <a:t>utilización efectiva de las aduanas periféricas</a:t>
            </a:r>
            <a:r>
              <a:rPr lang="es-ES" dirty="0" smtClean="0">
                <a:latin typeface="Arial" panose="020B0604020202020204" pitchFamily="34" charset="0"/>
                <a:cs typeface="Arial" panose="020B0604020202020204" pitchFamily="34" charset="0"/>
              </a:rPr>
              <a:t>, que permitan el control de ingreso de mercancías y personas de otros países; de esta forma reducir trámites y costos para los usuarios, gastos de funcionamiento para los estados para ser asignados al </a:t>
            </a:r>
            <a:r>
              <a:rPr lang="es-ES" b="1" dirty="0" smtClean="0">
                <a:latin typeface="Arial" panose="020B0604020202020204" pitchFamily="34" charset="0"/>
                <a:cs typeface="Arial" panose="020B0604020202020204" pitchFamily="34" charset="0"/>
              </a:rPr>
              <a:t>mejoramiento de indicadores sociales</a:t>
            </a:r>
            <a:r>
              <a:rPr lang="es-ES" dirty="0" smtClean="0">
                <a:latin typeface="Arial" panose="020B0604020202020204" pitchFamily="34" charset="0"/>
                <a:cs typeface="Arial" panose="020B0604020202020204" pitchFamily="34" charset="0"/>
              </a:rPr>
              <a:t>: infraestructura, educación y salud.</a:t>
            </a:r>
            <a:endParaRPr lang="es-SV" dirty="0" smtClean="0">
              <a:latin typeface="Arial" panose="020B0604020202020204" pitchFamily="34" charset="0"/>
              <a:cs typeface="Arial" panose="020B0604020202020204" pitchFamily="34" charset="0"/>
            </a:endParaRPr>
          </a:p>
          <a:p>
            <a:pPr algn="just"/>
            <a:endParaRPr lang="es-SV" dirty="0" smtClean="0">
              <a:latin typeface="Arial" panose="020B0604020202020204" pitchFamily="34" charset="0"/>
              <a:cs typeface="Arial" panose="020B0604020202020204" pitchFamily="34" charset="0"/>
            </a:endParaRPr>
          </a:p>
        </p:txBody>
      </p:sp>
      <p:grpSp>
        <p:nvGrpSpPr>
          <p:cNvPr id="4" name="3 Grupo"/>
          <p:cNvGrpSpPr/>
          <p:nvPr/>
        </p:nvGrpSpPr>
        <p:grpSpPr>
          <a:xfrm>
            <a:off x="6156176" y="5658110"/>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9654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15205"/>
            <a:ext cx="8229600" cy="4525963"/>
          </a:xfrm>
        </p:spPr>
        <p:txBody>
          <a:bodyPr>
            <a:noAutofit/>
          </a:bodyPr>
          <a:lstStyle/>
          <a:p>
            <a:pPr lvl="0" algn="just"/>
            <a:r>
              <a:rPr lang="es-ES" sz="1800" dirty="0" smtClean="0">
                <a:latin typeface="Arial" panose="020B0604020202020204" pitchFamily="34" charset="0"/>
                <a:cs typeface="Arial" panose="020B0604020202020204" pitchFamily="34" charset="0"/>
              </a:rPr>
              <a:t>El paso migratorio en las zonas fronterizas, registra un número considerable de habitantes de municipios fronterizos con municipios del país vecino, por las relaciones naturales existentes en zonas fronterizas (relaciones familiares, comercio local, servicios de salud, educación, laboral, entre otros), no obstante ser originarios de estos municipios, el trámite migratorio, es obligatorio, sin haberse modificado con los intentos integracionistas; lo anterior se considera un trámite innecesario, en virtud de que en algunos casos los traslados son diariamente; por lo que se recomienda retomar la iniciativa de elaborar, como primer paso, un </a:t>
            </a:r>
            <a:r>
              <a:rPr lang="es-ES" sz="1800" b="1" dirty="0" smtClean="0">
                <a:latin typeface="Arial" panose="020B0604020202020204" pitchFamily="34" charset="0"/>
                <a:cs typeface="Arial" panose="020B0604020202020204" pitchFamily="34" charset="0"/>
              </a:rPr>
              <a:t>carnet regional</a:t>
            </a:r>
            <a:r>
              <a:rPr lang="es-ES" sz="1800" dirty="0" smtClean="0">
                <a:latin typeface="Arial" panose="020B0604020202020204" pitchFamily="34" charset="0"/>
                <a:cs typeface="Arial" panose="020B0604020202020204" pitchFamily="34" charset="0"/>
              </a:rPr>
              <a:t>, que identifique a los pobladores de estos municipios, y les permita trasladarse sin trámites migratorios, concretando de esta manera un </a:t>
            </a:r>
            <a:r>
              <a:rPr lang="es-ES" sz="1800" b="1" dirty="0" smtClean="0">
                <a:latin typeface="Arial" panose="020B0604020202020204" pitchFamily="34" charset="0"/>
                <a:cs typeface="Arial" panose="020B0604020202020204" pitchFamily="34" charset="0"/>
              </a:rPr>
              <a:t>paso determinante para la libre movilidad</a:t>
            </a:r>
            <a:r>
              <a:rPr lang="es-ES" sz="1800" dirty="0" smtClean="0">
                <a:latin typeface="Arial" panose="020B0604020202020204" pitchFamily="34" charset="0"/>
                <a:cs typeface="Arial" panose="020B0604020202020204" pitchFamily="34" charset="0"/>
              </a:rPr>
              <a:t>.</a:t>
            </a:r>
            <a:endParaRPr lang="es-SV" sz="1800" dirty="0" smtClean="0">
              <a:latin typeface="Arial" panose="020B0604020202020204" pitchFamily="34" charset="0"/>
              <a:cs typeface="Arial" panose="020B0604020202020204" pitchFamily="34" charset="0"/>
            </a:endParaRPr>
          </a:p>
          <a:p>
            <a:pPr algn="just"/>
            <a:endParaRPr lang="es-SV" sz="1800" dirty="0" smtClean="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El Parlamento Centroamericano es el órgano regional y permanente de representación política y democrática del SICA, orientado a la integración centroamericana, por lo que se recomienda que dada la importancia política del mismo, juegue un papel más protagónico, promoviendo mecanismos para el cumplimiento de los instrumentos integracionistas establecidos a nivel centroamericano, para que sean acatados en los niveles nacionales, donde suelen perderse las recomendaciones emanadas- desde el SICA.</a:t>
            </a:r>
            <a:endParaRPr lang="es-SV" sz="1800" dirty="0" smtClean="0">
              <a:latin typeface="Arial" panose="020B0604020202020204" pitchFamily="34" charset="0"/>
              <a:cs typeface="Arial" panose="020B0604020202020204" pitchFamily="34" charset="0"/>
            </a:endParaRPr>
          </a:p>
          <a:p>
            <a:pPr algn="just"/>
            <a:endParaRPr lang="es-SV"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669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EECD2"/>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lstStyle/>
          <a:p>
            <a:r>
              <a:rPr lang="es-SV" dirty="0" smtClean="0">
                <a:effectLst>
                  <a:outerShdw blurRad="38100" dist="38100" dir="2700000" algn="tl">
                    <a:srgbClr val="000000">
                      <a:alpha val="43137"/>
                    </a:srgbClr>
                  </a:outerShdw>
                </a:effectLst>
              </a:rPr>
              <a:t>HIPÓTESIS</a:t>
            </a:r>
            <a:endParaRPr lang="es-SV"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39552" y="1340768"/>
            <a:ext cx="4248472" cy="5040560"/>
          </a:xfrm>
        </p:spPr>
        <p:txBody>
          <a:bodyPr>
            <a:normAutofit fontScale="85000" lnSpcReduction="20000"/>
          </a:bodyPr>
          <a:lstStyle/>
          <a:p>
            <a:pPr marL="0" indent="0" algn="just">
              <a:buNone/>
            </a:pPr>
            <a:r>
              <a:rPr lang="es-SV" sz="2800" dirty="0" smtClean="0">
                <a:latin typeface="Arial" panose="020B0604020202020204" pitchFamily="34" charset="0"/>
                <a:cs typeface="Arial" panose="020B0604020202020204" pitchFamily="34" charset="0"/>
              </a:rPr>
              <a:t>“El cumplimiento de los instrumentos legales suscritos por los países del triángulo norte centroamericano para la libre movilidad de mercancías y personas naturales en el marco del derecho internacional público </a:t>
            </a:r>
            <a:r>
              <a:rPr lang="es-SV" sz="2800" b="1" dirty="0" smtClean="0">
                <a:latin typeface="Arial" panose="020B0604020202020204" pitchFamily="34" charset="0"/>
                <a:cs typeface="Arial" panose="020B0604020202020204" pitchFamily="34" charset="0"/>
              </a:rPr>
              <a:t>contribuirá con la</a:t>
            </a:r>
            <a:r>
              <a:rPr lang="es-SV" sz="2800" dirty="0" smtClean="0">
                <a:latin typeface="Arial" panose="020B0604020202020204" pitchFamily="34" charset="0"/>
                <a:cs typeface="Arial" panose="020B0604020202020204" pitchFamily="34" charset="0"/>
              </a:rPr>
              <a:t> </a:t>
            </a:r>
            <a:r>
              <a:rPr lang="es-SV" sz="2800" b="1" dirty="0" smtClean="0">
                <a:latin typeface="Arial" panose="020B0604020202020204" pitchFamily="34" charset="0"/>
                <a:cs typeface="Arial" panose="020B0604020202020204" pitchFamily="34" charset="0"/>
              </a:rPr>
              <a:t>mejora de la competitividad de los Estados como bloque a nivel internacional, de sus economías y en consecuencia de la calidad de vida de sus habitantes”.</a:t>
            </a:r>
            <a:endParaRPr lang="es-SV" sz="2800" b="1" dirty="0">
              <a:latin typeface="Arial" panose="020B0604020202020204" pitchFamily="34" charset="0"/>
              <a:cs typeface="Arial" panose="020B0604020202020204" pitchFamily="34" charset="0"/>
            </a:endParaRPr>
          </a:p>
        </p:txBody>
      </p:sp>
      <p:sp>
        <p:nvSpPr>
          <p:cNvPr id="4" name="3 CuadroTexto"/>
          <p:cNvSpPr txBox="1"/>
          <p:nvPr/>
        </p:nvSpPr>
        <p:spPr>
          <a:xfrm>
            <a:off x="5436096" y="2222862"/>
            <a:ext cx="2808312" cy="3139321"/>
          </a:xfrm>
          <a:prstGeom prst="rect">
            <a:avLst/>
          </a:prstGeom>
          <a:noFill/>
        </p:spPr>
        <p:txBody>
          <a:bodyPr wrap="square" rtlCol="0">
            <a:spAutoFit/>
          </a:bodyPr>
          <a:lstStyle/>
          <a:p>
            <a:pPr marL="285750" indent="-285750">
              <a:buFont typeface="Arial" panose="020B0604020202020204" pitchFamily="34" charset="0"/>
              <a:buChar char="•"/>
            </a:pPr>
            <a:r>
              <a:rPr lang="es-SV" dirty="0" smtClean="0">
                <a:latin typeface="Arial" panose="020B0604020202020204" pitchFamily="34" charset="0"/>
                <a:cs typeface="Arial" panose="020B0604020202020204" pitchFamily="34" charset="0"/>
              </a:rPr>
              <a:t>¿Existe integración centroamericana?</a:t>
            </a:r>
          </a:p>
          <a:p>
            <a:pPr marL="285750" indent="-285750">
              <a:buFont typeface="Arial" panose="020B0604020202020204" pitchFamily="34" charset="0"/>
              <a:buChar char="•"/>
            </a:pPr>
            <a:r>
              <a:rPr lang="es-SV" dirty="0" smtClean="0">
                <a:latin typeface="Arial" panose="020B0604020202020204" pitchFamily="34" charset="0"/>
                <a:cs typeface="Arial" panose="020B0604020202020204" pitchFamily="34" charset="0"/>
              </a:rPr>
              <a:t>¿Cuál es la eficacia de los instrumentos internacionales suscritos?</a:t>
            </a:r>
          </a:p>
          <a:p>
            <a:pPr marL="285750" indent="-285750">
              <a:buFont typeface="Arial" panose="020B0604020202020204" pitchFamily="34" charset="0"/>
              <a:buChar char="•"/>
            </a:pPr>
            <a:r>
              <a:rPr lang="es-SV" dirty="0" smtClean="0">
                <a:latin typeface="Arial" panose="020B0604020202020204" pitchFamily="34" charset="0"/>
                <a:cs typeface="Arial" panose="020B0604020202020204" pitchFamily="34" charset="0"/>
              </a:rPr>
              <a:t>¿Qué efectos se derivan del cumplimiento o del incumplimiento de estos instrumentos?</a:t>
            </a:r>
          </a:p>
        </p:txBody>
      </p:sp>
      <p:grpSp>
        <p:nvGrpSpPr>
          <p:cNvPr id="7" name="6 Grupo"/>
          <p:cNvGrpSpPr/>
          <p:nvPr/>
        </p:nvGrpSpPr>
        <p:grpSpPr>
          <a:xfrm>
            <a:off x="6330128" y="5605893"/>
            <a:ext cx="2778376" cy="1083258"/>
            <a:chOff x="6330128" y="5605893"/>
            <a:chExt cx="2778376" cy="1083258"/>
          </a:xfrm>
        </p:grpSpPr>
        <p:pic>
          <p:nvPicPr>
            <p:cNvPr id="5" name="Picture 2" descr="Resultado de imagen para escudo cun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mancomunidad trina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4060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83568" y="2180456"/>
            <a:ext cx="6400800" cy="1752600"/>
          </a:xfrm>
        </p:spPr>
        <p:txBody>
          <a:bodyPr>
            <a:normAutofit/>
          </a:bodyPr>
          <a:lstStyle/>
          <a:p>
            <a:r>
              <a:rPr lang="es-SV" dirty="0" smtClean="0"/>
              <a:t>Vivian Rocío García Sagastume</a:t>
            </a:r>
          </a:p>
          <a:p>
            <a:r>
              <a:rPr lang="es-SV" sz="2400" dirty="0" smtClean="0"/>
              <a:t>Ciudad Guatemala, 26 de Junio del 2018</a:t>
            </a:r>
          </a:p>
          <a:p>
            <a:r>
              <a:rPr lang="es-SV" sz="2200" dirty="0" smtClean="0"/>
              <a:t>vivianrocio1994@gmail.com</a:t>
            </a:r>
            <a:endParaRPr lang="es-SV" sz="2200"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20964"/>
          <a:stretch/>
        </p:blipFill>
        <p:spPr>
          <a:xfrm>
            <a:off x="-8802" y="3990109"/>
            <a:ext cx="9144000" cy="2867891"/>
          </a:xfrm>
          <a:prstGeom prst="rect">
            <a:avLst/>
          </a:prstGeom>
        </p:spPr>
      </p:pic>
    </p:spTree>
    <p:extLst>
      <p:ext uri="{BB962C8B-B14F-4D97-AF65-F5344CB8AC3E}">
        <p14:creationId xmlns:p14="http://schemas.microsoft.com/office/powerpoint/2010/main" val="3121642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ln>
                  <a:solidFill>
                    <a:schemeClr val="accent1">
                      <a:lumMod val="75000"/>
                    </a:schemeClr>
                  </a:solidFill>
                </a:ln>
                <a:solidFill>
                  <a:schemeClr val="bg1"/>
                </a:solidFill>
                <a:latin typeface="Arial" panose="020B0604020202020204" pitchFamily="34" charset="0"/>
                <a:cs typeface="Arial" panose="020B0604020202020204" pitchFamily="34" charset="0"/>
              </a:rPr>
              <a:t>METODOLOGÍA Y CONTENIDO</a:t>
            </a:r>
            <a:endParaRPr lang="es-SV" b="1" dirty="0">
              <a:ln>
                <a:solidFill>
                  <a:schemeClr val="accent1">
                    <a:lumMod val="75000"/>
                  </a:schemeClr>
                </a:solidFill>
              </a:ln>
              <a:solidFill>
                <a:schemeClr val="bg1"/>
              </a:solidFill>
              <a:latin typeface="Arial" panose="020B0604020202020204" pitchFamily="34" charset="0"/>
              <a:cs typeface="Arial" panose="020B0604020202020204"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283029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6330128" y="5605893"/>
            <a:ext cx="2778376" cy="1083258"/>
            <a:chOff x="6330128" y="5605893"/>
            <a:chExt cx="2778376" cy="1083258"/>
          </a:xfrm>
        </p:grpSpPr>
        <p:pic>
          <p:nvPicPr>
            <p:cNvPr id="8" name="Picture 2" descr="Resultado de imagen para escudo cuno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para logo mancomunidad trinacion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162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trans="34000"/>
                    </a14:imgEffect>
                  </a14:imgLayer>
                </a14:imgProps>
              </a:ext>
            </a:extLst>
          </a:blip>
          <a:srcRect/>
          <a:stretch>
            <a:fillRect l="-9000" r="-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p:spPr>
        <p:txBody>
          <a:bodyPr/>
          <a:lstStyle/>
          <a:p>
            <a:r>
              <a:rPr lang="es-SV" dirty="0" smtClean="0">
                <a:effectLst>
                  <a:glow rad="228600">
                    <a:schemeClr val="accent3">
                      <a:satMod val="175000"/>
                      <a:alpha val="40000"/>
                    </a:schemeClr>
                  </a:glow>
                </a:effectLst>
              </a:rPr>
              <a:t>CAPÍTULO I</a:t>
            </a:r>
            <a:endParaRPr lang="es-SV" dirty="0">
              <a:effectLst>
                <a:glow rad="228600">
                  <a:schemeClr val="accent3">
                    <a:satMod val="175000"/>
                    <a:alpha val="40000"/>
                  </a:schemeClr>
                </a:glow>
              </a:effectLst>
            </a:endParaRPr>
          </a:p>
        </p:txBody>
      </p:sp>
      <p:sp>
        <p:nvSpPr>
          <p:cNvPr id="4" name="3 CuadroTexto"/>
          <p:cNvSpPr txBox="1"/>
          <p:nvPr/>
        </p:nvSpPr>
        <p:spPr>
          <a:xfrm>
            <a:off x="971600" y="1412776"/>
            <a:ext cx="3528392" cy="489364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2400" dirty="0"/>
              <a:t>Jorge Mariño establece que </a:t>
            </a:r>
            <a:r>
              <a:rPr lang="es-ES" sz="2400" i="1" dirty="0"/>
              <a:t>"se entiende por proceso de integración regional el proceso convergente, deliberado (voluntario) –fundado en la solidaridad-, gradual y progresivo, entre dos o más Estados, sobre un plan de acción común en aspectos económicos, sociales, culturales, políticos, etcétera"</a:t>
            </a:r>
            <a:endParaRPr lang="es-SV" sz="2400" dirty="0"/>
          </a:p>
        </p:txBody>
      </p:sp>
      <p:sp>
        <p:nvSpPr>
          <p:cNvPr id="5" name="4 CuadroTexto"/>
          <p:cNvSpPr txBox="1"/>
          <p:nvPr/>
        </p:nvSpPr>
        <p:spPr>
          <a:xfrm>
            <a:off x="4716016" y="1415673"/>
            <a:ext cx="3384376" cy="489364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s-ES" sz="2400" dirty="0"/>
              <a:t>Erick Ovalle define a la integración económica como </a:t>
            </a:r>
            <a:r>
              <a:rPr lang="es-ES" sz="2400" i="1" dirty="0"/>
              <a:t>“Un acuerdo de voluntades, mediante el cual se pretende crear un espacio económico determinado, con el fin de suprimir los obstáculos arancelarios o no, que se oponen a la libre circulación de personas, bienes, servicios, capitales y de </a:t>
            </a:r>
            <a:r>
              <a:rPr lang="es-ES" sz="2400" i="1" dirty="0" smtClean="0"/>
              <a:t>productos”.</a:t>
            </a:r>
            <a:endParaRPr lang="es-SV" sz="2400" dirty="0"/>
          </a:p>
        </p:txBody>
      </p:sp>
    </p:spTree>
    <p:extLst>
      <p:ext uri="{BB962C8B-B14F-4D97-AF65-F5344CB8AC3E}">
        <p14:creationId xmlns:p14="http://schemas.microsoft.com/office/powerpoint/2010/main" val="3567550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70471381"/>
              </p:ext>
            </p:extLst>
          </p:nvPr>
        </p:nvGraphicFramePr>
        <p:xfrm>
          <a:off x="251520" y="260648"/>
          <a:ext cx="864096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835696" y="3009726"/>
            <a:ext cx="1440160" cy="923330"/>
          </a:xfrm>
          <a:prstGeom prst="rect">
            <a:avLst/>
          </a:prstGeom>
          <a:solidFill>
            <a:schemeClr val="tx2">
              <a:lumMod val="60000"/>
              <a:lumOff val="40000"/>
            </a:schemeClr>
          </a:solidFill>
        </p:spPr>
        <p:txBody>
          <a:bodyPr wrap="square" rtlCol="0">
            <a:spAutoFit/>
          </a:bodyPr>
          <a:lstStyle/>
          <a:p>
            <a:pPr algn="ctr"/>
            <a:r>
              <a:rPr lang="es-SV" dirty="0" smtClean="0">
                <a:solidFill>
                  <a:schemeClr val="bg1"/>
                </a:solidFill>
              </a:rPr>
              <a:t>Grados de Integración Económica</a:t>
            </a:r>
            <a:endParaRPr lang="es-SV" dirty="0">
              <a:solidFill>
                <a:schemeClr val="bg1"/>
              </a:solidFill>
            </a:endParaRPr>
          </a:p>
        </p:txBody>
      </p:sp>
      <p:sp>
        <p:nvSpPr>
          <p:cNvPr id="8" name="7 CuadroTexto">
            <a:hlinkClick r:id="rId8" action="ppaction://hlinksldjump"/>
          </p:cNvPr>
          <p:cNvSpPr txBox="1"/>
          <p:nvPr/>
        </p:nvSpPr>
        <p:spPr>
          <a:xfrm>
            <a:off x="3347864" y="4566027"/>
            <a:ext cx="4824536" cy="2031325"/>
          </a:xfrm>
          <a:prstGeom prst="rect">
            <a:avLst/>
          </a:prstGeom>
          <a:noFill/>
        </p:spPr>
        <p:txBody>
          <a:bodyPr wrap="square" rtlCol="0">
            <a:spAutoFit/>
          </a:bodyPr>
          <a:lstStyle/>
          <a:p>
            <a:pPr marL="285750" lvl="0" indent="-285750" algn="just">
              <a:buFontTx/>
              <a:buChar char="-"/>
            </a:pPr>
            <a:r>
              <a:rPr lang="es-SV" dirty="0" smtClean="0">
                <a:solidFill>
                  <a:schemeClr val="bg2">
                    <a:lumMod val="25000"/>
                  </a:schemeClr>
                </a:solidFill>
              </a:rPr>
              <a:t>Suprime las tarifas arancelarias</a:t>
            </a:r>
          </a:p>
          <a:p>
            <a:pPr marL="285750" lvl="0" indent="-285750" algn="just">
              <a:buFontTx/>
              <a:buChar char="-"/>
            </a:pPr>
            <a:r>
              <a:rPr lang="es-SV" dirty="0" smtClean="0">
                <a:solidFill>
                  <a:schemeClr val="bg2">
                    <a:lumMod val="25000"/>
                  </a:schemeClr>
                </a:solidFill>
              </a:rPr>
              <a:t>Administración aduanera común</a:t>
            </a:r>
          </a:p>
          <a:p>
            <a:pPr marL="285750" lvl="0" indent="-285750" algn="just">
              <a:buFontTx/>
              <a:buChar char="-"/>
            </a:pPr>
            <a:r>
              <a:rPr lang="es-SV" dirty="0" smtClean="0">
                <a:solidFill>
                  <a:schemeClr val="bg2">
                    <a:lumMod val="25000"/>
                  </a:schemeClr>
                </a:solidFill>
              </a:rPr>
              <a:t>Libre comercio en todo tipo de mercadería. </a:t>
            </a:r>
          </a:p>
          <a:p>
            <a:pPr marL="285750" lvl="0" indent="-285750" algn="just">
              <a:buFontTx/>
              <a:buChar char="-"/>
            </a:pPr>
            <a:r>
              <a:rPr lang="es-SV" dirty="0" smtClean="0">
                <a:solidFill>
                  <a:schemeClr val="bg2">
                    <a:lumMod val="25000"/>
                  </a:schemeClr>
                </a:solidFill>
              </a:rPr>
              <a:t>Las aduanas de las fronteras desaparecen ubicando solo las necesarias para realizar operaciones con terceros países.</a:t>
            </a:r>
          </a:p>
          <a:p>
            <a:endParaRPr lang="es-SV" dirty="0">
              <a:solidFill>
                <a:schemeClr val="bg2">
                  <a:lumMod val="25000"/>
                </a:schemeClr>
              </a:solidFill>
            </a:endParaRPr>
          </a:p>
        </p:txBody>
      </p:sp>
      <p:cxnSp>
        <p:nvCxnSpPr>
          <p:cNvPr id="10" name="9 Conector recto de flecha"/>
          <p:cNvCxnSpPr/>
          <p:nvPr/>
        </p:nvCxnSpPr>
        <p:spPr>
          <a:xfrm>
            <a:off x="5724128" y="3933056"/>
            <a:ext cx="0" cy="560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10 Grupo"/>
          <p:cNvGrpSpPr/>
          <p:nvPr/>
        </p:nvGrpSpPr>
        <p:grpSpPr>
          <a:xfrm>
            <a:off x="179512" y="5559957"/>
            <a:ext cx="2778376" cy="1083258"/>
            <a:chOff x="6330128" y="5605893"/>
            <a:chExt cx="2778376" cy="1083258"/>
          </a:xfrm>
        </p:grpSpPr>
        <p:pic>
          <p:nvPicPr>
            <p:cNvPr id="12" name="Picture 2" descr="Resultado de imagen para escudo cuno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0128" y="5753676"/>
              <a:ext cx="1670491" cy="93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logo mancomunidad trinacion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0619" y="5605893"/>
              <a:ext cx="1107885" cy="1029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7158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CAPITULO II</a:t>
            </a:r>
            <a:endParaRPr lang="es-SV" b="1" dirty="0"/>
          </a:p>
        </p:txBody>
      </p:sp>
      <p:sp>
        <p:nvSpPr>
          <p:cNvPr id="3" name="2 Marcador de contenido"/>
          <p:cNvSpPr>
            <a:spLocks noGrp="1"/>
          </p:cNvSpPr>
          <p:nvPr>
            <p:ph idx="1"/>
          </p:nvPr>
        </p:nvSpPr>
        <p:spPr>
          <a:xfrm>
            <a:off x="755576" y="1196752"/>
            <a:ext cx="8064896" cy="5328592"/>
          </a:xfrm>
          <a:ln>
            <a:noFill/>
          </a:ln>
        </p:spPr>
        <p:style>
          <a:lnRef idx="0">
            <a:scrgbClr r="0" g="0" b="0"/>
          </a:lnRef>
          <a:fillRef idx="1001">
            <a:schemeClr val="lt1"/>
          </a:fillRef>
          <a:effectRef idx="0">
            <a:scrgbClr r="0" g="0" b="0"/>
          </a:effectRef>
          <a:fontRef idx="major"/>
        </p:style>
        <p:txBody>
          <a:bodyPr>
            <a:normAutofit fontScale="25000" lnSpcReduction="20000"/>
          </a:bodyPr>
          <a:lstStyle/>
          <a:p>
            <a:pPr marL="0" indent="0" algn="ctr">
              <a:buNone/>
            </a:pPr>
            <a:r>
              <a:rPr lang="es-SV" sz="6400" b="1" dirty="0" smtClean="0"/>
              <a:t>PRINCIPALES INSTRUMENTOS JURÍDICOS QUE RESPALDAN EL PROCESO DE INTEGRACIÓN CENTROAMERICANA</a:t>
            </a:r>
          </a:p>
          <a:p>
            <a:pPr marL="0" indent="0" algn="ctr">
              <a:buNone/>
            </a:pPr>
            <a:endParaRPr lang="es-SV" sz="4400" dirty="0" smtClean="0"/>
          </a:p>
          <a:p>
            <a:pPr marL="514350" indent="-514350" algn="just">
              <a:buFont typeface="+mj-lt"/>
              <a:buAutoNum type="arabicPeriod"/>
            </a:pPr>
            <a:r>
              <a:rPr lang="es-SV" sz="5600" dirty="0" smtClean="0"/>
              <a:t>PROTOCOLO DE TEGUCIGALPA A LA CARTA DE LA ORGANIZACIÓN DE ESTADOS CENTROAMERICANOS</a:t>
            </a:r>
          </a:p>
          <a:p>
            <a:pPr marL="514350" indent="-514350" algn="just">
              <a:buFont typeface="+mj-lt"/>
              <a:buAutoNum type="arabicPeriod"/>
            </a:pPr>
            <a:r>
              <a:rPr lang="es-SV" sz="5600" dirty="0" smtClean="0"/>
              <a:t>CONVENIO DE ESTATUTO DE LA CORTE CENTROAMERICANA DE JUSTICIA</a:t>
            </a:r>
          </a:p>
          <a:p>
            <a:pPr marL="514350" indent="-514350" algn="just">
              <a:buFont typeface="+mj-lt"/>
              <a:buAutoNum type="arabicPeriod"/>
            </a:pPr>
            <a:r>
              <a:rPr lang="es-SV" sz="5600" dirty="0" smtClean="0"/>
              <a:t>ALIANZA CENTROAMERICANA PARA EL DESARROLLO SOSTENIBLE (ALIDES)</a:t>
            </a:r>
          </a:p>
          <a:p>
            <a:pPr marL="514350" indent="-514350" algn="just">
              <a:buFont typeface="+mj-lt"/>
              <a:buAutoNum type="arabicPeriod"/>
            </a:pPr>
            <a:r>
              <a:rPr lang="es-SV" sz="5600" dirty="0" smtClean="0"/>
              <a:t>TRATADO CONSTITUTIVO DEL PARLAMENTO CENTROAMERICANO Y OTRAS INSTANCIAS POLITICAS </a:t>
            </a:r>
          </a:p>
          <a:p>
            <a:pPr marL="514350" indent="-514350" algn="just">
              <a:buFont typeface="+mj-lt"/>
              <a:buAutoNum type="arabicPeriod"/>
            </a:pPr>
            <a:r>
              <a:rPr lang="es-SV" sz="5600" dirty="0" smtClean="0">
                <a:solidFill>
                  <a:schemeClr val="accent6">
                    <a:lumMod val="50000"/>
                  </a:schemeClr>
                </a:solidFill>
              </a:rPr>
              <a:t>PROTOCOLO AL TRATADO GENERAL DE INTEGRACIÓN ECONÓMICA CENTROAMERICANA (PROTOCOLO DE GUATEMALA)</a:t>
            </a:r>
          </a:p>
          <a:p>
            <a:pPr marL="514350" indent="-514350" algn="just">
              <a:buFont typeface="+mj-lt"/>
              <a:buAutoNum type="arabicPeriod"/>
            </a:pPr>
            <a:r>
              <a:rPr lang="es-SV" sz="5600" dirty="0" smtClean="0"/>
              <a:t>TRATADO DE INTEGRACIÓN SOCIAL CENTROAMERICANA</a:t>
            </a:r>
          </a:p>
          <a:p>
            <a:pPr marL="514350" indent="-514350" algn="just">
              <a:buFont typeface="+mj-lt"/>
              <a:buAutoNum type="arabicPeriod"/>
            </a:pPr>
            <a:r>
              <a:rPr lang="es-SV" sz="5600" dirty="0" smtClean="0"/>
              <a:t>TRATADO MARCO DE SEGURIDAD DEMOCRÁTICA</a:t>
            </a:r>
          </a:p>
          <a:p>
            <a:pPr marL="514350" indent="-514350" algn="just">
              <a:buFont typeface="+mj-lt"/>
              <a:buAutoNum type="arabicPeriod"/>
            </a:pPr>
            <a:r>
              <a:rPr lang="es-SV" sz="5600" dirty="0" smtClean="0"/>
              <a:t>TRATADO ENTRE LAS REPÚBLICAS DE EL SALVADOR, GUATEMALA Y HONDURAS PARA LA EJECUCIÓN DEL PLAN TRIFINIO</a:t>
            </a:r>
          </a:p>
          <a:p>
            <a:pPr marL="514350" indent="-514350" algn="just">
              <a:buFont typeface="+mj-lt"/>
              <a:buAutoNum type="arabicPeriod"/>
            </a:pPr>
            <a:r>
              <a:rPr lang="es-SV" sz="5600" dirty="0" smtClean="0"/>
              <a:t>CONVENIO MARCO PARA EL ESTABLECIMIENTO DE LA UNIÓN ADUANERA</a:t>
            </a:r>
          </a:p>
          <a:p>
            <a:pPr marL="514350" indent="-514350" algn="just">
              <a:buFont typeface="+mj-lt"/>
              <a:buAutoNum type="arabicPeriod"/>
            </a:pPr>
            <a:r>
              <a:rPr lang="es-SV" sz="5600" dirty="0" smtClean="0"/>
              <a:t>CODIGO ADUANERO UNIFORME CENTROAMERICANO Y SU REGLAMENTO</a:t>
            </a:r>
          </a:p>
          <a:p>
            <a:pPr marL="514350" indent="-514350" algn="just">
              <a:buFont typeface="+mj-lt"/>
              <a:buAutoNum type="arabicPeriod"/>
            </a:pPr>
            <a:r>
              <a:rPr lang="es-SV" sz="5600" dirty="0" smtClean="0"/>
              <a:t>CONVENIO DE ASISTENCIA MUTUA Y COOPERACIÓN TÉCNICA ENTRE LAS ADMINISTRACIONES TRIBUTARIAS Y ADUANERAS DE CENTROAMERICA</a:t>
            </a:r>
          </a:p>
          <a:p>
            <a:pPr marL="514350" indent="-514350" algn="just">
              <a:buFont typeface="+mj-lt"/>
              <a:buAutoNum type="arabicPeriod"/>
            </a:pPr>
            <a:r>
              <a:rPr lang="es-SV" sz="5600" dirty="0" smtClean="0"/>
              <a:t>CONVENIO DE COMPATIBILIDAD DE LOS TRIBUTOS INTERNOS APLICABLES EN EL COMERCIO ENTRE LOS ESTADOS PARTE DE LA UNIÓN ADUANERA CENTROAMERICANA</a:t>
            </a:r>
          </a:p>
          <a:p>
            <a:pPr marL="514350" indent="-514350" algn="just">
              <a:buFont typeface="+mj-lt"/>
              <a:buAutoNum type="arabicPeriod"/>
            </a:pPr>
            <a:r>
              <a:rPr lang="es-SV" sz="5600" dirty="0" smtClean="0"/>
              <a:t>REGLAMENTO CENTROAMERICANO SOBRE MEDIDAS Y PROCEDIMIENTOS SANTIARIOS Y FITOSANITARIOS</a:t>
            </a:r>
          </a:p>
          <a:p>
            <a:pPr marL="514350" indent="-514350" algn="just">
              <a:buFont typeface="+mj-lt"/>
              <a:buAutoNum type="arabicPeriod"/>
            </a:pPr>
            <a:r>
              <a:rPr lang="es-SV" sz="5600" dirty="0" smtClean="0"/>
              <a:t>DECLARACIÓN DE LOS PRESIDENTES DEL CA-4</a:t>
            </a:r>
          </a:p>
          <a:p>
            <a:pPr marL="514350" indent="-514350" algn="just">
              <a:buFont typeface="+mj-lt"/>
              <a:buAutoNum type="arabicPeriod"/>
            </a:pPr>
            <a:r>
              <a:rPr lang="es-SV" sz="5600" dirty="0" smtClean="0"/>
              <a:t>REGLAMENTO DE LA COMISIÓN CENTROAMERICANA DE MIGRACIÓN (OCAM)</a:t>
            </a:r>
          </a:p>
          <a:p>
            <a:pPr marL="514350" indent="-514350" algn="just">
              <a:buFont typeface="+mj-lt"/>
              <a:buAutoNum type="arabicPeriod"/>
            </a:pPr>
            <a:r>
              <a:rPr lang="es-SV" sz="5600" dirty="0" smtClean="0"/>
              <a:t>CONVENIO DE CREACIÓN DE LA VISA ÚNICA CENTROAMERICANA PARA LA LIBRE MOVILIDAD DE EXTRANJEROS ENTRE LAS REPÚBLICAS DE EL SALVADOR, GUATEMALA HONDURAS Y NICARAGUA</a:t>
            </a:r>
          </a:p>
        </p:txBody>
      </p:sp>
    </p:spTree>
    <p:extLst>
      <p:ext uri="{BB962C8B-B14F-4D97-AF65-F5344CB8AC3E}">
        <p14:creationId xmlns:p14="http://schemas.microsoft.com/office/powerpoint/2010/main" val="984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a:t>Instrumentos internacionales para la </a:t>
            </a:r>
            <a:r>
              <a:rPr lang="es-ES" sz="3200" b="1" dirty="0" smtClean="0"/>
              <a:t>Integración Centroamericana </a:t>
            </a:r>
            <a:r>
              <a:rPr lang="es-ES" sz="3200" b="1" dirty="0"/>
              <a:t>suscritos por los países del triángulo norte</a:t>
            </a:r>
            <a:endParaRPr lang="es-SV" sz="3200" b="1"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28423419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p:cNvSpPr/>
          <p:nvPr/>
        </p:nvSpPr>
        <p:spPr>
          <a:xfrm rot="21221550">
            <a:off x="8028384" y="2505670"/>
            <a:ext cx="535723"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13 Rectángulo"/>
          <p:cNvSpPr/>
          <p:nvPr/>
        </p:nvSpPr>
        <p:spPr>
          <a:xfrm rot="21221550">
            <a:off x="8180784" y="5615874"/>
            <a:ext cx="535724" cy="923330"/>
          </a:xfrm>
          <a:prstGeom prst="rect">
            <a:avLst/>
          </a:prstGeom>
          <a:noFill/>
        </p:spPr>
        <p:txBody>
          <a:bodyPr wrap="non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26595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83094838"/>
              </p:ext>
            </p:extLst>
          </p:nvPr>
        </p:nvGraphicFramePr>
        <p:xfrm>
          <a:off x="467544" y="548680"/>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rot="21221550">
            <a:off x="7852855" y="2505670"/>
            <a:ext cx="886781"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5 Rectángulo"/>
          <p:cNvSpPr/>
          <p:nvPr/>
        </p:nvSpPr>
        <p:spPr>
          <a:xfrm rot="21221550">
            <a:off x="8274813" y="3959690"/>
            <a:ext cx="676787"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3359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3134</Words>
  <Application>Microsoft Office PowerPoint</Application>
  <PresentationFormat>Presentación en pantalla (4:3)</PresentationFormat>
  <Paragraphs>354</Paragraphs>
  <Slides>30</Slides>
  <Notes>6</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vt:lpstr>
      <vt:lpstr>HIPÓTESIS</vt:lpstr>
      <vt:lpstr>METODOLOGÍA Y CONTENIDO</vt:lpstr>
      <vt:lpstr>CAPÍTULO I</vt:lpstr>
      <vt:lpstr>Presentación de PowerPoint</vt:lpstr>
      <vt:lpstr>CAPITULO II</vt:lpstr>
      <vt:lpstr>Instrumentos internacionales para la Integración Centroamericana suscritos por los países del triángulo norte</vt:lpstr>
      <vt:lpstr>Presentación de PowerPoint</vt:lpstr>
      <vt:lpstr>Presentación de PowerPoint</vt:lpstr>
      <vt:lpstr>Presentación de PowerPoint</vt:lpstr>
      <vt:lpstr>Presentación de PowerPoint</vt:lpstr>
      <vt:lpstr>CAPITULO III</vt:lpstr>
      <vt:lpstr>Estructura mínima de cada frontera (por país)</vt:lpstr>
      <vt:lpstr>Presentación de PowerPoint</vt:lpstr>
      <vt:lpstr>Presentación de PowerPoint</vt:lpstr>
      <vt:lpstr>Datos básicos de países del SICA</vt:lpstr>
      <vt:lpstr>DISTANCIAS ENTRE GRANDES MERCADOS DE CONSUMIDORES EN LA REGIÓN</vt:lpstr>
      <vt:lpstr>COMPETITIVIDAD DEL MERCADO CENTROAMERICANO </vt:lpstr>
      <vt:lpstr>Estrategia Centroamericana para la facilitación del comercio y la competitividad</vt:lpstr>
      <vt:lpstr>Desarrollo Humano de los Países del Triángulo Norte CA</vt:lpstr>
      <vt:lpstr>Posibles efectos económicos y sociales de la profundización de la UA entre Hn-Gt. CEPAL</vt:lpstr>
      <vt:lpstr>Conclusiones</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55</cp:revision>
  <dcterms:created xsi:type="dcterms:W3CDTF">2018-06-24T16:45:54Z</dcterms:created>
  <dcterms:modified xsi:type="dcterms:W3CDTF">2018-06-26T04:57:23Z</dcterms:modified>
</cp:coreProperties>
</file>