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1" r:id="rId3"/>
    <p:sldId id="303" r:id="rId4"/>
    <p:sldId id="312" r:id="rId5"/>
    <p:sldId id="314" r:id="rId6"/>
    <p:sldId id="304" r:id="rId7"/>
    <p:sldId id="313" r:id="rId8"/>
    <p:sldId id="317" r:id="rId9"/>
    <p:sldId id="315" r:id="rId10"/>
    <p:sldId id="308" r:id="rId11"/>
    <p:sldId id="306" r:id="rId12"/>
    <p:sldId id="289" r:id="rId1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3" autoAdjust="0"/>
    <p:restoredTop sz="69106" autoAdjust="0"/>
  </p:normalViewPr>
  <p:slideViewPr>
    <p:cSldViewPr>
      <p:cViewPr varScale="1">
        <p:scale>
          <a:sx n="60" d="100"/>
          <a:sy n="60" d="100"/>
        </p:scale>
        <p:origin x="230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3872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1699-161A-4C41-B27C-B6017DB0A198}" type="datetimeFigureOut">
              <a:rPr lang="es-ES" smtClean="0"/>
              <a:t>11/06/2020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B0C4-7FF3-BA4B-A317-77CD58B08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93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La Región Trifinio es</a:t>
            </a:r>
            <a:r>
              <a:rPr lang="es-SV" baseline="0" dirty="0"/>
              <a:t> una muestra de la brecha de desarrollo de nuestros países, con municipios de muy alta vulnerabilidad a pasar hambre y otros con muy baja vulnerabilidad. Desnutrición crónica, en escolares, con prevalencias en un rango de 8% al 67%  y con microrregiones en crisis alimentaria.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B0C4-7FF3-BA4B-A317-77CD58B0840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87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B0C4-7FF3-BA4B-A317-77CD58B0840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4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992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845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2958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030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688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4457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775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605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5587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68060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52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157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588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295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2820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3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2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58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843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557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994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036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21693-96A6-499B-BC7A-3E9A5F6C936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86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SV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C2C8-2D3E-47FF-93C2-7368825D1B84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1693-96A6-499B-BC7A-3E9A5F6C936A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9" name="Imagen 8" descr="Captura de pantalla 2012-10-01 a la(s) 12.03.19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3451" r="9538" b="3451"/>
          <a:stretch/>
        </p:blipFill>
        <p:spPr>
          <a:xfrm>
            <a:off x="0" y="4516332"/>
            <a:ext cx="1326750" cy="2320145"/>
          </a:xfrm>
          <a:prstGeom prst="rect">
            <a:avLst/>
          </a:prstGeom>
        </p:spPr>
      </p:pic>
      <p:pic>
        <p:nvPicPr>
          <p:cNvPr id="8" name="Imagen 7" descr="LOGO-PROGRESAN SICA 26ene17 APROBADO FINAL.JPG.jpe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304256" cy="12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77B9-C326-46E7-B19C-F0D147D83BE6}" type="datetimeFigureOut">
              <a:rPr lang="es-SV" smtClean="0"/>
              <a:t>11/6/2020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B920-A1BE-437F-A36E-488EAD1BEDC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75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7DEB9-8FDE-4C48-B068-354BCA4D7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/>
              <a:t>Algunas orientaciones para la coordinación conjunta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3FA39E-A260-2A42-9F7D-4AEE2DFC7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/>
              <a:t>Mancomunidad Trinacional Fronteriza del Río Lempa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667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06135"/>
              </p:ext>
            </p:extLst>
          </p:nvPr>
        </p:nvGraphicFramePr>
        <p:xfrm>
          <a:off x="18728" y="1"/>
          <a:ext cx="9125271" cy="7100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631">
                  <a:extLst>
                    <a:ext uri="{9D8B030D-6E8A-4147-A177-3AD203B41FA5}">
                      <a16:colId xmlns:a16="http://schemas.microsoft.com/office/drawing/2014/main" val="1327304326"/>
                    </a:ext>
                  </a:extLst>
                </a:gridCol>
                <a:gridCol w="1479854">
                  <a:extLst>
                    <a:ext uri="{9D8B030D-6E8A-4147-A177-3AD203B41FA5}">
                      <a16:colId xmlns:a16="http://schemas.microsoft.com/office/drawing/2014/main" val="3173073148"/>
                    </a:ext>
                  </a:extLst>
                </a:gridCol>
                <a:gridCol w="1761731">
                  <a:extLst>
                    <a:ext uri="{9D8B030D-6E8A-4147-A177-3AD203B41FA5}">
                      <a16:colId xmlns:a16="http://schemas.microsoft.com/office/drawing/2014/main" val="3692718858"/>
                    </a:ext>
                  </a:extLst>
                </a:gridCol>
                <a:gridCol w="1691262">
                  <a:extLst>
                    <a:ext uri="{9D8B030D-6E8A-4147-A177-3AD203B41FA5}">
                      <a16:colId xmlns:a16="http://schemas.microsoft.com/office/drawing/2014/main" val="3995849032"/>
                    </a:ext>
                  </a:extLst>
                </a:gridCol>
                <a:gridCol w="1620793">
                  <a:extLst>
                    <a:ext uri="{9D8B030D-6E8A-4147-A177-3AD203B41FA5}">
                      <a16:colId xmlns:a16="http://schemas.microsoft.com/office/drawing/2014/main" val="557234650"/>
                    </a:ext>
                  </a:extLst>
                </a:gridCol>
              </a:tblGrid>
              <a:tr h="2351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LÍNEAS DE ACCIÓN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solidFill>
                            <a:schemeClr val="tx1"/>
                          </a:solidFill>
                          <a:effectLst/>
                        </a:rPr>
                        <a:t>MICRORREGIONES</a:t>
                      </a:r>
                      <a:endParaRPr lang="es-SV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9322"/>
                  </a:ext>
                </a:extLst>
              </a:tr>
              <a:tr h="25501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CAYAGUANCA</a:t>
                      </a:r>
                      <a:endParaRPr lang="es-SV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CHORTÍ</a:t>
                      </a:r>
                      <a:endParaRPr lang="es-SV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GÜIJA</a:t>
                      </a:r>
                      <a:endParaRPr lang="es-SV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OCOTEPEQUE</a:t>
                      </a:r>
                      <a:endParaRPr lang="es-SV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209101"/>
                  </a:ext>
                </a:extLst>
              </a:tr>
              <a:tr h="2550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Población en crisis o emergencia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1,200</a:t>
                      </a:r>
                      <a:endParaRPr lang="es-SV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84,087</a:t>
                      </a:r>
                      <a:endParaRPr lang="es-SV" sz="2000" b="1">
                        <a:solidFill>
                          <a:schemeClr val="tx1"/>
                        </a:solidFill>
                        <a:effectLst/>
                        <a:latin typeface="Nimbus Sans L"/>
                        <a:ea typeface="Calibri" panose="020F0502020204030204" pitchFamily="34" charset="0"/>
                        <a:cs typeface="Nimbus Sans 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34,406</a:t>
                      </a:r>
                      <a:endParaRPr lang="es-SV" sz="2000" b="1">
                        <a:solidFill>
                          <a:schemeClr val="tx1"/>
                        </a:solidFill>
                        <a:effectLst/>
                        <a:latin typeface="Nimbus Sans L"/>
                        <a:ea typeface="Calibri" panose="020F0502020204030204" pitchFamily="34" charset="0"/>
                        <a:cs typeface="Nimbus Sans 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1">
                          <a:solidFill>
                            <a:schemeClr val="tx1"/>
                          </a:solidFill>
                          <a:effectLst/>
                        </a:rPr>
                        <a:t>19,355</a:t>
                      </a:r>
                      <a:endParaRPr lang="es-SV" sz="2000" b="1">
                        <a:solidFill>
                          <a:schemeClr val="tx1"/>
                        </a:solidFill>
                        <a:effectLst/>
                        <a:latin typeface="Nimbus Sans L"/>
                        <a:ea typeface="Calibri" panose="020F0502020204030204" pitchFamily="34" charset="0"/>
                        <a:cs typeface="Nimbus Sans 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615112"/>
                  </a:ext>
                </a:extLst>
              </a:tr>
              <a:tr h="1410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Asistencia alimentaria: 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Alimentos, 78,750 a 157,500 Kcal/familia/mes (2100 Kcal/persona/día)  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US$42 (25% Kcal)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09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s-SV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US$80 (50% Kcal) 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240 BolSAN x 3 meses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(25%) US$30,240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(50%) US$57,600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16,800 BolSAN x 3 meses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(25%) US$2.116,800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(50%) US$4.032,000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6,880 BolSAN x 3 meses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(25%) US$866,880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(50%) US$1.651,200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3,900 BolSAN x 3 meses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(25%) US$491,400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(50%) US$936,000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0151979"/>
                  </a:ext>
                </a:extLst>
              </a:tr>
              <a:tr h="235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Fortalecimiento de producción agrícola de autoconsumo en parcela y patio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Paquetes de Gallina Criolla Local-GCL- (US$70)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Paquete agrícola para granos básicos – GB- (US$125)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Paquete agrícola para huertos en patio – (US$30)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240 paquetePe US$16,800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170 paquete GB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US$21,250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240 paquete patio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US$7,200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16,800 paquete GCL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US$1.176,000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11,700 paquete GB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US$1.462,500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16,800 paquete patio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   US$504,000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6,880 paquete GCL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US$481,600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3,450 paquete GB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US$431,250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6,880 paquete patio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US$206,400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3,900 paquete GCL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US$273,000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2,200 paquete GB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US$275,000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3,900 paquete patio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           US$117,000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769643"/>
                  </a:ext>
                </a:extLst>
              </a:tr>
              <a:tr h="235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Comunicación social para la SAN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Redes comunitarias para la vigilancia alimentaria y nutricional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Campaña educativa sobre alimentación, nutrición y producción resiliente de alimentos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Recuperación nutricional comunitaria </a:t>
                      </a:r>
                      <a:endParaRPr lang="es-SV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SV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3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88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2-10-01 a la(s) 12.03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-309" r="11615" b="3952"/>
          <a:stretch/>
        </p:blipFill>
        <p:spPr>
          <a:xfrm>
            <a:off x="1" y="-27384"/>
            <a:ext cx="3328192" cy="685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1259632" y="6629859"/>
            <a:ext cx="2679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i="1" dirty="0">
                <a:latin typeface="Apple Chancery"/>
                <a:cs typeface="Apple Chancery"/>
              </a:rPr>
              <a:t>Mural de Fernando </a:t>
            </a:r>
            <a:r>
              <a:rPr lang="es-ES" sz="1100" b="1" i="1" dirty="0" err="1">
                <a:latin typeface="Apple Chancery"/>
                <a:cs typeface="Apple Chancery"/>
              </a:rPr>
              <a:t>Llort</a:t>
            </a:r>
            <a:r>
              <a:rPr lang="es-ES" sz="1100" b="1" i="1" dirty="0">
                <a:latin typeface="Apple Chancery"/>
                <a:cs typeface="Apple Chancery"/>
              </a:rPr>
              <a:t>- Edificio SICA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71600" y="2924944"/>
            <a:ext cx="7772400" cy="136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Gracias</a:t>
            </a:r>
            <a:br>
              <a:rPr lang="es-ES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WWW.SICA.INT</a:t>
            </a:r>
            <a:br>
              <a:rPr lang="es-ES" sz="2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WWW.SICA.INT/SAN</a:t>
            </a:r>
            <a:br>
              <a:rPr lang="es-ES" sz="2800" b="1" dirty="0">
                <a:solidFill>
                  <a:schemeClr val="bg1">
                    <a:lumMod val="50000"/>
                  </a:schemeClr>
                </a:solidFill>
              </a:rPr>
            </a:b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6264696" cy="1041400"/>
          </a:xfrm>
        </p:spPr>
        <p:txBody>
          <a:bodyPr>
            <a:noAutofit/>
          </a:bodyPr>
          <a:lstStyle/>
          <a:p>
            <a:r>
              <a:rPr lang="es-SV" sz="3600" b="1" dirty="0"/>
              <a:t>Clasificación Integrada de la Seguridad Alimentaria en Fases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79512" y="1537931"/>
            <a:ext cx="4040188" cy="525735"/>
          </a:xfrm>
        </p:spPr>
        <p:txBody>
          <a:bodyPr/>
          <a:lstStyle/>
          <a:p>
            <a:r>
              <a:rPr lang="es-SV" dirty="0"/>
              <a:t>febrero – mayo 2020</a:t>
            </a:r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496" y="5301208"/>
            <a:ext cx="4952295" cy="1547106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>
          <a:xfrm>
            <a:off x="4932040" y="1382576"/>
            <a:ext cx="4041775" cy="639762"/>
          </a:xfrm>
        </p:spPr>
        <p:txBody>
          <a:bodyPr/>
          <a:lstStyle/>
          <a:p>
            <a:r>
              <a:rPr lang="es-SV" dirty="0"/>
              <a:t>junio – agosto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95" y="2145035"/>
            <a:ext cx="4350697" cy="31561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662" y="2060848"/>
            <a:ext cx="4098834" cy="34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5BA6FD-D173-C746-B9C6-2A0C20EE23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16" y="96545"/>
            <a:ext cx="6948487" cy="6762750"/>
          </a:xfrm>
        </p:spPr>
      </p:pic>
    </p:spTree>
    <p:extLst>
      <p:ext uri="{BB962C8B-B14F-4D97-AF65-F5344CB8AC3E}">
        <p14:creationId xmlns:p14="http://schemas.microsoft.com/office/powerpoint/2010/main" val="395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EE82AA-45DD-834A-B176-8E4AC22AD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704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52" y="1451918"/>
            <a:ext cx="7843132" cy="50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786210"/>
          </a:xfrm>
        </p:spPr>
        <p:txBody>
          <a:bodyPr>
            <a:normAutofit fontScale="90000"/>
          </a:bodyPr>
          <a:lstStyle/>
          <a:p>
            <a:r>
              <a:rPr lang="es-SV" dirty="0"/>
              <a:t>DISTRIBUCIÓN DE POBLACIÓN POR FASES Y MICRORREGIÓN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424112"/>
            <a:ext cx="90868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EF9E9-A94F-6A40-9548-6FB48B29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es-SV" dirty="0"/>
              <a:t>Respuesta optimizada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CD99A-5BBE-BF4A-8340-F3B52060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fontScale="92500" lnSpcReduction="10000"/>
          </a:bodyPr>
          <a:lstStyle/>
          <a:p>
            <a:r>
              <a:rPr lang="es-SV" dirty="0"/>
              <a:t>Respuesta Integral </a:t>
            </a:r>
          </a:p>
          <a:p>
            <a:pPr lvl="1"/>
            <a:r>
              <a:rPr lang="es-SV" dirty="0"/>
              <a:t>tipología de InSAN vrs. Respuesta</a:t>
            </a:r>
          </a:p>
          <a:p>
            <a:pPr lvl="1"/>
            <a:r>
              <a:rPr lang="es-SV" dirty="0"/>
              <a:t>respuesta de urgencia – desarrollo</a:t>
            </a:r>
          </a:p>
          <a:p>
            <a:pPr lvl="1"/>
            <a:r>
              <a:rPr lang="es-SV" dirty="0"/>
              <a:t>Cubrir las necesidades;</a:t>
            </a:r>
          </a:p>
          <a:p>
            <a:pPr lvl="2"/>
            <a:r>
              <a:rPr lang="es-SV" dirty="0"/>
              <a:t>Alimentarias basadas requerimientos nutricionales</a:t>
            </a:r>
          </a:p>
          <a:p>
            <a:pPr lvl="2"/>
            <a:r>
              <a:rPr lang="es-SV" dirty="0"/>
              <a:t>Consideración de la cultura alimentaria</a:t>
            </a:r>
          </a:p>
          <a:p>
            <a:pPr lvl="2"/>
            <a:r>
              <a:rPr lang="es-SV" dirty="0"/>
              <a:t>Otras necesidades básicas:  agua, servicios básicos</a:t>
            </a:r>
          </a:p>
          <a:p>
            <a:r>
              <a:rPr lang="es-SV" dirty="0"/>
              <a:t>Coordinada – Sinergias:  optimización</a:t>
            </a:r>
          </a:p>
          <a:p>
            <a:r>
              <a:rPr lang="es-SV" dirty="0"/>
              <a:t>Programada</a:t>
            </a:r>
          </a:p>
          <a:p>
            <a:r>
              <a:rPr lang="es-SV" dirty="0"/>
              <a:t>Ordenada</a:t>
            </a:r>
          </a:p>
        </p:txBody>
      </p:sp>
    </p:spTree>
    <p:extLst>
      <p:ext uri="{BB962C8B-B14F-4D97-AF65-F5344CB8AC3E}">
        <p14:creationId xmlns:p14="http://schemas.microsoft.com/office/powerpoint/2010/main" val="135626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F9BE3-BCD6-A245-86A0-E784F9D0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3210E4-1B19-394F-A1E6-77EFAEAA3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4005" r="1153" b="27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59404-A1E3-F94C-9D93-DBBF08DE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es-SV" dirty="0"/>
              <a:t>Elementos de Apoyo a Familias Afectadas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3F4FF-EBD0-1243-BC35-4EEB519DF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5976664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es-SV" sz="3800" b="1" dirty="0"/>
              <a:t>Asistencia alimentaria: </a:t>
            </a:r>
            <a:endParaRPr lang="es-SV" sz="3800" dirty="0"/>
          </a:p>
          <a:p>
            <a:pPr lvl="1" fontAlgn="t"/>
            <a:r>
              <a:rPr lang="es-SV" sz="3200" b="1" dirty="0"/>
              <a:t>Alimentos y/o  transferencia económica </a:t>
            </a:r>
          </a:p>
          <a:p>
            <a:pPr lvl="2" fontAlgn="t"/>
            <a:r>
              <a:rPr lang="es-SV" sz="2600" b="1" dirty="0"/>
              <a:t>Alimentos, 78,750 a 157,500 Kcal/familia/mes (2100 Kcal/persona/día)  </a:t>
            </a:r>
            <a:endParaRPr lang="es-SV" sz="2600" dirty="0"/>
          </a:p>
          <a:p>
            <a:pPr lvl="2" fontAlgn="t"/>
            <a:r>
              <a:rPr lang="es-SV" sz="2600" b="1" dirty="0"/>
              <a:t>US$42 (25% Kcal)</a:t>
            </a:r>
          </a:p>
          <a:p>
            <a:pPr lvl="2" fontAlgn="t"/>
            <a:r>
              <a:rPr lang="es-SV" sz="2600" b="1" dirty="0"/>
              <a:t>US$80 (50% Kcal) </a:t>
            </a:r>
            <a:endParaRPr lang="es-SV" sz="2600" dirty="0"/>
          </a:p>
          <a:p>
            <a:pPr fontAlgn="t"/>
            <a:r>
              <a:rPr lang="es-SV" sz="3800" b="1" dirty="0"/>
              <a:t>Apoyo a la producción agrícola de autoconsumo en parcela y patio</a:t>
            </a:r>
            <a:endParaRPr lang="es-SV" sz="3800" dirty="0"/>
          </a:p>
          <a:p>
            <a:pPr lvl="1" fontAlgn="t"/>
            <a:r>
              <a:rPr lang="es-SV" sz="3200" b="1" dirty="0"/>
              <a:t>Paquetes de Gallina Criolla Local-GCL- (US$70)</a:t>
            </a:r>
            <a:endParaRPr lang="es-SV" sz="3200" dirty="0"/>
          </a:p>
          <a:p>
            <a:pPr lvl="1" fontAlgn="t"/>
            <a:r>
              <a:rPr lang="es-SV" sz="3200" b="1" dirty="0"/>
              <a:t>Paquete agrícola para granos básicos – GB- (US$125)</a:t>
            </a:r>
            <a:endParaRPr lang="es-SV" sz="3200" dirty="0"/>
          </a:p>
          <a:p>
            <a:pPr lvl="1" fontAlgn="t"/>
            <a:r>
              <a:rPr lang="es-SV" sz="3200" b="1" dirty="0"/>
              <a:t>Paquete agrícola para huertos en patio – (US$30)</a:t>
            </a:r>
            <a:endParaRPr lang="es-SV" sz="3200" dirty="0"/>
          </a:p>
          <a:p>
            <a:pPr fontAlgn="t"/>
            <a:r>
              <a:rPr lang="es-SV" sz="3800" b="1" dirty="0"/>
              <a:t>Educación-Comunicación social para la SAN y la bioseguridad</a:t>
            </a:r>
            <a:endParaRPr lang="es-SV" sz="3800" dirty="0"/>
          </a:p>
          <a:p>
            <a:pPr lvl="1" fontAlgn="t"/>
            <a:r>
              <a:rPr lang="es-SV" sz="3200" b="1" dirty="0"/>
              <a:t>Redes comunitarias para la vigilancia alimentaria y nutricional</a:t>
            </a:r>
            <a:endParaRPr lang="es-SV" sz="3200" dirty="0"/>
          </a:p>
          <a:p>
            <a:pPr lvl="1" fontAlgn="t"/>
            <a:r>
              <a:rPr lang="es-SV" sz="3200" b="1" dirty="0"/>
              <a:t>Campaña educativa sobre alimentación, nutrición y producción resiliente de alimentos</a:t>
            </a:r>
            <a:endParaRPr lang="es-SV" sz="3200" dirty="0"/>
          </a:p>
          <a:p>
            <a:pPr fontAlgn="t"/>
            <a:r>
              <a:rPr lang="es-SV" sz="3800" b="1" dirty="0"/>
              <a:t>Recuperación nutricional </a:t>
            </a:r>
          </a:p>
          <a:p>
            <a:pPr lvl="1" fontAlgn="t"/>
            <a:r>
              <a:rPr lang="es-SV" sz="3200" b="1" dirty="0"/>
              <a:t>Comunitaria- Intrafamiliar</a:t>
            </a:r>
          </a:p>
          <a:p>
            <a:pPr lvl="1" fontAlgn="t"/>
            <a:r>
              <a:rPr lang="es-SV" sz="3200" b="1" dirty="0"/>
              <a:t>Institucional 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72411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12697</TotalTime>
  <Words>480</Words>
  <Application>Microsoft Office PowerPoint</Application>
  <PresentationFormat>Presentación en pantalla (4:3)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Apple Chancery</vt:lpstr>
      <vt:lpstr>Arial</vt:lpstr>
      <vt:lpstr>Calibri</vt:lpstr>
      <vt:lpstr>Nimbus Sans L</vt:lpstr>
      <vt:lpstr>Symbol</vt:lpstr>
      <vt:lpstr>Times New Roman</vt:lpstr>
      <vt:lpstr>Tema de Office</vt:lpstr>
      <vt:lpstr>Diseño personalizado</vt:lpstr>
      <vt:lpstr>Algunas orientaciones para la coordinación conjunta</vt:lpstr>
      <vt:lpstr>Clasificación Integrada de la Seguridad Alimentaria en Fases</vt:lpstr>
      <vt:lpstr>Presentación de PowerPoint</vt:lpstr>
      <vt:lpstr>Presentación de PowerPoint</vt:lpstr>
      <vt:lpstr>Presentación de PowerPoint</vt:lpstr>
      <vt:lpstr>DISTRIBUCIÓN DE POBLACIÓN POR FASES Y MICRORREGIÓN</vt:lpstr>
      <vt:lpstr>Respuesta optimizada</vt:lpstr>
      <vt:lpstr>Presentación de PowerPoint</vt:lpstr>
      <vt:lpstr>Elementos de Apoyo a Familias Afectadas </vt:lpstr>
      <vt:lpstr>Presentación de PowerPoint</vt:lpstr>
      <vt:lpstr>Presentación de PowerPoint</vt:lpstr>
    </vt:vector>
  </TitlesOfParts>
  <Company>PRESANCA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Palma de Fulladolsa</dc:creator>
  <cp:lastModifiedBy>Maria Medina</cp:lastModifiedBy>
  <cp:revision>256</cp:revision>
  <dcterms:created xsi:type="dcterms:W3CDTF">2012-08-31T23:28:50Z</dcterms:created>
  <dcterms:modified xsi:type="dcterms:W3CDTF">2020-06-11T18:16:27Z</dcterms:modified>
</cp:coreProperties>
</file>