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5" r:id="rId3"/>
    <p:sldId id="307" r:id="rId4"/>
    <p:sldId id="303" r:id="rId5"/>
    <p:sldId id="304" r:id="rId6"/>
    <p:sldId id="308" r:id="rId7"/>
    <p:sldId id="289" r:id="rId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69165" autoAdjust="0"/>
  </p:normalViewPr>
  <p:slideViewPr>
    <p:cSldViewPr>
      <p:cViewPr varScale="1">
        <p:scale>
          <a:sx n="60" d="100"/>
          <a:sy n="60" d="100"/>
        </p:scale>
        <p:origin x="21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3872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1699-161A-4C41-B27C-B6017DB0A198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B0C4-7FF3-BA4B-A317-77CD58B08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9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B0C4-7FF3-BA4B-A317-77CD58B0840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88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La Región Trifinio es</a:t>
            </a:r>
            <a:r>
              <a:rPr lang="es-SV" baseline="0" dirty="0" smtClean="0"/>
              <a:t> una muestra de la brecha de desarrollo de nuestros países, con municipios de muy alta vulnerabilidad a pasar hambre y otros con muy baja vulnerabilidad. Desnutrición crónica, en escolares, con prevalencias en un rango de 8% al 67%  y con microrregiones en crisis alimentaria.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B0C4-7FF3-BA4B-A317-77CD58B0840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87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992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845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2958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030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688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57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775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605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558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68060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52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15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588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295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282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33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2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58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843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55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994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03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86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1693-96A6-499B-BC7A-3E9A5F6C936A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9" name="Imagen 8" descr="Captura de pantalla 2012-10-01 a la(s) 12.03.19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451" r="9538" b="3451"/>
          <a:stretch/>
        </p:blipFill>
        <p:spPr>
          <a:xfrm>
            <a:off x="0" y="4516332"/>
            <a:ext cx="1326750" cy="2320145"/>
          </a:xfrm>
          <a:prstGeom prst="rect">
            <a:avLst/>
          </a:prstGeom>
        </p:spPr>
      </p:pic>
      <p:pic>
        <p:nvPicPr>
          <p:cNvPr id="8" name="Imagen 7" descr="LOGO-PROGRESAN SICA 26ene17 APROBADO FINAL.JPG.jpe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304256" cy="12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75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98" y="1340768"/>
            <a:ext cx="7659990" cy="5418896"/>
          </a:xfrm>
        </p:spPr>
      </p:pic>
    </p:spTree>
    <p:extLst>
      <p:ext uri="{BB962C8B-B14F-4D97-AF65-F5344CB8AC3E}">
        <p14:creationId xmlns:p14="http://schemas.microsoft.com/office/powerpoint/2010/main" val="379028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75142"/>
              </p:ext>
            </p:extLst>
          </p:nvPr>
        </p:nvGraphicFramePr>
        <p:xfrm>
          <a:off x="1" y="-112174"/>
          <a:ext cx="9143999" cy="697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35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FASES DE INSEGURIDAD ALIMENTARIA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FASE 5:</a:t>
                      </a:r>
                      <a:r>
                        <a:rPr lang="es-GT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HAMBRUNA</a:t>
                      </a:r>
                      <a:endParaRPr lang="es-GT" sz="20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Familias con déficit casi total de alimentos y otras necesidades básicas donde se evidencia inanición, muerte e indigencia.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FASE 4: EMERGENCIA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Familias con gran deficiencia en el consumo de alimentos, muy elevados niveles de desnutrición aguda y mortalidad asociada. Han agotado casi en su totalidad sus bienes como consecuencia de la venta para adquirir alimentos.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effectLst/>
                          <a:latin typeface="+mn-lt"/>
                        </a:rPr>
                        <a:t>FASE 3: CRISIS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effectLst/>
                          <a:latin typeface="+mn-lt"/>
                        </a:rPr>
                        <a:t>Familias </a:t>
                      </a:r>
                      <a:r>
                        <a:rPr lang="es-GT" sz="2000" b="1" u="sng" dirty="0" smtClean="0">
                          <a:effectLst/>
                          <a:latin typeface="+mn-lt"/>
                        </a:rPr>
                        <a:t>NO</a:t>
                      </a:r>
                      <a:r>
                        <a:rPr lang="es-GT" sz="2000" b="1" dirty="0" smtClean="0">
                          <a:effectLst/>
                          <a:latin typeface="+mn-lt"/>
                        </a:rPr>
                        <a:t> logran adquirir los alimentos para consumo mínimo, elevados niveles de desnutrición aguda arriba de lo habitual. Adquieren alimentos para consumo mínimo mediante la venta de sus bienes.</a:t>
                      </a:r>
                      <a:endParaRPr lang="es-E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385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effectLst/>
                          <a:latin typeface="+mn-lt"/>
                        </a:rPr>
                        <a:t>FASE 2: ACENTUADA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effectLst/>
                          <a:latin typeface="+mn-lt"/>
                        </a:rPr>
                        <a:t>Familias logran adquirir alimentos para el consumo mínimo requerido, pero no puede incurrir en gastos de algunos artículos no alimentarios, al menos que venda algunos de sus bienes.</a:t>
                      </a:r>
                      <a:endParaRPr lang="es-E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effectLst/>
                          <a:latin typeface="+mn-lt"/>
                        </a:rPr>
                        <a:t>FASE 1: MÍNIMA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2000" b="1" dirty="0" smtClean="0">
                          <a:effectLst/>
                          <a:latin typeface="+mn-lt"/>
                        </a:rPr>
                        <a:t>Las familias son capaces de satisfacer sus necesidades alimentarias y no alimentarias esenciales.</a:t>
                      </a:r>
                      <a:endParaRPr lang="es-E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6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6264696" cy="1041400"/>
          </a:xfrm>
        </p:spPr>
        <p:txBody>
          <a:bodyPr>
            <a:noAutofit/>
          </a:bodyPr>
          <a:lstStyle/>
          <a:p>
            <a:r>
              <a:rPr lang="es-SV" sz="3600" b="1" dirty="0" smtClean="0"/>
              <a:t>Clasificación Integrada de la Seguridad Alimentaria en Fases</a:t>
            </a:r>
            <a:endParaRPr lang="es-SV" sz="3600" b="1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79512" y="1537931"/>
            <a:ext cx="4040188" cy="525735"/>
          </a:xfrm>
        </p:spPr>
        <p:txBody>
          <a:bodyPr/>
          <a:lstStyle/>
          <a:p>
            <a:r>
              <a:rPr lang="es-SV" dirty="0" smtClean="0"/>
              <a:t>febrero – mayo 2020</a:t>
            </a:r>
            <a:endParaRPr lang="es-SV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496" y="5301208"/>
            <a:ext cx="4952295" cy="1547106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4932040" y="1382576"/>
            <a:ext cx="4041775" cy="639762"/>
          </a:xfrm>
        </p:spPr>
        <p:txBody>
          <a:bodyPr/>
          <a:lstStyle/>
          <a:p>
            <a:r>
              <a:rPr lang="es-SV" dirty="0" smtClean="0"/>
              <a:t>junio – agosto 2020</a:t>
            </a:r>
            <a:endParaRPr lang="es-SV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5" y="2145035"/>
            <a:ext cx="4350697" cy="31561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662" y="2060848"/>
            <a:ext cx="4098834" cy="34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52" y="1451918"/>
            <a:ext cx="7843132" cy="50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98151"/>
              </p:ext>
            </p:extLst>
          </p:nvPr>
        </p:nvGraphicFramePr>
        <p:xfrm>
          <a:off x="179512" y="252438"/>
          <a:ext cx="8784976" cy="3429508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962850170"/>
                    </a:ext>
                  </a:extLst>
                </a:gridCol>
                <a:gridCol w="275009">
                  <a:extLst>
                    <a:ext uri="{9D8B030D-6E8A-4147-A177-3AD203B41FA5}">
                      <a16:colId xmlns:a16="http://schemas.microsoft.com/office/drawing/2014/main" val="3519675185"/>
                    </a:ext>
                  </a:extLst>
                </a:gridCol>
                <a:gridCol w="511189">
                  <a:extLst>
                    <a:ext uri="{9D8B030D-6E8A-4147-A177-3AD203B41FA5}">
                      <a16:colId xmlns:a16="http://schemas.microsoft.com/office/drawing/2014/main" val="3950162645"/>
                    </a:ext>
                  </a:extLst>
                </a:gridCol>
                <a:gridCol w="581330">
                  <a:extLst>
                    <a:ext uri="{9D8B030D-6E8A-4147-A177-3AD203B41FA5}">
                      <a16:colId xmlns:a16="http://schemas.microsoft.com/office/drawing/2014/main" val="190066168"/>
                    </a:ext>
                  </a:extLst>
                </a:gridCol>
                <a:gridCol w="581330">
                  <a:extLst>
                    <a:ext uri="{9D8B030D-6E8A-4147-A177-3AD203B41FA5}">
                      <a16:colId xmlns:a16="http://schemas.microsoft.com/office/drawing/2014/main" val="1271807823"/>
                    </a:ext>
                  </a:extLst>
                </a:gridCol>
                <a:gridCol w="581330">
                  <a:extLst>
                    <a:ext uri="{9D8B030D-6E8A-4147-A177-3AD203B41FA5}">
                      <a16:colId xmlns:a16="http://schemas.microsoft.com/office/drawing/2014/main" val="3665124872"/>
                    </a:ext>
                  </a:extLst>
                </a:gridCol>
                <a:gridCol w="587503">
                  <a:extLst>
                    <a:ext uri="{9D8B030D-6E8A-4147-A177-3AD203B41FA5}">
                      <a16:colId xmlns:a16="http://schemas.microsoft.com/office/drawing/2014/main" val="1839908917"/>
                    </a:ext>
                  </a:extLst>
                </a:gridCol>
                <a:gridCol w="587503">
                  <a:extLst>
                    <a:ext uri="{9D8B030D-6E8A-4147-A177-3AD203B41FA5}">
                      <a16:colId xmlns:a16="http://schemas.microsoft.com/office/drawing/2014/main" val="1714698942"/>
                    </a:ext>
                  </a:extLst>
                </a:gridCol>
                <a:gridCol w="587503">
                  <a:extLst>
                    <a:ext uri="{9D8B030D-6E8A-4147-A177-3AD203B41FA5}">
                      <a16:colId xmlns:a16="http://schemas.microsoft.com/office/drawing/2014/main" val="1516306534"/>
                    </a:ext>
                  </a:extLst>
                </a:gridCol>
                <a:gridCol w="587503">
                  <a:extLst>
                    <a:ext uri="{9D8B030D-6E8A-4147-A177-3AD203B41FA5}">
                      <a16:colId xmlns:a16="http://schemas.microsoft.com/office/drawing/2014/main" val="2574644031"/>
                    </a:ext>
                  </a:extLst>
                </a:gridCol>
                <a:gridCol w="587503">
                  <a:extLst>
                    <a:ext uri="{9D8B030D-6E8A-4147-A177-3AD203B41FA5}">
                      <a16:colId xmlns:a16="http://schemas.microsoft.com/office/drawing/2014/main" val="3681906121"/>
                    </a:ext>
                  </a:extLst>
                </a:gridCol>
                <a:gridCol w="587503">
                  <a:extLst>
                    <a:ext uri="{9D8B030D-6E8A-4147-A177-3AD203B41FA5}">
                      <a16:colId xmlns:a16="http://schemas.microsoft.com/office/drawing/2014/main" val="2467427793"/>
                    </a:ext>
                  </a:extLst>
                </a:gridCol>
                <a:gridCol w="593675">
                  <a:extLst>
                    <a:ext uri="{9D8B030D-6E8A-4147-A177-3AD203B41FA5}">
                      <a16:colId xmlns:a16="http://schemas.microsoft.com/office/drawing/2014/main" val="236064088"/>
                    </a:ext>
                  </a:extLst>
                </a:gridCol>
                <a:gridCol w="593675">
                  <a:extLst>
                    <a:ext uri="{9D8B030D-6E8A-4147-A177-3AD203B41FA5}">
                      <a16:colId xmlns:a16="http://schemas.microsoft.com/office/drawing/2014/main" val="1317776049"/>
                    </a:ext>
                  </a:extLst>
                </a:gridCol>
                <a:gridCol w="462300">
                  <a:extLst>
                    <a:ext uri="{9D8B030D-6E8A-4147-A177-3AD203B41FA5}">
                      <a16:colId xmlns:a16="http://schemas.microsoft.com/office/drawing/2014/main" val="1825422584"/>
                    </a:ext>
                  </a:extLst>
                </a:gridCol>
              </a:tblGrid>
              <a:tr h="820688">
                <a:tc rowSpan="2">
                  <a:txBody>
                    <a:bodyPr/>
                    <a:lstStyle/>
                    <a:p>
                      <a:pPr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9080" algn="l" eaLnBrk="0" hangingPunct="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1280" marR="98425" indent="28575" algn="l" eaLnBrk="0" hangingPunct="0">
                        <a:lnSpc>
                          <a:spcPct val="148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SV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es-SV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l" eaLnBrk="0" hangingPunct="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# (</a:t>
                      </a: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eaLnBrk="0" hangingPunct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2255" algn="l" eaLnBrk="0" hangingPunc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eaLnBrk="0" hangingPunct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2255" algn="l" eaLnBrk="0" hangingPunc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eaLnBrk="0" hangingPunct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 algn="l" eaLnBrk="0" hangingPunc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eaLnBrk="0" hangingPunct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7335" algn="l" eaLnBrk="0" hangingPunc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eaLnBrk="0" hangingPunct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1780" algn="l" eaLnBrk="0" hangingPunc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eaLnBrk="0" hangingPunct="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Myriad Pro"/>
                          <a:ea typeface="Times New Roman" panose="02020603050405020304" pitchFamily="18" charset="0"/>
                          <a:cs typeface="Myriad Pro"/>
                        </a:rPr>
                        <a:t> 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7470" algn="l" eaLnBrk="0" hangingPunct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and </a:t>
                      </a:r>
                      <a:r>
                        <a:rPr lang="es-ES_tradnl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253872"/>
                  </a:ext>
                </a:extLst>
              </a:tr>
              <a:tr h="22413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84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14616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marL="3683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Cayaguanca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018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12,003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8,402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460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2,401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206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952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22214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marL="3619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Chorti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221,282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55,321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6510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81,874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70,810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3970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13,277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84,087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1430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32210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marL="3492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Guija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172,027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77,412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714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60,209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30,965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1587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3,441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34,406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33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40036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marL="3429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Ocotepeque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64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69,124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27,650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1714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22,120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16,590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1714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2,765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984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2921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19,355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333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06990"/>
                  </a:ext>
                </a:extLst>
              </a:tr>
              <a:tr h="289603">
                <a:tc>
                  <a:txBody>
                    <a:bodyPr/>
                    <a:lstStyle/>
                    <a:p>
                      <a:pPr marL="640715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474,436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168,784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1714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SV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166,604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l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61E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119,565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1714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800"/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19,482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139,048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 marR="13335" algn="ctr" eaLnBrk="0" hangingPunct="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SV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64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2-10-01 a la(s) 12.03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-309" r="11615" b="3952"/>
          <a:stretch/>
        </p:blipFill>
        <p:spPr>
          <a:xfrm>
            <a:off x="1" y="-27384"/>
            <a:ext cx="3328192" cy="685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1259632" y="6629859"/>
            <a:ext cx="2679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 smtClean="0">
                <a:latin typeface="Apple Chancery"/>
                <a:cs typeface="Apple Chancery"/>
              </a:rPr>
              <a:t>Mural de Fernando </a:t>
            </a:r>
            <a:r>
              <a:rPr lang="es-ES" sz="1100" b="1" i="1" dirty="0" err="1" smtClean="0">
                <a:latin typeface="Apple Chancery"/>
                <a:cs typeface="Apple Chancery"/>
              </a:rPr>
              <a:t>Llort</a:t>
            </a:r>
            <a:r>
              <a:rPr lang="es-ES" sz="1100" b="1" i="1" dirty="0" smtClean="0">
                <a:latin typeface="Apple Chancery"/>
                <a:cs typeface="Apple Chancery"/>
              </a:rPr>
              <a:t>- Edificio SICA</a:t>
            </a:r>
            <a:endParaRPr lang="es-ES" sz="1100" b="1" i="1" dirty="0">
              <a:latin typeface="Apple Chancery"/>
              <a:cs typeface="Apple Chancery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47664" y="1556792"/>
            <a:ext cx="7772400" cy="136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Gracias</a:t>
            </a:r>
            <a:b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WWW.SICA.INT</a:t>
            </a:r>
            <a:b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WWW.SICA.INT/SAN</a:t>
            </a:r>
            <a:b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65862"/>
            <a:ext cx="6192688" cy="24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12729</TotalTime>
  <Words>362</Words>
  <Application>Microsoft Office PowerPoint</Application>
  <PresentationFormat>Presentación en pantalla (4:3)</PresentationFormat>
  <Paragraphs>123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Apple Chancery</vt:lpstr>
      <vt:lpstr>Arial</vt:lpstr>
      <vt:lpstr>Calibri</vt:lpstr>
      <vt:lpstr>Myriad Pro</vt:lpstr>
      <vt:lpstr>Times New Roman</vt:lpstr>
      <vt:lpstr>Tema de Office</vt:lpstr>
      <vt:lpstr>Diseño personalizado</vt:lpstr>
      <vt:lpstr>Presentación de PowerPoint</vt:lpstr>
      <vt:lpstr>Presentación de PowerPoint</vt:lpstr>
      <vt:lpstr>Clasificación Integrada de la Seguridad Alimentaria en Fases</vt:lpstr>
      <vt:lpstr>Presentación de PowerPoint</vt:lpstr>
      <vt:lpstr>Presentación de PowerPoint</vt:lpstr>
      <vt:lpstr>Presentación de PowerPoint</vt:lpstr>
    </vt:vector>
  </TitlesOfParts>
  <Company>PRESANCA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Palma de Fulladolsa</dc:creator>
  <cp:lastModifiedBy>Maria Medina</cp:lastModifiedBy>
  <cp:revision>257</cp:revision>
  <dcterms:created xsi:type="dcterms:W3CDTF">2012-08-31T23:28:50Z</dcterms:created>
  <dcterms:modified xsi:type="dcterms:W3CDTF">2020-06-11T15:05:52Z</dcterms:modified>
</cp:coreProperties>
</file>