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0" r:id="rId2"/>
    <p:sldId id="352" r:id="rId3"/>
    <p:sldId id="365" r:id="rId4"/>
    <p:sldId id="368" r:id="rId5"/>
    <p:sldId id="354" r:id="rId6"/>
  </p:sldIdLst>
  <p:sldSz cx="9144000" cy="6858000" type="letter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47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F6030-DA2C-407B-9384-09C83729AEF8}" type="doc">
      <dgm:prSet loTypeId="urn:microsoft.com/office/officeart/2005/8/layout/cycle7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34777006-6849-44E4-8B82-C37E0B46458B}">
      <dgm:prSet phldrT="[Texto]"/>
      <dgm:spPr>
        <a:solidFill>
          <a:srgbClr val="FF0000"/>
        </a:solidFill>
      </dgm:spPr>
      <dgm:t>
        <a:bodyPr/>
        <a:lstStyle/>
        <a:p>
          <a:r>
            <a:rPr lang="es-GT" dirty="0" smtClean="0"/>
            <a:t>- 3,895 familias </a:t>
          </a:r>
        </a:p>
        <a:p>
          <a:r>
            <a:rPr lang="es-GT" dirty="0" smtClean="0"/>
            <a:t>Emergencia Alimentaria</a:t>
          </a:r>
        </a:p>
      </dgm:t>
    </dgm:pt>
    <dgm:pt modelId="{F32BD0D1-337B-4F4F-BA3A-40B8954202A0}" type="parTrans" cxnId="{FB05552E-A4E4-4F99-973F-AB5D2804C8EB}">
      <dgm:prSet/>
      <dgm:spPr/>
      <dgm:t>
        <a:bodyPr/>
        <a:lstStyle/>
        <a:p>
          <a:endParaRPr lang="es-GT"/>
        </a:p>
      </dgm:t>
    </dgm:pt>
    <dgm:pt modelId="{A8409A62-4DDD-4DC4-A7F5-216E1A76A1F5}" type="sibTrans" cxnId="{FB05552E-A4E4-4F99-973F-AB5D2804C8EB}">
      <dgm:prSet/>
      <dgm:spPr/>
      <dgm:t>
        <a:bodyPr/>
        <a:lstStyle/>
        <a:p>
          <a:endParaRPr lang="es-GT"/>
        </a:p>
      </dgm:t>
    </dgm:pt>
    <dgm:pt modelId="{20DB8B4A-E9C6-469E-8B0D-04842702EC20}" type="pres">
      <dgm:prSet presAssocID="{B0CF6030-DA2C-407B-9384-09C83729AE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EFEA22-C83A-4980-864D-1776A73B5929}" type="pres">
      <dgm:prSet presAssocID="{34777006-6849-44E4-8B82-C37E0B46458B}" presName="node" presStyleLbl="node1" presStyleIdx="0" presStyleCnt="1" custScaleY="41995" custRadScaleRad="1227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421F35-B5A6-42FC-9694-CFD7F8996585}" type="presOf" srcId="{B0CF6030-DA2C-407B-9384-09C83729AEF8}" destId="{20DB8B4A-E9C6-469E-8B0D-04842702EC20}" srcOrd="0" destOrd="0" presId="urn:microsoft.com/office/officeart/2005/8/layout/cycle7"/>
    <dgm:cxn modelId="{FB05552E-A4E4-4F99-973F-AB5D2804C8EB}" srcId="{B0CF6030-DA2C-407B-9384-09C83729AEF8}" destId="{34777006-6849-44E4-8B82-C37E0B46458B}" srcOrd="0" destOrd="0" parTransId="{F32BD0D1-337B-4F4F-BA3A-40B8954202A0}" sibTransId="{A8409A62-4DDD-4DC4-A7F5-216E1A76A1F5}"/>
    <dgm:cxn modelId="{5865E40F-92B6-40A2-BC24-C04AA98E9989}" type="presOf" srcId="{34777006-6849-44E4-8B82-C37E0B46458B}" destId="{DEEFEA22-C83A-4980-864D-1776A73B5929}" srcOrd="0" destOrd="0" presId="urn:microsoft.com/office/officeart/2005/8/layout/cycle7"/>
    <dgm:cxn modelId="{DE0141F5-5FD8-4887-84C3-C76268E09407}" type="presParOf" srcId="{20DB8B4A-E9C6-469E-8B0D-04842702EC20}" destId="{DEEFEA22-C83A-4980-864D-1776A73B59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F6030-DA2C-407B-9384-09C83729AEF8}" type="doc">
      <dgm:prSet loTypeId="urn:microsoft.com/office/officeart/2005/8/layout/cycle7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34777006-6849-44E4-8B82-C37E0B46458B}">
      <dgm:prSet phldrT="[Texto]"/>
      <dgm:spPr>
        <a:solidFill>
          <a:srgbClr val="0070C0"/>
        </a:solidFill>
      </dgm:spPr>
      <dgm:t>
        <a:bodyPr/>
        <a:lstStyle/>
        <a:p>
          <a:r>
            <a:rPr lang="es-GT" dirty="0" smtClean="0"/>
            <a:t>11,125 Familias</a:t>
          </a:r>
          <a:endParaRPr lang="es-GT" b="1" dirty="0"/>
        </a:p>
      </dgm:t>
    </dgm:pt>
    <dgm:pt modelId="{F32BD0D1-337B-4F4F-BA3A-40B8954202A0}" type="parTrans" cxnId="{FB05552E-A4E4-4F99-973F-AB5D2804C8EB}">
      <dgm:prSet/>
      <dgm:spPr/>
      <dgm:t>
        <a:bodyPr/>
        <a:lstStyle/>
        <a:p>
          <a:endParaRPr lang="es-GT"/>
        </a:p>
      </dgm:t>
    </dgm:pt>
    <dgm:pt modelId="{A8409A62-4DDD-4DC4-A7F5-216E1A76A1F5}" type="sibTrans" cxnId="{FB05552E-A4E4-4F99-973F-AB5D2804C8EB}">
      <dgm:prSet/>
      <dgm:spPr/>
      <dgm:t>
        <a:bodyPr/>
        <a:lstStyle/>
        <a:p>
          <a:endParaRPr lang="es-GT"/>
        </a:p>
      </dgm:t>
    </dgm:pt>
    <dgm:pt modelId="{FCFD5151-55C0-47C5-B98E-1C2C976A25CC}" type="pres">
      <dgm:prSet presAssocID="{B0CF6030-DA2C-407B-9384-09C83729AE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1D7672-9AD7-4353-9C1E-BDE11D45EDBE}" type="pres">
      <dgm:prSet presAssocID="{34777006-6849-44E4-8B82-C37E0B46458B}" presName="node" presStyleLbl="node1" presStyleIdx="0" presStyleCnt="1" custScaleY="108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05552E-A4E4-4F99-973F-AB5D2804C8EB}" srcId="{B0CF6030-DA2C-407B-9384-09C83729AEF8}" destId="{34777006-6849-44E4-8B82-C37E0B46458B}" srcOrd="0" destOrd="0" parTransId="{F32BD0D1-337B-4F4F-BA3A-40B8954202A0}" sibTransId="{A8409A62-4DDD-4DC4-A7F5-216E1A76A1F5}"/>
    <dgm:cxn modelId="{D2614151-E2AE-4EEB-9855-3326034D24D6}" type="presOf" srcId="{B0CF6030-DA2C-407B-9384-09C83729AEF8}" destId="{FCFD5151-55C0-47C5-B98E-1C2C976A25CC}" srcOrd="0" destOrd="0" presId="urn:microsoft.com/office/officeart/2005/8/layout/cycle7"/>
    <dgm:cxn modelId="{7DFCC151-EF9D-4AF3-A9A5-022413DC0236}" type="presOf" srcId="{34777006-6849-44E4-8B82-C37E0B46458B}" destId="{E01D7672-9AD7-4353-9C1E-BDE11D45EDBE}" srcOrd="0" destOrd="0" presId="urn:microsoft.com/office/officeart/2005/8/layout/cycle7"/>
    <dgm:cxn modelId="{D3BFA8A6-8761-4F09-AF9B-D356BB478069}" type="presParOf" srcId="{FCFD5151-55C0-47C5-B98E-1C2C976A25CC}" destId="{E01D7672-9AD7-4353-9C1E-BDE11D45EDB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FF447-9D25-452D-97D2-C0CC25D4DB6D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C28B-C09E-4975-9DA3-7448E28B9598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2552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946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867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1560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9993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2231" y="5483313"/>
            <a:ext cx="1740103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4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0847" y="5521413"/>
            <a:ext cx="1740103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7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4931" y="5376951"/>
            <a:ext cx="1740103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8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613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4193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2885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557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5A4C-44A7-455D-B04E-0068AAD53E35}" type="datetimeFigureOut">
              <a:rPr lang="es-GT" smtClean="0"/>
              <a:t>11/06/2020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B60E-5123-47D2-82FF-E653F0448557}" type="slidenum">
              <a:rPr lang="es-GT" smtClean="0"/>
              <a:t>‹Nº›</a:t>
            </a:fld>
            <a:endParaRPr lang="es-GT" dirty="0"/>
          </a:p>
        </p:txBody>
      </p:sp>
      <p:pic>
        <p:nvPicPr>
          <p:cNvPr id="7" name="Imagen 3" descr="C:\Documents and Settings\Aracely Umaña\Configuración local\Archivos temporales de Internet\Content.Word\LOGO MANCOMUNIDAD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09" y="5480235"/>
            <a:ext cx="1371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2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ubtítulo 2">
            <a:extLst>
              <a:ext uri="{FF2B5EF4-FFF2-40B4-BE49-F238E27FC236}">
                <a16:creationId xmlns:a16="http://schemas.microsoft.com/office/drawing/2014/main" xmlns="" id="{2048F659-A9EC-4BDF-B06E-9EDE7123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99662"/>
            <a:ext cx="9143999" cy="293189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es-ES" sz="40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 interinstitucional</a:t>
            </a:r>
          </a:p>
          <a:p>
            <a:r>
              <a:rPr lang="es-E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E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respuesta a la </a:t>
            </a:r>
            <a:r>
              <a:rPr lang="es-E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</a:t>
            </a:r>
          </a:p>
          <a:p>
            <a:r>
              <a:rPr lang="es-E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Inseguridad Alimentaria y </a:t>
            </a:r>
            <a:r>
              <a:rPr lang="es-E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Nutricional</a:t>
            </a:r>
          </a:p>
          <a:p>
            <a:r>
              <a:rPr lang="es-E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 Trifinio</a:t>
            </a:r>
          </a:p>
          <a:p>
            <a:r>
              <a:rPr lang="es-E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 2020</a:t>
            </a:r>
            <a:endParaRPr lang="es-HN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6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42A628-90E4-42CE-A43D-5832ED1E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277" y="1048182"/>
            <a:ext cx="5390866" cy="545762"/>
          </a:xfrm>
        </p:spPr>
        <p:txBody>
          <a:bodyPr>
            <a:noAutofit/>
          </a:bodyPr>
          <a:lstStyle/>
          <a:p>
            <a:r>
              <a:rPr lang="es-G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del Dialogo</a:t>
            </a:r>
            <a:endParaRPr lang="es-GT" sz="3600" cap="none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C291346B-40BD-43C1-863F-C3D6342BA51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91069" y="2139855"/>
            <a:ext cx="8830101" cy="35512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Identificar potenciales fuentes de financiamiento para poyar las acciones de respuesta:</a:t>
            </a:r>
          </a:p>
          <a:p>
            <a:pPr lvl="1" algn="just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Para la ayuda humanitaria.</a:t>
            </a:r>
          </a:p>
          <a:p>
            <a:pPr lvl="1" algn="just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Para la contención de la enfermedad</a:t>
            </a:r>
          </a:p>
          <a:p>
            <a:pPr lvl="1" algn="just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Para la recuperación de medios de vida.</a:t>
            </a:r>
          </a:p>
          <a:p>
            <a:pPr marL="0" indent="0" algn="just">
              <a:buNone/>
            </a:pPr>
            <a:endParaRPr lang="es-GT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un mecanismo de coordinación territorial entre Mancomunidades – Gobiernos Locales y Entidades Nacionales, para coordinar la respuesta:</a:t>
            </a:r>
          </a:p>
          <a:p>
            <a:pPr lvl="1" algn="just"/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de la información.</a:t>
            </a:r>
          </a:p>
          <a:p>
            <a:pPr lvl="1" algn="just"/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de comunidades en situaciones criticas.</a:t>
            </a:r>
          </a:p>
          <a:p>
            <a:pPr lvl="1" algn="just"/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de la ayuda.</a:t>
            </a:r>
          </a:p>
          <a:p>
            <a:pPr lvl="1" algn="just"/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 de una propuesta de Estrategia de Desarrollo Integral y Recuperación de medios de vida.</a:t>
            </a:r>
            <a:endParaRPr lang="es-GT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esquerda 15"/>
          <p:cNvSpPr/>
          <p:nvPr/>
        </p:nvSpPr>
        <p:spPr>
          <a:xfrm rot="19638991">
            <a:off x="5315565" y="3845170"/>
            <a:ext cx="1353331" cy="63023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upo 16"/>
          <p:cNvGrpSpPr>
            <a:grpSpLocks/>
          </p:cNvGrpSpPr>
          <p:nvPr/>
        </p:nvGrpSpPr>
        <p:grpSpPr bwMode="auto">
          <a:xfrm>
            <a:off x="489939" y="2091468"/>
            <a:ext cx="8242077" cy="4149497"/>
            <a:chOff x="953571" y="2758527"/>
            <a:chExt cx="8241061" cy="4148611"/>
          </a:xfrm>
        </p:grpSpPr>
        <p:grpSp>
          <p:nvGrpSpPr>
            <p:cNvPr id="7" name="Grupo 3"/>
            <p:cNvGrpSpPr>
              <a:grpSpLocks/>
            </p:cNvGrpSpPr>
            <p:nvPr/>
          </p:nvGrpSpPr>
          <p:grpSpPr bwMode="auto">
            <a:xfrm>
              <a:off x="953571" y="3033547"/>
              <a:ext cx="5020325" cy="3873591"/>
              <a:chOff x="916391" y="2954585"/>
              <a:chExt cx="5020325" cy="3873591"/>
            </a:xfrm>
          </p:grpSpPr>
          <p:sp>
            <p:nvSpPr>
              <p:cNvPr id="9" name="Forma livre 4"/>
              <p:cNvSpPr/>
              <p:nvPr/>
            </p:nvSpPr>
            <p:spPr>
              <a:xfrm>
                <a:off x="3398644" y="4320604"/>
                <a:ext cx="2538072" cy="2507572"/>
              </a:xfrm>
              <a:custGeom>
                <a:avLst/>
                <a:gdLst>
                  <a:gd name="connsiteX0" fmla="*/ 0 w 2209742"/>
                  <a:gd name="connsiteY0" fmla="*/ 1104871 h 2209742"/>
                  <a:gd name="connsiteX1" fmla="*/ 323610 w 2209742"/>
                  <a:gd name="connsiteY1" fmla="*/ 323609 h 2209742"/>
                  <a:gd name="connsiteX2" fmla="*/ 1104873 w 2209742"/>
                  <a:gd name="connsiteY2" fmla="*/ 1 h 2209742"/>
                  <a:gd name="connsiteX3" fmla="*/ 1886135 w 2209742"/>
                  <a:gd name="connsiteY3" fmla="*/ 323611 h 2209742"/>
                  <a:gd name="connsiteX4" fmla="*/ 2209743 w 2209742"/>
                  <a:gd name="connsiteY4" fmla="*/ 1104874 h 2209742"/>
                  <a:gd name="connsiteX5" fmla="*/ 1886134 w 2209742"/>
                  <a:gd name="connsiteY5" fmla="*/ 1886136 h 2209742"/>
                  <a:gd name="connsiteX6" fmla="*/ 1104872 w 2209742"/>
                  <a:gd name="connsiteY6" fmla="*/ 2209745 h 2209742"/>
                  <a:gd name="connsiteX7" fmla="*/ 323610 w 2209742"/>
                  <a:gd name="connsiteY7" fmla="*/ 1886135 h 2209742"/>
                  <a:gd name="connsiteX8" fmla="*/ 1 w 2209742"/>
                  <a:gd name="connsiteY8" fmla="*/ 1104873 h 2209742"/>
                  <a:gd name="connsiteX9" fmla="*/ 0 w 2209742"/>
                  <a:gd name="connsiteY9" fmla="*/ 1104871 h 220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9742" h="2209742">
                    <a:moveTo>
                      <a:pt x="0" y="1104871"/>
                    </a:moveTo>
                    <a:cubicBezTo>
                      <a:pt x="0" y="811841"/>
                      <a:pt x="116406" y="530813"/>
                      <a:pt x="323610" y="323609"/>
                    </a:cubicBezTo>
                    <a:cubicBezTo>
                      <a:pt x="530814" y="116406"/>
                      <a:pt x="811842" y="0"/>
                      <a:pt x="1104873" y="1"/>
                    </a:cubicBezTo>
                    <a:cubicBezTo>
                      <a:pt x="1397903" y="1"/>
                      <a:pt x="1678931" y="116407"/>
                      <a:pt x="1886135" y="323611"/>
                    </a:cubicBezTo>
                    <a:cubicBezTo>
                      <a:pt x="2093338" y="530815"/>
                      <a:pt x="2209744" y="811843"/>
                      <a:pt x="2209743" y="1104874"/>
                    </a:cubicBezTo>
                    <a:cubicBezTo>
                      <a:pt x="2209743" y="1397904"/>
                      <a:pt x="2093337" y="1678932"/>
                      <a:pt x="1886134" y="1886136"/>
                    </a:cubicBezTo>
                    <a:cubicBezTo>
                      <a:pt x="1678930" y="2093340"/>
                      <a:pt x="1397902" y="2209745"/>
                      <a:pt x="1104872" y="2209745"/>
                    </a:cubicBezTo>
                    <a:cubicBezTo>
                      <a:pt x="811842" y="2209745"/>
                      <a:pt x="530814" y="2093339"/>
                      <a:pt x="323610" y="1886135"/>
                    </a:cubicBezTo>
                    <a:cubicBezTo>
                      <a:pt x="116407" y="1678931"/>
                      <a:pt x="1" y="1397903"/>
                      <a:pt x="1" y="1104873"/>
                    </a:cubicBezTo>
                    <a:cubicBezTo>
                      <a:pt x="1" y="1104872"/>
                      <a:pt x="0" y="1104872"/>
                      <a:pt x="0" y="1104871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46469" tIns="346469" rIns="346469" bIns="346469" spcCol="1270" anchor="ctr"/>
              <a:lstStyle/>
              <a:p>
                <a:pPr algn="ctr" defTabSz="16002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pt-BR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Seta para a esquerda 8"/>
              <p:cNvSpPr/>
              <p:nvPr/>
            </p:nvSpPr>
            <p:spPr>
              <a:xfrm rot="13533563">
                <a:off x="2257325" y="4245233"/>
                <a:ext cx="1480736" cy="630159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orma livre 9"/>
              <p:cNvSpPr/>
              <p:nvPr/>
            </p:nvSpPr>
            <p:spPr>
              <a:xfrm>
                <a:off x="916391" y="2954585"/>
                <a:ext cx="2225401" cy="1679216"/>
              </a:xfrm>
              <a:custGeom>
                <a:avLst/>
                <a:gdLst>
                  <a:gd name="connsiteX0" fmla="*/ 0 w 2099255"/>
                  <a:gd name="connsiteY0" fmla="*/ 167940 h 1679404"/>
                  <a:gd name="connsiteX1" fmla="*/ 49189 w 2099255"/>
                  <a:gd name="connsiteY1" fmla="*/ 49189 h 1679404"/>
                  <a:gd name="connsiteX2" fmla="*/ 167941 w 2099255"/>
                  <a:gd name="connsiteY2" fmla="*/ 1 h 1679404"/>
                  <a:gd name="connsiteX3" fmla="*/ 1931315 w 2099255"/>
                  <a:gd name="connsiteY3" fmla="*/ 0 h 1679404"/>
                  <a:gd name="connsiteX4" fmla="*/ 2050066 w 2099255"/>
                  <a:gd name="connsiteY4" fmla="*/ 49189 h 1679404"/>
                  <a:gd name="connsiteX5" fmla="*/ 2099254 w 2099255"/>
                  <a:gd name="connsiteY5" fmla="*/ 167941 h 1679404"/>
                  <a:gd name="connsiteX6" fmla="*/ 2099255 w 2099255"/>
                  <a:gd name="connsiteY6" fmla="*/ 1511464 h 1679404"/>
                  <a:gd name="connsiteX7" fmla="*/ 2050066 w 2099255"/>
                  <a:gd name="connsiteY7" fmla="*/ 1630216 h 1679404"/>
                  <a:gd name="connsiteX8" fmla="*/ 1931314 w 2099255"/>
                  <a:gd name="connsiteY8" fmla="*/ 1679404 h 1679404"/>
                  <a:gd name="connsiteX9" fmla="*/ 167940 w 2099255"/>
                  <a:gd name="connsiteY9" fmla="*/ 1679404 h 1679404"/>
                  <a:gd name="connsiteX10" fmla="*/ 49188 w 2099255"/>
                  <a:gd name="connsiteY10" fmla="*/ 1630215 h 1679404"/>
                  <a:gd name="connsiteX11" fmla="*/ 0 w 2099255"/>
                  <a:gd name="connsiteY11" fmla="*/ 1511463 h 1679404"/>
                  <a:gd name="connsiteX12" fmla="*/ 0 w 2099255"/>
                  <a:gd name="connsiteY12" fmla="*/ 167940 h 167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9255" h="1679404">
                    <a:moveTo>
                      <a:pt x="0" y="167940"/>
                    </a:moveTo>
                    <a:cubicBezTo>
                      <a:pt x="0" y="123400"/>
                      <a:pt x="17694" y="80683"/>
                      <a:pt x="49189" y="49189"/>
                    </a:cubicBezTo>
                    <a:cubicBezTo>
                      <a:pt x="80684" y="17694"/>
                      <a:pt x="123400" y="1"/>
                      <a:pt x="167941" y="1"/>
                    </a:cubicBezTo>
                    <a:lnTo>
                      <a:pt x="1931315" y="0"/>
                    </a:lnTo>
                    <a:cubicBezTo>
                      <a:pt x="1975855" y="0"/>
                      <a:pt x="2018572" y="17694"/>
                      <a:pt x="2050066" y="49189"/>
                    </a:cubicBezTo>
                    <a:cubicBezTo>
                      <a:pt x="2081561" y="80684"/>
                      <a:pt x="2099254" y="123400"/>
                      <a:pt x="2099254" y="167941"/>
                    </a:cubicBezTo>
                    <a:cubicBezTo>
                      <a:pt x="2099254" y="615782"/>
                      <a:pt x="2099255" y="1063623"/>
                      <a:pt x="2099255" y="1511464"/>
                    </a:cubicBezTo>
                    <a:cubicBezTo>
                      <a:pt x="2099255" y="1556004"/>
                      <a:pt x="2081561" y="1598721"/>
                      <a:pt x="2050066" y="1630216"/>
                    </a:cubicBezTo>
                    <a:cubicBezTo>
                      <a:pt x="2018571" y="1661711"/>
                      <a:pt x="1975855" y="1679404"/>
                      <a:pt x="1931314" y="1679404"/>
                    </a:cubicBezTo>
                    <a:lnTo>
                      <a:pt x="167940" y="1679404"/>
                    </a:lnTo>
                    <a:cubicBezTo>
                      <a:pt x="123400" y="1679404"/>
                      <a:pt x="80683" y="1661710"/>
                      <a:pt x="49188" y="1630215"/>
                    </a:cubicBezTo>
                    <a:cubicBezTo>
                      <a:pt x="17693" y="1598720"/>
                      <a:pt x="0" y="1556004"/>
                      <a:pt x="0" y="1511463"/>
                    </a:cubicBezTo>
                    <a:lnTo>
                      <a:pt x="0" y="16794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87288" tIns="87288" rIns="87288" bIns="87288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pt-BR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Forma livre 14"/>
            <p:cNvSpPr/>
            <p:nvPr/>
          </p:nvSpPr>
          <p:spPr>
            <a:xfrm>
              <a:off x="6615343" y="2758527"/>
              <a:ext cx="2579289" cy="2317023"/>
            </a:xfrm>
            <a:custGeom>
              <a:avLst/>
              <a:gdLst>
                <a:gd name="connsiteX0" fmla="*/ 0 w 2099255"/>
                <a:gd name="connsiteY0" fmla="*/ 167940 h 1679404"/>
                <a:gd name="connsiteX1" fmla="*/ 49189 w 2099255"/>
                <a:gd name="connsiteY1" fmla="*/ 49189 h 1679404"/>
                <a:gd name="connsiteX2" fmla="*/ 167941 w 2099255"/>
                <a:gd name="connsiteY2" fmla="*/ 1 h 1679404"/>
                <a:gd name="connsiteX3" fmla="*/ 1931315 w 2099255"/>
                <a:gd name="connsiteY3" fmla="*/ 0 h 1679404"/>
                <a:gd name="connsiteX4" fmla="*/ 2050066 w 2099255"/>
                <a:gd name="connsiteY4" fmla="*/ 49189 h 1679404"/>
                <a:gd name="connsiteX5" fmla="*/ 2099254 w 2099255"/>
                <a:gd name="connsiteY5" fmla="*/ 167941 h 1679404"/>
                <a:gd name="connsiteX6" fmla="*/ 2099255 w 2099255"/>
                <a:gd name="connsiteY6" fmla="*/ 1511464 h 1679404"/>
                <a:gd name="connsiteX7" fmla="*/ 2050066 w 2099255"/>
                <a:gd name="connsiteY7" fmla="*/ 1630216 h 1679404"/>
                <a:gd name="connsiteX8" fmla="*/ 1931314 w 2099255"/>
                <a:gd name="connsiteY8" fmla="*/ 1679404 h 1679404"/>
                <a:gd name="connsiteX9" fmla="*/ 167940 w 2099255"/>
                <a:gd name="connsiteY9" fmla="*/ 1679404 h 1679404"/>
                <a:gd name="connsiteX10" fmla="*/ 49188 w 2099255"/>
                <a:gd name="connsiteY10" fmla="*/ 1630215 h 1679404"/>
                <a:gd name="connsiteX11" fmla="*/ 0 w 2099255"/>
                <a:gd name="connsiteY11" fmla="*/ 1511463 h 1679404"/>
                <a:gd name="connsiteX12" fmla="*/ 0 w 2099255"/>
                <a:gd name="connsiteY12" fmla="*/ 167940 h 167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9255" h="1679404">
                  <a:moveTo>
                    <a:pt x="0" y="167940"/>
                  </a:moveTo>
                  <a:cubicBezTo>
                    <a:pt x="0" y="123400"/>
                    <a:pt x="17694" y="80683"/>
                    <a:pt x="49189" y="49189"/>
                  </a:cubicBezTo>
                  <a:cubicBezTo>
                    <a:pt x="80684" y="17694"/>
                    <a:pt x="123400" y="1"/>
                    <a:pt x="167941" y="1"/>
                  </a:cubicBezTo>
                  <a:lnTo>
                    <a:pt x="1931315" y="0"/>
                  </a:lnTo>
                  <a:cubicBezTo>
                    <a:pt x="1975855" y="0"/>
                    <a:pt x="2018572" y="17694"/>
                    <a:pt x="2050066" y="49189"/>
                  </a:cubicBezTo>
                  <a:cubicBezTo>
                    <a:pt x="2081561" y="80684"/>
                    <a:pt x="2099254" y="123400"/>
                    <a:pt x="2099254" y="167941"/>
                  </a:cubicBezTo>
                  <a:cubicBezTo>
                    <a:pt x="2099254" y="615782"/>
                    <a:pt x="2099255" y="1063623"/>
                    <a:pt x="2099255" y="1511464"/>
                  </a:cubicBezTo>
                  <a:cubicBezTo>
                    <a:pt x="2099255" y="1556004"/>
                    <a:pt x="2081561" y="1598721"/>
                    <a:pt x="2050066" y="1630216"/>
                  </a:cubicBezTo>
                  <a:cubicBezTo>
                    <a:pt x="2018571" y="1661711"/>
                    <a:pt x="1975855" y="1679404"/>
                    <a:pt x="1931314" y="1679404"/>
                  </a:cubicBezTo>
                  <a:lnTo>
                    <a:pt x="167940" y="1679404"/>
                  </a:lnTo>
                  <a:cubicBezTo>
                    <a:pt x="123400" y="1679404"/>
                    <a:pt x="80683" y="1661710"/>
                    <a:pt x="49188" y="1630215"/>
                  </a:cubicBezTo>
                  <a:cubicBezTo>
                    <a:pt x="17693" y="1598720"/>
                    <a:pt x="0" y="1556004"/>
                    <a:pt x="0" y="1511463"/>
                  </a:cubicBezTo>
                  <a:lnTo>
                    <a:pt x="0" y="16794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7288" tIns="87288" rIns="87288" bIns="87288" spcCol="1270"/>
            <a:lstStyle/>
            <a:p>
              <a:pPr algn="ctr" defTabSz="889000" eaLnBrk="1" fontAlgn="auto" hangingPunct="1">
                <a:spcAft>
                  <a:spcPct val="35000"/>
                </a:spcAft>
                <a:defRPr/>
              </a:pPr>
              <a:endParaRPr lang="pt-BR" sz="2000" b="1" dirty="0">
                <a:solidFill>
                  <a:schemeClr val="tx1"/>
                </a:solidFill>
              </a:endParaRPr>
            </a:p>
            <a:p>
              <a:pPr defTabSz="889000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endParaRPr lang="pt-BR" sz="1400" b="1" dirty="0">
                <a:solidFill>
                  <a:schemeClr val="tx1"/>
                </a:solidFill>
              </a:endParaRPr>
            </a:p>
            <a:p>
              <a:pPr defTabSz="889000" eaLnBrk="1" fontAlgn="auto" hangingPunct="1">
                <a:spcBef>
                  <a:spcPts val="1200"/>
                </a:spcBef>
                <a:spcAft>
                  <a:spcPts val="0"/>
                </a:spcAft>
                <a:defRPr/>
              </a:pPr>
              <a:endParaRPr lang="pt-BR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3437730" y="5250652"/>
            <a:ext cx="167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spcAft>
                <a:spcPct val="35000"/>
              </a:spcAft>
              <a:defRPr/>
            </a:pPr>
            <a:r>
              <a:rPr lang="pt-BR" sz="1600" b="1" u="sng" dirty="0" smtClean="0"/>
              <a:t>DESARROLLO INTEGRAL COMUNITARIO</a:t>
            </a:r>
            <a:endParaRPr lang="pt-BR" sz="1600" b="1" dirty="0"/>
          </a:p>
        </p:txBody>
      </p:sp>
      <p:sp>
        <p:nvSpPr>
          <p:cNvPr id="21" name="Rectángulo 20"/>
          <p:cNvSpPr/>
          <p:nvPr/>
        </p:nvSpPr>
        <p:spPr>
          <a:xfrm>
            <a:off x="6221871" y="2091468"/>
            <a:ext cx="2592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>
              <a:defRPr/>
            </a:pPr>
            <a:r>
              <a:rPr lang="pt-BR" sz="2000" b="1" u="sng" dirty="0" smtClean="0"/>
              <a:t>RESPUESTA ALIMENTARIA</a:t>
            </a:r>
            <a:endParaRPr lang="pt-BR" sz="1400" b="1" u="sng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49" y="2971295"/>
            <a:ext cx="2028591" cy="1352393"/>
          </a:xfrm>
          <a:prstGeom prst="rect">
            <a:avLst/>
          </a:prstGeom>
        </p:spPr>
      </p:pic>
      <p:sp>
        <p:nvSpPr>
          <p:cNvPr id="23" name="Seta para a esquerda 15"/>
          <p:cNvSpPr/>
          <p:nvPr/>
        </p:nvSpPr>
        <p:spPr>
          <a:xfrm rot="16200000">
            <a:off x="3676897" y="2840814"/>
            <a:ext cx="1245709" cy="63023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orma livre 9"/>
          <p:cNvSpPr/>
          <p:nvPr/>
        </p:nvSpPr>
        <p:spPr bwMode="auto">
          <a:xfrm>
            <a:off x="3008990" y="1080316"/>
            <a:ext cx="2800967" cy="1452762"/>
          </a:xfrm>
          <a:custGeom>
            <a:avLst/>
            <a:gdLst>
              <a:gd name="connsiteX0" fmla="*/ 0 w 2099255"/>
              <a:gd name="connsiteY0" fmla="*/ 167940 h 1679404"/>
              <a:gd name="connsiteX1" fmla="*/ 49189 w 2099255"/>
              <a:gd name="connsiteY1" fmla="*/ 49189 h 1679404"/>
              <a:gd name="connsiteX2" fmla="*/ 167941 w 2099255"/>
              <a:gd name="connsiteY2" fmla="*/ 1 h 1679404"/>
              <a:gd name="connsiteX3" fmla="*/ 1931315 w 2099255"/>
              <a:gd name="connsiteY3" fmla="*/ 0 h 1679404"/>
              <a:gd name="connsiteX4" fmla="*/ 2050066 w 2099255"/>
              <a:gd name="connsiteY4" fmla="*/ 49189 h 1679404"/>
              <a:gd name="connsiteX5" fmla="*/ 2099254 w 2099255"/>
              <a:gd name="connsiteY5" fmla="*/ 167941 h 1679404"/>
              <a:gd name="connsiteX6" fmla="*/ 2099255 w 2099255"/>
              <a:gd name="connsiteY6" fmla="*/ 1511464 h 1679404"/>
              <a:gd name="connsiteX7" fmla="*/ 2050066 w 2099255"/>
              <a:gd name="connsiteY7" fmla="*/ 1630216 h 1679404"/>
              <a:gd name="connsiteX8" fmla="*/ 1931314 w 2099255"/>
              <a:gd name="connsiteY8" fmla="*/ 1679404 h 1679404"/>
              <a:gd name="connsiteX9" fmla="*/ 167940 w 2099255"/>
              <a:gd name="connsiteY9" fmla="*/ 1679404 h 1679404"/>
              <a:gd name="connsiteX10" fmla="*/ 49188 w 2099255"/>
              <a:gd name="connsiteY10" fmla="*/ 1630215 h 1679404"/>
              <a:gd name="connsiteX11" fmla="*/ 0 w 2099255"/>
              <a:gd name="connsiteY11" fmla="*/ 1511463 h 1679404"/>
              <a:gd name="connsiteX12" fmla="*/ 0 w 2099255"/>
              <a:gd name="connsiteY12" fmla="*/ 1679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9255" h="1679404">
                <a:moveTo>
                  <a:pt x="0" y="167940"/>
                </a:moveTo>
                <a:cubicBezTo>
                  <a:pt x="0" y="123400"/>
                  <a:pt x="17694" y="80683"/>
                  <a:pt x="49189" y="49189"/>
                </a:cubicBezTo>
                <a:cubicBezTo>
                  <a:pt x="80684" y="17694"/>
                  <a:pt x="123400" y="1"/>
                  <a:pt x="167941" y="1"/>
                </a:cubicBezTo>
                <a:lnTo>
                  <a:pt x="1931315" y="0"/>
                </a:lnTo>
                <a:cubicBezTo>
                  <a:pt x="1975855" y="0"/>
                  <a:pt x="2018572" y="17694"/>
                  <a:pt x="2050066" y="49189"/>
                </a:cubicBezTo>
                <a:cubicBezTo>
                  <a:pt x="2081561" y="80684"/>
                  <a:pt x="2099254" y="123400"/>
                  <a:pt x="2099254" y="167941"/>
                </a:cubicBezTo>
                <a:cubicBezTo>
                  <a:pt x="2099254" y="615782"/>
                  <a:pt x="2099255" y="1063623"/>
                  <a:pt x="2099255" y="1511464"/>
                </a:cubicBezTo>
                <a:cubicBezTo>
                  <a:pt x="2099255" y="1556004"/>
                  <a:pt x="2081561" y="1598721"/>
                  <a:pt x="2050066" y="1630216"/>
                </a:cubicBezTo>
                <a:cubicBezTo>
                  <a:pt x="2018571" y="1661711"/>
                  <a:pt x="1975855" y="1679404"/>
                  <a:pt x="1931314" y="1679404"/>
                </a:cubicBezTo>
                <a:lnTo>
                  <a:pt x="167940" y="1679404"/>
                </a:lnTo>
                <a:cubicBezTo>
                  <a:pt x="123400" y="1679404"/>
                  <a:pt x="80683" y="1661710"/>
                  <a:pt x="49188" y="1630215"/>
                </a:cubicBezTo>
                <a:cubicBezTo>
                  <a:pt x="17693" y="1598720"/>
                  <a:pt x="0" y="1556004"/>
                  <a:pt x="0" y="1511463"/>
                </a:cubicBezTo>
                <a:lnTo>
                  <a:pt x="0" y="16794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7288" tIns="87288" rIns="87288" bIns="87288" spcCol="1270" anchor="ctr"/>
          <a:lstStyle/>
          <a:p>
            <a:pPr algn="ctr" defTabSz="0">
              <a:defRPr/>
            </a:pPr>
            <a:endParaRPr lang="pt-BR" sz="1400" b="1" u="sng" dirty="0"/>
          </a:p>
        </p:txBody>
      </p:sp>
      <p:pic>
        <p:nvPicPr>
          <p:cNvPr id="1030" name="Picture 6" descr="Manual de Funciones del Consejo Comunitario de Desarrollo - COCODE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47" y="4089205"/>
            <a:ext cx="1716638" cy="11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4091112" y="1141290"/>
            <a:ext cx="1767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>
              <a:defRPr/>
            </a:pPr>
            <a:r>
              <a:rPr lang="pt-BR" sz="2000" b="1" u="sng" dirty="0" smtClean="0"/>
              <a:t>CONTENCIÓN SANITARIA</a:t>
            </a:r>
            <a:endParaRPr lang="pt-BR" sz="1400" b="1" u="sng" dirty="0"/>
          </a:p>
        </p:txBody>
      </p:sp>
      <p:pic>
        <p:nvPicPr>
          <p:cNvPr id="1028" name="Picture 4" descr="Kit de Bioseguridad Básico | PROFESSIONAL BEAU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49" y="1121560"/>
            <a:ext cx="1054057" cy="13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04290" y="3497651"/>
            <a:ext cx="22256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b="1" dirty="0"/>
              <a:t>RECUPERACIÓN DE MEDIOS DE VIDA</a:t>
            </a:r>
          </a:p>
        </p:txBody>
      </p:sp>
      <p:pic>
        <p:nvPicPr>
          <p:cNvPr id="3" name="Picture 6" descr="Protección de Terrenos y Medios de Vida en las Negociaciones [OL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6" y="2435799"/>
            <a:ext cx="1799223" cy="10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742" y="1354852"/>
            <a:ext cx="8458090" cy="65478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 smtClean="0"/>
              <a:t>PLATAFORMA TERRITORIAL DE COORDINACION INTERINSTITUCIONAL</a:t>
            </a:r>
            <a:endParaRPr lang="es-ES" sz="2400" b="1" dirty="0"/>
          </a:p>
        </p:txBody>
      </p:sp>
      <p:graphicFrame>
        <p:nvGraphicFramePr>
          <p:cNvPr id="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64617"/>
              </p:ext>
            </p:extLst>
          </p:nvPr>
        </p:nvGraphicFramePr>
        <p:xfrm>
          <a:off x="420742" y="2216304"/>
          <a:ext cx="8458090" cy="2746818"/>
        </p:xfrm>
        <a:graphic>
          <a:graphicData uri="http://schemas.openxmlformats.org/drawingml/2006/table">
            <a:tbl>
              <a:tblPr/>
              <a:tblGrid>
                <a:gridCol w="2467278"/>
                <a:gridCol w="2746251"/>
                <a:gridCol w="3244561"/>
              </a:tblGrid>
              <a:tr h="360041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H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Nivel Trinacional</a:t>
                      </a:r>
                    </a:p>
                    <a:p>
                      <a:pPr algn="ctr" rtl="0" fontAlgn="ctr"/>
                      <a:endParaRPr lang="es-HN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H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Mancomunidad Trinacional</a:t>
                      </a:r>
                    </a:p>
                    <a:p>
                      <a:pPr algn="ctr" rtl="0" fontAlgn="ctr"/>
                      <a:endParaRPr lang="es-HN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H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Comisión Trifinio</a:t>
                      </a:r>
                    </a:p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PAIS</a:t>
                      </a:r>
                    </a:p>
                  </a:txBody>
                  <a:tcPr marL="7166" marR="7166" marT="71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ENTIDAD</a:t>
                      </a:r>
                      <a:endParaRPr lang="es-HN" sz="18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6" marR="7166" marT="71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39"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H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Guatemala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HN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Gobiernos Locales</a:t>
                      </a: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42"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7166" marR="7166" marT="7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Mancomunidad Copan </a:t>
                      </a:r>
                      <a:r>
                        <a:rPr lang="es-ES" dirty="0" err="1" smtClean="0"/>
                        <a:t>Chorti</a:t>
                      </a:r>
                      <a:endParaRPr lang="es-ES" dirty="0"/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9"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H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Honduras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HN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Gobiernos Locales</a:t>
                      </a:r>
                      <a:endParaRPr lang="es-HN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9"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HN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Mancomunidad </a:t>
                      </a:r>
                      <a:r>
                        <a:rPr lang="es-HN" sz="18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Guisayote</a:t>
                      </a:r>
                      <a:endParaRPr lang="es-HN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9"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H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 Salvador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HN" sz="18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Gobiernos Locales</a:t>
                      </a:r>
                      <a:endParaRPr lang="es-HN" sz="18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9"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H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HN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Asociación Cayaguanca</a:t>
                      </a:r>
                      <a:endParaRPr lang="es-HN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6" marR="7166" marT="7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6">
            <a:extLst>
              <a:ext uri="{FF2B5EF4-FFF2-40B4-BE49-F238E27FC236}">
                <a16:creationId xmlns:a16="http://schemas.microsoft.com/office/drawing/2014/main" xmlns="" id="{525F481D-975C-4B27-87A8-A310DDEC3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941603"/>
              </p:ext>
            </p:extLst>
          </p:nvPr>
        </p:nvGraphicFramePr>
        <p:xfrm>
          <a:off x="248615" y="2508267"/>
          <a:ext cx="4178048" cy="370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F757B00-B993-4B9B-BD39-BC59CF3605F5}"/>
              </a:ext>
            </a:extLst>
          </p:cNvPr>
          <p:cNvSpPr txBox="1">
            <a:spLocks/>
          </p:cNvSpPr>
          <p:nvPr/>
        </p:nvSpPr>
        <p:spPr>
          <a:xfrm>
            <a:off x="267723" y="2117757"/>
            <a:ext cx="4113207" cy="71560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AFECTADA - FASES</a:t>
            </a:r>
          </a:p>
          <a:p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Y EMERGENCIA ALIMENTARIA</a:t>
            </a:r>
            <a:endParaRPr lang="es-GT" sz="1500" b="1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52BCB16-BEFF-4DA9-803E-BCCA5276A7BF}"/>
              </a:ext>
            </a:extLst>
          </p:cNvPr>
          <p:cNvSpPr txBox="1">
            <a:spLocks/>
          </p:cNvSpPr>
          <p:nvPr/>
        </p:nvSpPr>
        <p:spPr>
          <a:xfrm>
            <a:off x="4872753" y="2243439"/>
            <a:ext cx="3690524" cy="46424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GT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NO CUBIERTA (40%)</a:t>
            </a:r>
            <a:endParaRPr lang="es-GT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Marcador de contenido 6">
            <a:extLst>
              <a:ext uri="{FF2B5EF4-FFF2-40B4-BE49-F238E27FC236}">
                <a16:creationId xmlns:a16="http://schemas.microsoft.com/office/drawing/2014/main" xmlns="" id="{86B0F235-E8E7-4C2C-9C88-ABC1C5D87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947961"/>
              </p:ext>
            </p:extLst>
          </p:nvPr>
        </p:nvGraphicFramePr>
        <p:xfrm>
          <a:off x="4872753" y="2498082"/>
          <a:ext cx="3690524" cy="372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F542A628-90E4-42CE-A43D-5832ED1E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15" y="1171793"/>
            <a:ext cx="5390866" cy="545762"/>
          </a:xfrm>
        </p:spPr>
        <p:txBody>
          <a:bodyPr>
            <a:noAutofit/>
          </a:bodyPr>
          <a:lstStyle/>
          <a:p>
            <a:r>
              <a:rPr lang="es-G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afectada:</a:t>
            </a:r>
            <a:endParaRPr lang="es-GT" sz="3200" b="1" cap="none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F757B00-B993-4B9B-BD39-BC59CF3605F5}"/>
              </a:ext>
            </a:extLst>
          </p:cNvPr>
          <p:cNvSpPr txBox="1">
            <a:spLocks/>
          </p:cNvSpPr>
          <p:nvPr/>
        </p:nvSpPr>
        <p:spPr>
          <a:xfrm>
            <a:off x="313456" y="4562981"/>
            <a:ext cx="4113207" cy="8142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Tx/>
              <a:buChar char="-"/>
            </a:pPr>
            <a:r>
              <a:rPr lang="es-GT" sz="2200" cap="none" dirty="0" smtClean="0">
                <a:solidFill>
                  <a:schemeClr val="bg1"/>
                </a:solidFill>
              </a:rPr>
              <a:t>23,915 familias</a:t>
            </a:r>
          </a:p>
          <a:p>
            <a:pPr lvl="0"/>
            <a:r>
              <a:rPr lang="es-GT" sz="2200" cap="none" dirty="0">
                <a:solidFill>
                  <a:schemeClr val="bg1"/>
                </a:solidFill>
              </a:rPr>
              <a:t>C</a:t>
            </a:r>
            <a:r>
              <a:rPr lang="es-GT" sz="2200" cap="none" dirty="0" smtClean="0">
                <a:solidFill>
                  <a:schemeClr val="bg1"/>
                </a:solidFill>
              </a:rPr>
              <a:t>risis Alimentaria</a:t>
            </a:r>
            <a:endParaRPr lang="es-GT" sz="2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176</Words>
  <Application>Microsoft Office PowerPoint</Application>
  <PresentationFormat>Carta (216 x 279 mm)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Objetivos del Dialogo</vt:lpstr>
      <vt:lpstr>Presentación de PowerPoint</vt:lpstr>
      <vt:lpstr>PLATAFORMA TERRITORIAL DE COORDINACION INTERINSTITUCIONAL</vt:lpstr>
      <vt:lpstr>Población afectada: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Trinacional03</dc:creator>
  <cp:lastModifiedBy>mancomunidad</cp:lastModifiedBy>
  <cp:revision>245</cp:revision>
  <dcterms:created xsi:type="dcterms:W3CDTF">2014-07-03T21:25:38Z</dcterms:created>
  <dcterms:modified xsi:type="dcterms:W3CDTF">2020-06-11T18:32:55Z</dcterms:modified>
</cp:coreProperties>
</file>