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1"/>
  </p:sldMasterIdLst>
  <p:sldIdLst>
    <p:sldId id="256" r:id="rId2"/>
    <p:sldId id="258" r:id="rId3"/>
    <p:sldId id="259" r:id="rId4"/>
    <p:sldId id="260" r:id="rId5"/>
    <p:sldId id="261" r:id="rId6"/>
    <p:sldId id="257" r:id="rId7"/>
    <p:sldId id="262" r:id="rId8"/>
    <p:sldId id="263" r:id="rId9"/>
    <p:sldId id="265"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pPr>
            <a:r>
              <a:rPr lang="es-SV" sz="2000" dirty="0"/>
              <a:t>Feminicidios</a:t>
            </a:r>
            <a:r>
              <a:rPr lang="es-SV" sz="2000" baseline="0" dirty="0"/>
              <a:t> por mes, enero al 24 de mayo 2020</a:t>
            </a:r>
            <a:endParaRPr lang="es-SV" sz="2000" dirty="0"/>
          </a:p>
        </c:rich>
      </c:tx>
      <c:layout>
        <c:manualLayout>
          <c:xMode val="edge"/>
          <c:yMode val="edge"/>
          <c:x val="0.16739894214273718"/>
          <c:y val="3.289915650265799E-2"/>
        </c:manualLayout>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invertIfNegative val="0"/>
          <c:dLbls>
            <c:dLbl>
              <c:idx val="4"/>
              <c:tx>
                <c:rich>
                  <a:bodyPr/>
                  <a:lstStyle/>
                  <a:p>
                    <a:r>
                      <a:rPr lang="en-US"/>
                      <a:t>7</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980F-455E-AAF1-A6B2901FB65E}"/>
                </c:ext>
                <c:ext xmlns:c15="http://schemas.microsoft.com/office/drawing/2012/chart" uri="{CE6537A1-D6FC-4f65-9D91-7224C49458BB}"/>
              </c:extLst>
            </c:dLbl>
            <c:spPr>
              <a:noFill/>
              <a:ln>
                <a:noFill/>
              </a:ln>
              <a:effectLst/>
            </c:spPr>
            <c:txPr>
              <a:bodyPr/>
              <a:lstStyle/>
              <a:p>
                <a:pPr>
                  <a:defRPr sz="2000" b="1"/>
                </a:pPr>
                <a:endParaRPr lang="es-GT"/>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Hoja1!$A$2:$A$6</c:f>
              <c:strCache>
                <c:ptCount val="5"/>
                <c:pt idx="0">
                  <c:v>Enero</c:v>
                </c:pt>
                <c:pt idx="1">
                  <c:v>Febrero</c:v>
                </c:pt>
                <c:pt idx="2">
                  <c:v>Marzo</c:v>
                </c:pt>
                <c:pt idx="3">
                  <c:v>Abril</c:v>
                </c:pt>
                <c:pt idx="4">
                  <c:v>Mayo </c:v>
                </c:pt>
              </c:strCache>
            </c:strRef>
          </c:cat>
          <c:val>
            <c:numRef>
              <c:f>Hoja1!$B$2:$B$6</c:f>
              <c:numCache>
                <c:formatCode>General</c:formatCode>
                <c:ptCount val="5"/>
                <c:pt idx="0">
                  <c:v>10</c:v>
                </c:pt>
                <c:pt idx="1">
                  <c:v>6</c:v>
                </c:pt>
                <c:pt idx="2">
                  <c:v>5</c:v>
                </c:pt>
                <c:pt idx="3">
                  <c:v>14</c:v>
                </c:pt>
                <c:pt idx="4">
                  <c:v>8</c:v>
                </c:pt>
              </c:numCache>
            </c:numRef>
          </c:val>
          <c:extLst xmlns:c16r2="http://schemas.microsoft.com/office/drawing/2015/06/chart">
            <c:ext xmlns:c16="http://schemas.microsoft.com/office/drawing/2014/chart" uri="{C3380CC4-5D6E-409C-BE32-E72D297353CC}">
              <c16:uniqueId val="{00000001-980F-455E-AAF1-A6B2901FB65E}"/>
            </c:ext>
          </c:extLst>
        </c:ser>
        <c:dLbls>
          <c:showLegendKey val="0"/>
          <c:showVal val="1"/>
          <c:showCatName val="0"/>
          <c:showSerName val="0"/>
          <c:showPercent val="0"/>
          <c:showBubbleSize val="0"/>
        </c:dLbls>
        <c:gapWidth val="150"/>
        <c:shape val="box"/>
        <c:axId val="352524928"/>
        <c:axId val="352519048"/>
        <c:axId val="0"/>
      </c:bar3DChart>
      <c:catAx>
        <c:axId val="352524928"/>
        <c:scaling>
          <c:orientation val="minMax"/>
        </c:scaling>
        <c:delete val="0"/>
        <c:axPos val="b"/>
        <c:numFmt formatCode="General" sourceLinked="0"/>
        <c:majorTickMark val="none"/>
        <c:minorTickMark val="none"/>
        <c:tickLblPos val="nextTo"/>
        <c:txPr>
          <a:bodyPr/>
          <a:lstStyle/>
          <a:p>
            <a:pPr>
              <a:defRPr sz="2000" b="1"/>
            </a:pPr>
            <a:endParaRPr lang="es-GT"/>
          </a:p>
        </c:txPr>
        <c:crossAx val="352519048"/>
        <c:crosses val="autoZero"/>
        <c:auto val="1"/>
        <c:lblAlgn val="ctr"/>
        <c:lblOffset val="100"/>
        <c:noMultiLvlLbl val="0"/>
      </c:catAx>
      <c:valAx>
        <c:axId val="352519048"/>
        <c:scaling>
          <c:orientation val="minMax"/>
        </c:scaling>
        <c:delete val="1"/>
        <c:axPos val="l"/>
        <c:numFmt formatCode="General" sourceLinked="1"/>
        <c:majorTickMark val="out"/>
        <c:minorTickMark val="none"/>
        <c:tickLblPos val="nextTo"/>
        <c:crossAx val="352524928"/>
        <c:crosses val="autoZero"/>
        <c:crossBetween val="between"/>
      </c:valAx>
    </c:plotArea>
    <c:plotVisOnly val="1"/>
    <c:dispBlanksAs val="gap"/>
    <c:showDLblsOverMax val="0"/>
  </c:chart>
  <c:externalData r:id="rId1">
    <c:autoUpdate val="0"/>
  </c:externalData>
</c:chartSpace>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0763987A-C74B-4E37-9359-23E061FBABCE}" type="datetimeFigureOut">
              <a:rPr lang="es-SV" smtClean="0"/>
              <a:t>28/5/2020</a:t>
            </a:fld>
            <a:endParaRPr lang="es-SV"/>
          </a:p>
        </p:txBody>
      </p:sp>
      <p:sp>
        <p:nvSpPr>
          <p:cNvPr id="5" name="Footer Placeholder 4"/>
          <p:cNvSpPr>
            <a:spLocks noGrp="1"/>
          </p:cNvSpPr>
          <p:nvPr>
            <p:ph type="ftr" sz="quarter" idx="11"/>
          </p:nvPr>
        </p:nvSpPr>
        <p:spPr/>
        <p:txBody>
          <a:bodyPr/>
          <a:lstStyle/>
          <a:p>
            <a:endParaRPr lang="es-SV"/>
          </a:p>
        </p:txBody>
      </p:sp>
      <p:sp>
        <p:nvSpPr>
          <p:cNvPr id="6" name="Slide Number Placeholder 5"/>
          <p:cNvSpPr>
            <a:spLocks noGrp="1"/>
          </p:cNvSpPr>
          <p:nvPr>
            <p:ph type="sldNum" sz="quarter" idx="12"/>
          </p:nvPr>
        </p:nvSpPr>
        <p:spPr/>
        <p:txBody>
          <a:bodyPr/>
          <a:lstStyle/>
          <a:p>
            <a:fld id="{F72FD295-5FD1-4583-B40D-0D9AE7580BA9}" type="slidenum">
              <a:rPr lang="es-SV" smtClean="0"/>
              <a:t>‹Nº›</a:t>
            </a:fld>
            <a:endParaRPr lang="es-SV"/>
          </a:p>
        </p:txBody>
      </p:sp>
    </p:spTree>
    <p:extLst>
      <p:ext uri="{BB962C8B-B14F-4D97-AF65-F5344CB8AC3E}">
        <p14:creationId xmlns:p14="http://schemas.microsoft.com/office/powerpoint/2010/main" val="8833477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0763987A-C74B-4E37-9359-23E061FBABCE}" type="datetimeFigureOut">
              <a:rPr lang="es-SV" smtClean="0"/>
              <a:t>28/5/2020</a:t>
            </a:fld>
            <a:endParaRPr lang="es-SV"/>
          </a:p>
        </p:txBody>
      </p:sp>
      <p:sp>
        <p:nvSpPr>
          <p:cNvPr id="6" name="Footer Placeholder 5"/>
          <p:cNvSpPr>
            <a:spLocks noGrp="1"/>
          </p:cNvSpPr>
          <p:nvPr>
            <p:ph type="ftr" sz="quarter" idx="11"/>
          </p:nvPr>
        </p:nvSpPr>
        <p:spPr/>
        <p:txBody>
          <a:bodyPr/>
          <a:lstStyle/>
          <a:p>
            <a:endParaRPr lang="es-SV"/>
          </a:p>
        </p:txBody>
      </p:sp>
      <p:sp>
        <p:nvSpPr>
          <p:cNvPr id="7" name="Slide Number Placeholder 6"/>
          <p:cNvSpPr>
            <a:spLocks noGrp="1"/>
          </p:cNvSpPr>
          <p:nvPr>
            <p:ph type="sldNum" sz="quarter" idx="12"/>
          </p:nvPr>
        </p:nvSpPr>
        <p:spPr/>
        <p:txBody>
          <a:bodyPr/>
          <a:lstStyle/>
          <a:p>
            <a:fld id="{F72FD295-5FD1-4583-B40D-0D9AE7580BA9}" type="slidenum">
              <a:rPr lang="es-SV" smtClean="0"/>
              <a:t>‹Nº›</a:t>
            </a:fld>
            <a:endParaRPr lang="es-SV"/>
          </a:p>
        </p:txBody>
      </p:sp>
    </p:spTree>
    <p:extLst>
      <p:ext uri="{BB962C8B-B14F-4D97-AF65-F5344CB8AC3E}">
        <p14:creationId xmlns:p14="http://schemas.microsoft.com/office/powerpoint/2010/main" val="1670351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0763987A-C74B-4E37-9359-23E061FBABCE}" type="datetimeFigureOut">
              <a:rPr lang="es-SV" smtClean="0"/>
              <a:t>28/5/2020</a:t>
            </a:fld>
            <a:endParaRPr lang="es-SV"/>
          </a:p>
        </p:txBody>
      </p:sp>
      <p:sp>
        <p:nvSpPr>
          <p:cNvPr id="6" name="Footer Placeholder 5"/>
          <p:cNvSpPr>
            <a:spLocks noGrp="1"/>
          </p:cNvSpPr>
          <p:nvPr>
            <p:ph type="ftr" sz="quarter" idx="11"/>
          </p:nvPr>
        </p:nvSpPr>
        <p:spPr/>
        <p:txBody>
          <a:bodyPr/>
          <a:lstStyle/>
          <a:p>
            <a:endParaRPr lang="es-SV"/>
          </a:p>
        </p:txBody>
      </p:sp>
      <p:sp>
        <p:nvSpPr>
          <p:cNvPr id="7" name="Slide Number Placeholder 6"/>
          <p:cNvSpPr>
            <a:spLocks noGrp="1"/>
          </p:cNvSpPr>
          <p:nvPr>
            <p:ph type="sldNum" sz="quarter" idx="12"/>
          </p:nvPr>
        </p:nvSpPr>
        <p:spPr/>
        <p:txBody>
          <a:bodyPr/>
          <a:lstStyle/>
          <a:p>
            <a:fld id="{F72FD295-5FD1-4583-B40D-0D9AE7580BA9}" type="slidenum">
              <a:rPr lang="es-SV" smtClean="0"/>
              <a:t>‹Nº›</a:t>
            </a:fld>
            <a:endParaRPr lang="es-SV"/>
          </a:p>
        </p:txBody>
      </p:sp>
    </p:spTree>
    <p:extLst>
      <p:ext uri="{BB962C8B-B14F-4D97-AF65-F5344CB8AC3E}">
        <p14:creationId xmlns:p14="http://schemas.microsoft.com/office/powerpoint/2010/main" val="10189869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0763987A-C74B-4E37-9359-23E061FBABCE}" type="datetimeFigureOut">
              <a:rPr lang="es-SV" smtClean="0"/>
              <a:t>28/5/2020</a:t>
            </a:fld>
            <a:endParaRPr lang="es-SV"/>
          </a:p>
        </p:txBody>
      </p:sp>
      <p:sp>
        <p:nvSpPr>
          <p:cNvPr id="6" name="Footer Placeholder 5"/>
          <p:cNvSpPr>
            <a:spLocks noGrp="1"/>
          </p:cNvSpPr>
          <p:nvPr>
            <p:ph type="ftr" sz="quarter" idx="11"/>
          </p:nvPr>
        </p:nvSpPr>
        <p:spPr/>
        <p:txBody>
          <a:bodyPr/>
          <a:lstStyle/>
          <a:p>
            <a:endParaRPr lang="es-SV"/>
          </a:p>
        </p:txBody>
      </p:sp>
      <p:sp>
        <p:nvSpPr>
          <p:cNvPr id="7" name="Slide Number Placeholder 6"/>
          <p:cNvSpPr>
            <a:spLocks noGrp="1"/>
          </p:cNvSpPr>
          <p:nvPr>
            <p:ph type="sldNum" sz="quarter" idx="12"/>
          </p:nvPr>
        </p:nvSpPr>
        <p:spPr/>
        <p:txBody>
          <a:bodyPr/>
          <a:lstStyle/>
          <a:p>
            <a:fld id="{F72FD295-5FD1-4583-B40D-0D9AE7580BA9}" type="slidenum">
              <a:rPr lang="es-SV" smtClean="0"/>
              <a:t>‹Nº›</a:t>
            </a:fld>
            <a:endParaRPr lang="es-SV"/>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3974599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0763987A-C74B-4E37-9359-23E061FBABCE}" type="datetimeFigureOut">
              <a:rPr lang="es-SV" smtClean="0"/>
              <a:t>28/5/2020</a:t>
            </a:fld>
            <a:endParaRPr lang="es-SV"/>
          </a:p>
        </p:txBody>
      </p:sp>
      <p:sp>
        <p:nvSpPr>
          <p:cNvPr id="6" name="Footer Placeholder 5"/>
          <p:cNvSpPr>
            <a:spLocks noGrp="1"/>
          </p:cNvSpPr>
          <p:nvPr>
            <p:ph type="ftr" sz="quarter" idx="11"/>
          </p:nvPr>
        </p:nvSpPr>
        <p:spPr/>
        <p:txBody>
          <a:bodyPr/>
          <a:lstStyle/>
          <a:p>
            <a:endParaRPr lang="es-SV"/>
          </a:p>
        </p:txBody>
      </p:sp>
      <p:sp>
        <p:nvSpPr>
          <p:cNvPr id="7" name="Slide Number Placeholder 6"/>
          <p:cNvSpPr>
            <a:spLocks noGrp="1"/>
          </p:cNvSpPr>
          <p:nvPr>
            <p:ph type="sldNum" sz="quarter" idx="12"/>
          </p:nvPr>
        </p:nvSpPr>
        <p:spPr/>
        <p:txBody>
          <a:bodyPr/>
          <a:lstStyle/>
          <a:p>
            <a:fld id="{F72FD295-5FD1-4583-B40D-0D9AE7580BA9}" type="slidenum">
              <a:rPr lang="es-SV" smtClean="0"/>
              <a:t>‹Nº›</a:t>
            </a:fld>
            <a:endParaRPr lang="es-SV"/>
          </a:p>
        </p:txBody>
      </p:sp>
    </p:spTree>
    <p:extLst>
      <p:ext uri="{BB962C8B-B14F-4D97-AF65-F5344CB8AC3E}">
        <p14:creationId xmlns:p14="http://schemas.microsoft.com/office/powerpoint/2010/main" val="34968096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s-ES"/>
              <a:t>Haga clic para modificar el estilo de título del patrón</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0763987A-C74B-4E37-9359-23E061FBABCE}" type="datetimeFigureOut">
              <a:rPr lang="es-SV" smtClean="0"/>
              <a:t>28/5/2020</a:t>
            </a:fld>
            <a:endParaRPr lang="es-SV"/>
          </a:p>
        </p:txBody>
      </p:sp>
      <p:sp>
        <p:nvSpPr>
          <p:cNvPr id="4" name="Footer Placeholder 3"/>
          <p:cNvSpPr>
            <a:spLocks noGrp="1"/>
          </p:cNvSpPr>
          <p:nvPr>
            <p:ph type="ftr" sz="quarter" idx="11"/>
          </p:nvPr>
        </p:nvSpPr>
        <p:spPr/>
        <p:txBody>
          <a:bodyPr/>
          <a:lstStyle/>
          <a:p>
            <a:endParaRPr lang="es-SV"/>
          </a:p>
        </p:txBody>
      </p:sp>
      <p:sp>
        <p:nvSpPr>
          <p:cNvPr id="5" name="Slide Number Placeholder 4"/>
          <p:cNvSpPr>
            <a:spLocks noGrp="1"/>
          </p:cNvSpPr>
          <p:nvPr>
            <p:ph type="sldNum" sz="quarter" idx="12"/>
          </p:nvPr>
        </p:nvSpPr>
        <p:spPr/>
        <p:txBody>
          <a:bodyPr/>
          <a:lstStyle/>
          <a:p>
            <a:fld id="{F72FD295-5FD1-4583-B40D-0D9AE7580BA9}" type="slidenum">
              <a:rPr lang="es-SV" smtClean="0"/>
              <a:t>‹Nº›</a:t>
            </a:fld>
            <a:endParaRPr lang="es-SV"/>
          </a:p>
        </p:txBody>
      </p:sp>
    </p:spTree>
    <p:extLst>
      <p:ext uri="{BB962C8B-B14F-4D97-AF65-F5344CB8AC3E}">
        <p14:creationId xmlns:p14="http://schemas.microsoft.com/office/powerpoint/2010/main" val="10243881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s-ES"/>
              <a:t>Haga clic para modificar el estilo de título del patrón</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0763987A-C74B-4E37-9359-23E061FBABCE}" type="datetimeFigureOut">
              <a:rPr lang="es-SV" smtClean="0"/>
              <a:t>28/5/2020</a:t>
            </a:fld>
            <a:endParaRPr lang="es-SV"/>
          </a:p>
        </p:txBody>
      </p:sp>
      <p:sp>
        <p:nvSpPr>
          <p:cNvPr id="4" name="Footer Placeholder 3"/>
          <p:cNvSpPr>
            <a:spLocks noGrp="1"/>
          </p:cNvSpPr>
          <p:nvPr>
            <p:ph type="ftr" sz="quarter" idx="11"/>
          </p:nvPr>
        </p:nvSpPr>
        <p:spPr/>
        <p:txBody>
          <a:bodyPr/>
          <a:lstStyle/>
          <a:p>
            <a:endParaRPr lang="es-SV"/>
          </a:p>
        </p:txBody>
      </p:sp>
      <p:sp>
        <p:nvSpPr>
          <p:cNvPr id="5" name="Slide Number Placeholder 4"/>
          <p:cNvSpPr>
            <a:spLocks noGrp="1"/>
          </p:cNvSpPr>
          <p:nvPr>
            <p:ph type="sldNum" sz="quarter" idx="12"/>
          </p:nvPr>
        </p:nvSpPr>
        <p:spPr/>
        <p:txBody>
          <a:bodyPr/>
          <a:lstStyle/>
          <a:p>
            <a:fld id="{F72FD295-5FD1-4583-B40D-0D9AE7580BA9}" type="slidenum">
              <a:rPr lang="es-SV" smtClean="0"/>
              <a:t>‹Nº›</a:t>
            </a:fld>
            <a:endParaRPr lang="es-SV"/>
          </a:p>
        </p:txBody>
      </p:sp>
    </p:spTree>
    <p:extLst>
      <p:ext uri="{BB962C8B-B14F-4D97-AF65-F5344CB8AC3E}">
        <p14:creationId xmlns:p14="http://schemas.microsoft.com/office/powerpoint/2010/main" val="12305225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763987A-C74B-4E37-9359-23E061FBABCE}" type="datetimeFigureOut">
              <a:rPr lang="es-SV" smtClean="0"/>
              <a:t>28/5/2020</a:t>
            </a:fld>
            <a:endParaRPr lang="es-SV"/>
          </a:p>
        </p:txBody>
      </p:sp>
      <p:sp>
        <p:nvSpPr>
          <p:cNvPr id="5" name="Footer Placeholder 4"/>
          <p:cNvSpPr>
            <a:spLocks noGrp="1"/>
          </p:cNvSpPr>
          <p:nvPr>
            <p:ph type="ftr" sz="quarter" idx="11"/>
          </p:nvPr>
        </p:nvSpPr>
        <p:spPr/>
        <p:txBody>
          <a:bodyPr/>
          <a:lstStyle/>
          <a:p>
            <a:endParaRPr lang="es-SV"/>
          </a:p>
        </p:txBody>
      </p:sp>
      <p:sp>
        <p:nvSpPr>
          <p:cNvPr id="6" name="Slide Number Placeholder 5"/>
          <p:cNvSpPr>
            <a:spLocks noGrp="1"/>
          </p:cNvSpPr>
          <p:nvPr>
            <p:ph type="sldNum" sz="quarter" idx="12"/>
          </p:nvPr>
        </p:nvSpPr>
        <p:spPr/>
        <p:txBody>
          <a:bodyPr/>
          <a:lstStyle/>
          <a:p>
            <a:fld id="{F72FD295-5FD1-4583-B40D-0D9AE7580BA9}" type="slidenum">
              <a:rPr lang="es-SV" smtClean="0"/>
              <a:t>‹Nº›</a:t>
            </a:fld>
            <a:endParaRPr lang="es-SV"/>
          </a:p>
        </p:txBody>
      </p:sp>
    </p:spTree>
    <p:extLst>
      <p:ext uri="{BB962C8B-B14F-4D97-AF65-F5344CB8AC3E}">
        <p14:creationId xmlns:p14="http://schemas.microsoft.com/office/powerpoint/2010/main" val="6721491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s-ES"/>
              <a:t>Haga clic para modificar el estilo de título del patrón</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763987A-C74B-4E37-9359-23E061FBABCE}" type="datetimeFigureOut">
              <a:rPr lang="es-SV" smtClean="0"/>
              <a:t>28/5/2020</a:t>
            </a:fld>
            <a:endParaRPr lang="es-SV"/>
          </a:p>
        </p:txBody>
      </p:sp>
      <p:sp>
        <p:nvSpPr>
          <p:cNvPr id="5" name="Footer Placeholder 4"/>
          <p:cNvSpPr>
            <a:spLocks noGrp="1"/>
          </p:cNvSpPr>
          <p:nvPr>
            <p:ph type="ftr" sz="quarter" idx="11"/>
          </p:nvPr>
        </p:nvSpPr>
        <p:spPr/>
        <p:txBody>
          <a:bodyPr/>
          <a:lstStyle/>
          <a:p>
            <a:endParaRPr lang="es-SV"/>
          </a:p>
        </p:txBody>
      </p:sp>
      <p:sp>
        <p:nvSpPr>
          <p:cNvPr id="6" name="Slide Number Placeholder 5"/>
          <p:cNvSpPr>
            <a:spLocks noGrp="1"/>
          </p:cNvSpPr>
          <p:nvPr>
            <p:ph type="sldNum" sz="quarter" idx="12"/>
          </p:nvPr>
        </p:nvSpPr>
        <p:spPr/>
        <p:txBody>
          <a:bodyPr/>
          <a:lstStyle/>
          <a:p>
            <a:fld id="{F72FD295-5FD1-4583-B40D-0D9AE7580BA9}" type="slidenum">
              <a:rPr lang="es-SV" smtClean="0"/>
              <a:t>‹Nº›</a:t>
            </a:fld>
            <a:endParaRPr lang="es-SV"/>
          </a:p>
        </p:txBody>
      </p:sp>
    </p:spTree>
    <p:extLst>
      <p:ext uri="{BB962C8B-B14F-4D97-AF65-F5344CB8AC3E}">
        <p14:creationId xmlns:p14="http://schemas.microsoft.com/office/powerpoint/2010/main" val="37774896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4BBA258-F58A-4182-B9CE-A9D3BA89946A}"/>
              </a:ext>
            </a:extLst>
          </p:cNvPr>
          <p:cNvSpPr>
            <a:spLocks noGrp="1"/>
          </p:cNvSpPr>
          <p:nvPr>
            <p:ph type="title"/>
          </p:nvPr>
        </p:nvSpPr>
        <p:spPr/>
        <p:txBody>
          <a:bodyPr/>
          <a:lstStyle/>
          <a:p>
            <a:r>
              <a:rPr lang="es-ES"/>
              <a:t>Haga clic para modificar el estilo de título del patrón</a:t>
            </a:r>
            <a:endParaRPr lang="es-SV"/>
          </a:p>
        </p:txBody>
      </p:sp>
      <p:sp>
        <p:nvSpPr>
          <p:cNvPr id="3" name="Marcador de contenido 2">
            <a:extLst>
              <a:ext uri="{FF2B5EF4-FFF2-40B4-BE49-F238E27FC236}">
                <a16:creationId xmlns:a16="http://schemas.microsoft.com/office/drawing/2014/main" xmlns="" id="{E2C70F5D-B76C-4CB9-B7A2-82E8CD02B10F}"/>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Marcador de fecha 3">
            <a:extLst>
              <a:ext uri="{FF2B5EF4-FFF2-40B4-BE49-F238E27FC236}">
                <a16:creationId xmlns:a16="http://schemas.microsoft.com/office/drawing/2014/main" xmlns="" id="{81789A86-41F1-4235-BC59-BB7D6595C463}"/>
              </a:ext>
            </a:extLst>
          </p:cNvPr>
          <p:cNvSpPr>
            <a:spLocks noGrp="1"/>
          </p:cNvSpPr>
          <p:nvPr>
            <p:ph type="dt" sz="half" idx="10"/>
          </p:nvPr>
        </p:nvSpPr>
        <p:spPr/>
        <p:txBody>
          <a:bodyPr/>
          <a:lstStyle/>
          <a:p>
            <a:fld id="{0763987A-C74B-4E37-9359-23E061FBABCE}" type="datetimeFigureOut">
              <a:rPr lang="es-SV" smtClean="0"/>
              <a:t>28/5/2020</a:t>
            </a:fld>
            <a:endParaRPr lang="es-SV"/>
          </a:p>
        </p:txBody>
      </p:sp>
      <p:sp>
        <p:nvSpPr>
          <p:cNvPr id="5" name="Marcador de pie de página 4">
            <a:extLst>
              <a:ext uri="{FF2B5EF4-FFF2-40B4-BE49-F238E27FC236}">
                <a16:creationId xmlns:a16="http://schemas.microsoft.com/office/drawing/2014/main" xmlns="" id="{827377EE-0A62-4384-BF1C-57E4304DC570}"/>
              </a:ext>
            </a:extLst>
          </p:cNvPr>
          <p:cNvSpPr>
            <a:spLocks noGrp="1"/>
          </p:cNvSpPr>
          <p:nvPr>
            <p:ph type="ftr" sz="quarter" idx="11"/>
          </p:nvPr>
        </p:nvSpPr>
        <p:spPr/>
        <p:txBody>
          <a:bodyPr/>
          <a:lstStyle/>
          <a:p>
            <a:endParaRPr lang="es-SV"/>
          </a:p>
        </p:txBody>
      </p:sp>
      <p:sp>
        <p:nvSpPr>
          <p:cNvPr id="6" name="Marcador de número de diapositiva 5">
            <a:extLst>
              <a:ext uri="{FF2B5EF4-FFF2-40B4-BE49-F238E27FC236}">
                <a16:creationId xmlns:a16="http://schemas.microsoft.com/office/drawing/2014/main" xmlns="" id="{19C78EC9-C7D6-40A7-AED2-CBBDDC8BC488}"/>
              </a:ext>
            </a:extLst>
          </p:cNvPr>
          <p:cNvSpPr>
            <a:spLocks noGrp="1"/>
          </p:cNvSpPr>
          <p:nvPr>
            <p:ph type="sldNum" sz="quarter" idx="12"/>
          </p:nvPr>
        </p:nvSpPr>
        <p:spPr/>
        <p:txBody>
          <a:bodyPr/>
          <a:lstStyle/>
          <a:p>
            <a:fld id="{F72FD295-5FD1-4583-B40D-0D9AE7580BA9}" type="slidenum">
              <a:rPr lang="es-SV" smtClean="0"/>
              <a:t>‹Nº›</a:t>
            </a:fld>
            <a:endParaRPr lang="es-SV"/>
          </a:p>
        </p:txBody>
      </p:sp>
    </p:spTree>
    <p:extLst>
      <p:ext uri="{BB962C8B-B14F-4D97-AF65-F5344CB8AC3E}">
        <p14:creationId xmlns:p14="http://schemas.microsoft.com/office/powerpoint/2010/main" val="3896758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763987A-C74B-4E37-9359-23E061FBABCE}" type="datetimeFigureOut">
              <a:rPr lang="es-SV" smtClean="0"/>
              <a:t>28/5/2020</a:t>
            </a:fld>
            <a:endParaRPr lang="es-SV"/>
          </a:p>
        </p:txBody>
      </p:sp>
      <p:sp>
        <p:nvSpPr>
          <p:cNvPr id="5" name="Footer Placeholder 4"/>
          <p:cNvSpPr>
            <a:spLocks noGrp="1"/>
          </p:cNvSpPr>
          <p:nvPr>
            <p:ph type="ftr" sz="quarter" idx="11"/>
          </p:nvPr>
        </p:nvSpPr>
        <p:spPr/>
        <p:txBody>
          <a:bodyPr/>
          <a:lstStyle/>
          <a:p>
            <a:endParaRPr lang="es-SV"/>
          </a:p>
        </p:txBody>
      </p:sp>
      <p:sp>
        <p:nvSpPr>
          <p:cNvPr id="6" name="Slide Number Placeholder 5"/>
          <p:cNvSpPr>
            <a:spLocks noGrp="1"/>
          </p:cNvSpPr>
          <p:nvPr>
            <p:ph type="sldNum" sz="quarter" idx="12"/>
          </p:nvPr>
        </p:nvSpPr>
        <p:spPr/>
        <p:txBody>
          <a:bodyPr/>
          <a:lstStyle/>
          <a:p>
            <a:fld id="{F72FD295-5FD1-4583-B40D-0D9AE7580BA9}" type="slidenum">
              <a:rPr lang="es-SV" smtClean="0"/>
              <a:t>‹Nº›</a:t>
            </a:fld>
            <a:endParaRPr lang="es-SV"/>
          </a:p>
        </p:txBody>
      </p:sp>
    </p:spTree>
    <p:extLst>
      <p:ext uri="{BB962C8B-B14F-4D97-AF65-F5344CB8AC3E}">
        <p14:creationId xmlns:p14="http://schemas.microsoft.com/office/powerpoint/2010/main" val="2510065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0763987A-C74B-4E37-9359-23E061FBABCE}" type="datetimeFigureOut">
              <a:rPr lang="es-SV" smtClean="0"/>
              <a:t>28/5/2020</a:t>
            </a:fld>
            <a:endParaRPr lang="es-SV"/>
          </a:p>
        </p:txBody>
      </p:sp>
      <p:sp>
        <p:nvSpPr>
          <p:cNvPr id="5" name="Footer Placeholder 4"/>
          <p:cNvSpPr>
            <a:spLocks noGrp="1"/>
          </p:cNvSpPr>
          <p:nvPr>
            <p:ph type="ftr" sz="quarter" idx="11"/>
          </p:nvPr>
        </p:nvSpPr>
        <p:spPr/>
        <p:txBody>
          <a:bodyPr/>
          <a:lstStyle/>
          <a:p>
            <a:endParaRPr lang="es-SV"/>
          </a:p>
        </p:txBody>
      </p:sp>
      <p:sp>
        <p:nvSpPr>
          <p:cNvPr id="6" name="Slide Number Placeholder 5"/>
          <p:cNvSpPr>
            <a:spLocks noGrp="1"/>
          </p:cNvSpPr>
          <p:nvPr>
            <p:ph type="sldNum" sz="quarter" idx="12"/>
          </p:nvPr>
        </p:nvSpPr>
        <p:spPr/>
        <p:txBody>
          <a:bodyPr/>
          <a:lstStyle/>
          <a:p>
            <a:fld id="{F72FD295-5FD1-4583-B40D-0D9AE7580BA9}" type="slidenum">
              <a:rPr lang="es-SV" smtClean="0"/>
              <a:t>‹Nº›</a:t>
            </a:fld>
            <a:endParaRPr lang="es-SV"/>
          </a:p>
        </p:txBody>
      </p:sp>
    </p:spTree>
    <p:extLst>
      <p:ext uri="{BB962C8B-B14F-4D97-AF65-F5344CB8AC3E}">
        <p14:creationId xmlns:p14="http://schemas.microsoft.com/office/powerpoint/2010/main" val="526041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s-ES"/>
              <a:t>Haga clic para modificar el estilo de título del patrón</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0763987A-C74B-4E37-9359-23E061FBABCE}" type="datetimeFigureOut">
              <a:rPr lang="es-SV" smtClean="0"/>
              <a:t>28/5/2020</a:t>
            </a:fld>
            <a:endParaRPr lang="es-SV"/>
          </a:p>
        </p:txBody>
      </p:sp>
      <p:sp>
        <p:nvSpPr>
          <p:cNvPr id="6" name="Footer Placeholder 5"/>
          <p:cNvSpPr>
            <a:spLocks noGrp="1"/>
          </p:cNvSpPr>
          <p:nvPr>
            <p:ph type="ftr" sz="quarter" idx="11"/>
          </p:nvPr>
        </p:nvSpPr>
        <p:spPr/>
        <p:txBody>
          <a:bodyPr/>
          <a:lstStyle/>
          <a:p>
            <a:endParaRPr lang="es-SV"/>
          </a:p>
        </p:txBody>
      </p:sp>
      <p:sp>
        <p:nvSpPr>
          <p:cNvPr id="7" name="Slide Number Placeholder 6"/>
          <p:cNvSpPr>
            <a:spLocks noGrp="1"/>
          </p:cNvSpPr>
          <p:nvPr>
            <p:ph type="sldNum" sz="quarter" idx="12"/>
          </p:nvPr>
        </p:nvSpPr>
        <p:spPr/>
        <p:txBody>
          <a:bodyPr/>
          <a:lstStyle/>
          <a:p>
            <a:fld id="{F72FD295-5FD1-4583-B40D-0D9AE7580BA9}" type="slidenum">
              <a:rPr lang="es-SV" smtClean="0"/>
              <a:t>‹Nº›</a:t>
            </a:fld>
            <a:endParaRPr lang="es-SV"/>
          </a:p>
        </p:txBody>
      </p:sp>
    </p:spTree>
    <p:extLst>
      <p:ext uri="{BB962C8B-B14F-4D97-AF65-F5344CB8AC3E}">
        <p14:creationId xmlns:p14="http://schemas.microsoft.com/office/powerpoint/2010/main" val="4083761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2" name="Content Placeholder 3"/>
          <p:cNvSpPr>
            <a:spLocks noGrp="1"/>
          </p:cNvSpPr>
          <p:nvPr>
            <p:ph sz="quarter" idx="13"/>
          </p:nvPr>
        </p:nvSpPr>
        <p:spPr>
          <a:xfrm>
            <a:off x="913774" y="3051012"/>
            <a:ext cx="5106027" cy="274018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3" name="Content Placeholder 5"/>
          <p:cNvSpPr>
            <a:spLocks noGrp="1"/>
          </p:cNvSpPr>
          <p:nvPr>
            <p:ph sz="quarter" idx="14"/>
          </p:nvPr>
        </p:nvSpPr>
        <p:spPr>
          <a:xfrm>
            <a:off x="6172200" y="3051012"/>
            <a:ext cx="5105401" cy="274018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0763987A-C74B-4E37-9359-23E061FBABCE}" type="datetimeFigureOut">
              <a:rPr lang="es-SV" smtClean="0"/>
              <a:t>28/5/2020</a:t>
            </a:fld>
            <a:endParaRPr lang="es-SV"/>
          </a:p>
        </p:txBody>
      </p:sp>
      <p:sp>
        <p:nvSpPr>
          <p:cNvPr id="8" name="Footer Placeholder 7"/>
          <p:cNvSpPr>
            <a:spLocks noGrp="1"/>
          </p:cNvSpPr>
          <p:nvPr>
            <p:ph type="ftr" sz="quarter" idx="11"/>
          </p:nvPr>
        </p:nvSpPr>
        <p:spPr/>
        <p:txBody>
          <a:bodyPr/>
          <a:lstStyle/>
          <a:p>
            <a:endParaRPr lang="es-SV"/>
          </a:p>
        </p:txBody>
      </p:sp>
      <p:sp>
        <p:nvSpPr>
          <p:cNvPr id="9" name="Slide Number Placeholder 8"/>
          <p:cNvSpPr>
            <a:spLocks noGrp="1"/>
          </p:cNvSpPr>
          <p:nvPr>
            <p:ph type="sldNum" sz="quarter" idx="12"/>
          </p:nvPr>
        </p:nvSpPr>
        <p:spPr/>
        <p:txBody>
          <a:bodyPr/>
          <a:lstStyle/>
          <a:p>
            <a:fld id="{F72FD295-5FD1-4583-B40D-0D9AE7580BA9}" type="slidenum">
              <a:rPr lang="es-SV" smtClean="0"/>
              <a:t>‹Nº›</a:t>
            </a:fld>
            <a:endParaRPr lang="es-SV"/>
          </a:p>
        </p:txBody>
      </p:sp>
    </p:spTree>
    <p:extLst>
      <p:ext uri="{BB962C8B-B14F-4D97-AF65-F5344CB8AC3E}">
        <p14:creationId xmlns:p14="http://schemas.microsoft.com/office/powerpoint/2010/main" val="1530504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0763987A-C74B-4E37-9359-23E061FBABCE}" type="datetimeFigureOut">
              <a:rPr lang="es-SV" smtClean="0"/>
              <a:t>28/5/2020</a:t>
            </a:fld>
            <a:endParaRPr lang="es-SV"/>
          </a:p>
        </p:txBody>
      </p:sp>
      <p:sp>
        <p:nvSpPr>
          <p:cNvPr id="4" name="Footer Placeholder 3"/>
          <p:cNvSpPr>
            <a:spLocks noGrp="1"/>
          </p:cNvSpPr>
          <p:nvPr>
            <p:ph type="ftr" sz="quarter" idx="11"/>
          </p:nvPr>
        </p:nvSpPr>
        <p:spPr/>
        <p:txBody>
          <a:bodyPr/>
          <a:lstStyle/>
          <a:p>
            <a:endParaRPr lang="es-SV"/>
          </a:p>
        </p:txBody>
      </p:sp>
      <p:sp>
        <p:nvSpPr>
          <p:cNvPr id="5" name="Slide Number Placeholder 4"/>
          <p:cNvSpPr>
            <a:spLocks noGrp="1"/>
          </p:cNvSpPr>
          <p:nvPr>
            <p:ph type="sldNum" sz="quarter" idx="12"/>
          </p:nvPr>
        </p:nvSpPr>
        <p:spPr/>
        <p:txBody>
          <a:bodyPr/>
          <a:lstStyle/>
          <a:p>
            <a:fld id="{F72FD295-5FD1-4583-B40D-0D9AE7580BA9}" type="slidenum">
              <a:rPr lang="es-SV" smtClean="0"/>
              <a:t>‹Nº›</a:t>
            </a:fld>
            <a:endParaRPr lang="es-SV"/>
          </a:p>
        </p:txBody>
      </p:sp>
    </p:spTree>
    <p:extLst>
      <p:ext uri="{BB962C8B-B14F-4D97-AF65-F5344CB8AC3E}">
        <p14:creationId xmlns:p14="http://schemas.microsoft.com/office/powerpoint/2010/main" val="1927307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0763987A-C74B-4E37-9359-23E061FBABCE}" type="datetimeFigureOut">
              <a:rPr lang="es-SV" smtClean="0"/>
              <a:t>28/5/2020</a:t>
            </a:fld>
            <a:endParaRPr lang="es-SV"/>
          </a:p>
        </p:txBody>
      </p:sp>
      <p:sp>
        <p:nvSpPr>
          <p:cNvPr id="3" name="Footer Placeholder 2"/>
          <p:cNvSpPr>
            <a:spLocks noGrp="1"/>
          </p:cNvSpPr>
          <p:nvPr>
            <p:ph type="ftr" sz="quarter" idx="11"/>
          </p:nvPr>
        </p:nvSpPr>
        <p:spPr/>
        <p:txBody>
          <a:bodyPr/>
          <a:lstStyle/>
          <a:p>
            <a:endParaRPr lang="es-SV"/>
          </a:p>
        </p:txBody>
      </p:sp>
      <p:sp>
        <p:nvSpPr>
          <p:cNvPr id="4" name="Slide Number Placeholder 3"/>
          <p:cNvSpPr>
            <a:spLocks noGrp="1"/>
          </p:cNvSpPr>
          <p:nvPr>
            <p:ph type="sldNum" sz="quarter" idx="12"/>
          </p:nvPr>
        </p:nvSpPr>
        <p:spPr/>
        <p:txBody>
          <a:bodyPr/>
          <a:lstStyle/>
          <a:p>
            <a:fld id="{F72FD295-5FD1-4583-B40D-0D9AE7580BA9}" type="slidenum">
              <a:rPr lang="es-SV" smtClean="0"/>
              <a:t>‹Nº›</a:t>
            </a:fld>
            <a:endParaRPr lang="es-SV"/>
          </a:p>
        </p:txBody>
      </p:sp>
    </p:spTree>
    <p:extLst>
      <p:ext uri="{BB962C8B-B14F-4D97-AF65-F5344CB8AC3E}">
        <p14:creationId xmlns:p14="http://schemas.microsoft.com/office/powerpoint/2010/main" val="12547426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s-ES"/>
              <a:t>Haga clic para modificar el estilo de título del patrón</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0763987A-C74B-4E37-9359-23E061FBABCE}" type="datetimeFigureOut">
              <a:rPr lang="es-SV" smtClean="0"/>
              <a:t>28/5/2020</a:t>
            </a:fld>
            <a:endParaRPr lang="es-SV"/>
          </a:p>
        </p:txBody>
      </p:sp>
      <p:sp>
        <p:nvSpPr>
          <p:cNvPr id="6" name="Footer Placeholder 5"/>
          <p:cNvSpPr>
            <a:spLocks noGrp="1"/>
          </p:cNvSpPr>
          <p:nvPr>
            <p:ph type="ftr" sz="quarter" idx="11"/>
          </p:nvPr>
        </p:nvSpPr>
        <p:spPr/>
        <p:txBody>
          <a:bodyPr/>
          <a:lstStyle/>
          <a:p>
            <a:endParaRPr lang="es-SV"/>
          </a:p>
        </p:txBody>
      </p:sp>
      <p:sp>
        <p:nvSpPr>
          <p:cNvPr id="7" name="Slide Number Placeholder 6"/>
          <p:cNvSpPr>
            <a:spLocks noGrp="1"/>
          </p:cNvSpPr>
          <p:nvPr>
            <p:ph type="sldNum" sz="quarter" idx="12"/>
          </p:nvPr>
        </p:nvSpPr>
        <p:spPr/>
        <p:txBody>
          <a:bodyPr/>
          <a:lstStyle/>
          <a:p>
            <a:fld id="{F72FD295-5FD1-4583-B40D-0D9AE7580BA9}" type="slidenum">
              <a:rPr lang="es-SV" smtClean="0"/>
              <a:t>‹Nº›</a:t>
            </a:fld>
            <a:endParaRPr lang="es-SV"/>
          </a:p>
        </p:txBody>
      </p:sp>
    </p:spTree>
    <p:extLst>
      <p:ext uri="{BB962C8B-B14F-4D97-AF65-F5344CB8AC3E}">
        <p14:creationId xmlns:p14="http://schemas.microsoft.com/office/powerpoint/2010/main" val="31473072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0763987A-C74B-4E37-9359-23E061FBABCE}" type="datetimeFigureOut">
              <a:rPr lang="es-SV" smtClean="0"/>
              <a:t>28/5/2020</a:t>
            </a:fld>
            <a:endParaRPr lang="es-SV"/>
          </a:p>
        </p:txBody>
      </p:sp>
      <p:sp>
        <p:nvSpPr>
          <p:cNvPr id="6" name="Footer Placeholder 5"/>
          <p:cNvSpPr>
            <a:spLocks noGrp="1"/>
          </p:cNvSpPr>
          <p:nvPr>
            <p:ph type="ftr" sz="quarter" idx="11"/>
          </p:nvPr>
        </p:nvSpPr>
        <p:spPr/>
        <p:txBody>
          <a:bodyPr/>
          <a:lstStyle/>
          <a:p>
            <a:endParaRPr lang="es-SV"/>
          </a:p>
        </p:txBody>
      </p:sp>
      <p:sp>
        <p:nvSpPr>
          <p:cNvPr id="7" name="Slide Number Placeholder 6"/>
          <p:cNvSpPr>
            <a:spLocks noGrp="1"/>
          </p:cNvSpPr>
          <p:nvPr>
            <p:ph type="sldNum" sz="quarter" idx="12"/>
          </p:nvPr>
        </p:nvSpPr>
        <p:spPr/>
        <p:txBody>
          <a:bodyPr/>
          <a:lstStyle/>
          <a:p>
            <a:fld id="{F72FD295-5FD1-4583-B40D-0D9AE7580BA9}" type="slidenum">
              <a:rPr lang="es-SV" smtClean="0"/>
              <a:t>‹Nº›</a:t>
            </a:fld>
            <a:endParaRPr lang="es-SV"/>
          </a:p>
        </p:txBody>
      </p:sp>
    </p:spTree>
    <p:extLst>
      <p:ext uri="{BB962C8B-B14F-4D97-AF65-F5344CB8AC3E}">
        <p14:creationId xmlns:p14="http://schemas.microsoft.com/office/powerpoint/2010/main" val="40558444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mt="8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0763987A-C74B-4E37-9359-23E061FBABCE}" type="datetimeFigureOut">
              <a:rPr lang="es-SV" smtClean="0"/>
              <a:t>28/5/2020</a:t>
            </a:fld>
            <a:endParaRPr lang="es-SV"/>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s-SV"/>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F72FD295-5FD1-4583-B40D-0D9AE7580BA9}" type="slidenum">
              <a:rPr lang="es-SV" smtClean="0"/>
              <a:t>‹Nº›</a:t>
            </a:fld>
            <a:endParaRPr lang="es-SV"/>
          </a:p>
        </p:txBody>
      </p:sp>
    </p:spTree>
    <p:extLst>
      <p:ext uri="{BB962C8B-B14F-4D97-AF65-F5344CB8AC3E}">
        <p14:creationId xmlns:p14="http://schemas.microsoft.com/office/powerpoint/2010/main" val="2253750749"/>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 id="2147483697"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3421567-5CFB-4F0A-8078-EF8727750FCA}"/>
              </a:ext>
            </a:extLst>
          </p:cNvPr>
          <p:cNvSpPr>
            <a:spLocks noGrp="1"/>
          </p:cNvSpPr>
          <p:nvPr>
            <p:ph type="ctrTitle"/>
          </p:nvPr>
        </p:nvSpPr>
        <p:spPr>
          <a:xfrm>
            <a:off x="2186608" y="2235200"/>
            <a:ext cx="8322365" cy="2387600"/>
          </a:xfrm>
        </p:spPr>
        <p:txBody>
          <a:bodyPr>
            <a:normAutofit/>
          </a:bodyPr>
          <a:lstStyle/>
          <a:p>
            <a:r>
              <a:rPr lang="es-SV" sz="4800" dirty="0"/>
              <a:t>Situación de la violencia contra las mujeres en el salvador</a:t>
            </a:r>
          </a:p>
        </p:txBody>
      </p:sp>
      <p:sp>
        <p:nvSpPr>
          <p:cNvPr id="3" name="Subtítulo 2">
            <a:extLst>
              <a:ext uri="{FF2B5EF4-FFF2-40B4-BE49-F238E27FC236}">
                <a16:creationId xmlns:a16="http://schemas.microsoft.com/office/drawing/2014/main" xmlns="" id="{3C31025A-E8AC-467B-9744-65CACDE803F0}"/>
              </a:ext>
            </a:extLst>
          </p:cNvPr>
          <p:cNvSpPr>
            <a:spLocks noGrp="1"/>
          </p:cNvSpPr>
          <p:nvPr>
            <p:ph type="subTitle" idx="1"/>
          </p:nvPr>
        </p:nvSpPr>
        <p:spPr>
          <a:xfrm>
            <a:off x="1775791" y="5230552"/>
            <a:ext cx="9144000" cy="1348409"/>
          </a:xfrm>
        </p:spPr>
        <p:txBody>
          <a:bodyPr>
            <a:normAutofit/>
          </a:bodyPr>
          <a:lstStyle/>
          <a:p>
            <a:r>
              <a:rPr lang="es-SV" sz="1800" dirty="0">
                <a:solidFill>
                  <a:schemeClr val="accent2">
                    <a:lumMod val="75000"/>
                  </a:schemeClr>
                </a:solidFill>
              </a:rPr>
              <a:t>Jeannette Urquilla </a:t>
            </a:r>
          </a:p>
          <a:p>
            <a:r>
              <a:rPr lang="es-SV" sz="1800" dirty="0">
                <a:solidFill>
                  <a:schemeClr val="accent2">
                    <a:lumMod val="75000"/>
                  </a:schemeClr>
                </a:solidFill>
              </a:rPr>
              <a:t>Organización de Mujeres Salvadoreñas por la paz (ORMUSA)</a:t>
            </a:r>
          </a:p>
          <a:p>
            <a:r>
              <a:rPr lang="es-SV" sz="1800" dirty="0">
                <a:solidFill>
                  <a:schemeClr val="accent2">
                    <a:lumMod val="75000"/>
                  </a:schemeClr>
                </a:solidFill>
              </a:rPr>
              <a:t>29.05.2020</a:t>
            </a:r>
          </a:p>
        </p:txBody>
      </p:sp>
      <p:pic>
        <p:nvPicPr>
          <p:cNvPr id="5" name="Imagen 4">
            <a:extLst>
              <a:ext uri="{FF2B5EF4-FFF2-40B4-BE49-F238E27FC236}">
                <a16:creationId xmlns:a16="http://schemas.microsoft.com/office/drawing/2014/main" xmlns="" id="{06A13DB6-1C45-470A-8C80-4432A8E0995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11403" y="0"/>
            <a:ext cx="1974580" cy="2360720"/>
          </a:xfrm>
          <a:prstGeom prst="rect">
            <a:avLst/>
          </a:prstGeom>
        </p:spPr>
      </p:pic>
    </p:spTree>
    <p:extLst>
      <p:ext uri="{BB962C8B-B14F-4D97-AF65-F5344CB8AC3E}">
        <p14:creationId xmlns:p14="http://schemas.microsoft.com/office/powerpoint/2010/main" val="22136666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AD7E3CB-88AC-4FA3-8A68-1DA71DF1AB41}"/>
              </a:ext>
            </a:extLst>
          </p:cNvPr>
          <p:cNvSpPr>
            <a:spLocks noGrp="1"/>
          </p:cNvSpPr>
          <p:nvPr>
            <p:ph type="title"/>
          </p:nvPr>
        </p:nvSpPr>
        <p:spPr>
          <a:xfrm>
            <a:off x="913776" y="234204"/>
            <a:ext cx="10364451" cy="1236787"/>
          </a:xfrm>
        </p:spPr>
        <p:txBody>
          <a:bodyPr>
            <a:normAutofit/>
          </a:bodyPr>
          <a:lstStyle/>
          <a:p>
            <a:r>
              <a:rPr lang="es-SV" sz="3200" dirty="0">
                <a:latin typeface="Tahoma" panose="020B0604030504040204" pitchFamily="34" charset="0"/>
                <a:ea typeface="Tahoma" panose="020B0604030504040204" pitchFamily="34" charset="0"/>
                <a:cs typeface="Tahoma" panose="020B0604030504040204" pitchFamily="34" charset="0"/>
              </a:rPr>
              <a:t>Una pandemia con mucha historia …</a:t>
            </a:r>
          </a:p>
        </p:txBody>
      </p:sp>
      <p:sp>
        <p:nvSpPr>
          <p:cNvPr id="3" name="Marcador de contenido 2">
            <a:extLst>
              <a:ext uri="{FF2B5EF4-FFF2-40B4-BE49-F238E27FC236}">
                <a16:creationId xmlns:a16="http://schemas.microsoft.com/office/drawing/2014/main" xmlns="" id="{EC72DBC4-35D7-419D-9140-6D399AC64253}"/>
              </a:ext>
            </a:extLst>
          </p:cNvPr>
          <p:cNvSpPr>
            <a:spLocks noGrp="1"/>
          </p:cNvSpPr>
          <p:nvPr>
            <p:ph idx="1"/>
          </p:nvPr>
        </p:nvSpPr>
        <p:spPr>
          <a:xfrm>
            <a:off x="728870" y="1470991"/>
            <a:ext cx="11025808" cy="4572000"/>
          </a:xfrm>
        </p:spPr>
        <p:txBody>
          <a:bodyPr/>
          <a:lstStyle/>
          <a:p>
            <a:r>
              <a:rPr lang="es-SV" cap="none" dirty="0"/>
              <a:t>La violencia contra las mujeres por razones de género y el feminicidio como la máxima expresión de desprecio por la imagen y la vida de las mujeres como sabemos  ha sido calificada por diferentes instancias a nivel internacional como un problema de salud pública y un grave problema de derechos humanos. </a:t>
            </a:r>
          </a:p>
          <a:p>
            <a:r>
              <a:rPr lang="es-MX" cap="none" dirty="0"/>
              <a:t>De acuerdo con el informe de 2013 de la Organización Mundial de la </a:t>
            </a:r>
            <a:r>
              <a:rPr lang="es-MX" b="1" cap="none" dirty="0"/>
              <a:t>Salud</a:t>
            </a:r>
            <a:r>
              <a:rPr lang="es-MX" cap="none" dirty="0"/>
              <a:t> (OMS), </a:t>
            </a:r>
            <a:r>
              <a:rPr lang="es-MX" b="1" cap="none" dirty="0"/>
              <a:t>la violencia contra las mujeres</a:t>
            </a:r>
            <a:r>
              <a:rPr lang="es-MX" cap="none" dirty="0"/>
              <a:t> es un </a:t>
            </a:r>
            <a:r>
              <a:rPr lang="es-MX" b="1" cap="none" dirty="0"/>
              <a:t>problema</a:t>
            </a:r>
            <a:r>
              <a:rPr lang="es-MX" cap="none" dirty="0"/>
              <a:t> global de </a:t>
            </a:r>
            <a:r>
              <a:rPr lang="es-MX" b="1" cap="none" dirty="0"/>
              <a:t>salud pública</a:t>
            </a:r>
            <a:r>
              <a:rPr lang="es-MX" cap="none" dirty="0"/>
              <a:t> de "proporciones epidémicas".</a:t>
            </a:r>
            <a:r>
              <a:rPr lang="es-SV" cap="none" dirty="0"/>
              <a:t> </a:t>
            </a:r>
          </a:p>
          <a:p>
            <a:pPr marL="0" indent="0">
              <a:buNone/>
            </a:pPr>
            <a:endParaRPr lang="es-SV" cap="none" dirty="0"/>
          </a:p>
          <a:p>
            <a:r>
              <a:rPr lang="es-SV" cap="none" dirty="0"/>
              <a:t>En El Salvador, la encuesta nacional de violencia contra las mujeres de 2017, refleja que 7 de cada 10 mujeres dijo haber sufrido violencia a lo largo de su vida, 4 de cada 10 dijeron haber sufrido violencia  en los últimos 12 meses.</a:t>
            </a:r>
          </a:p>
        </p:txBody>
      </p:sp>
    </p:spTree>
    <p:extLst>
      <p:ext uri="{BB962C8B-B14F-4D97-AF65-F5344CB8AC3E}">
        <p14:creationId xmlns:p14="http://schemas.microsoft.com/office/powerpoint/2010/main" val="41268073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FA12E99-8C2B-49EB-AA09-D646754A3665}"/>
              </a:ext>
            </a:extLst>
          </p:cNvPr>
          <p:cNvSpPr>
            <a:spLocks noGrp="1"/>
          </p:cNvSpPr>
          <p:nvPr>
            <p:ph type="title"/>
          </p:nvPr>
        </p:nvSpPr>
        <p:spPr>
          <a:xfrm>
            <a:off x="344558" y="19872"/>
            <a:ext cx="11840818" cy="1596177"/>
          </a:xfrm>
        </p:spPr>
        <p:txBody>
          <a:bodyPr/>
          <a:lstStyle/>
          <a:p>
            <a:r>
              <a:rPr lang="es-SV" cap="none" dirty="0"/>
              <a:t>Las cifras de violencia y feminicidio en El Salvador</a:t>
            </a:r>
            <a:endParaRPr lang="es-SV" dirty="0"/>
          </a:p>
        </p:txBody>
      </p:sp>
      <p:sp>
        <p:nvSpPr>
          <p:cNvPr id="3" name="Marcador de contenido 2">
            <a:extLst>
              <a:ext uri="{FF2B5EF4-FFF2-40B4-BE49-F238E27FC236}">
                <a16:creationId xmlns:a16="http://schemas.microsoft.com/office/drawing/2014/main" xmlns="" id="{64C9CB27-1409-4460-99AB-EFF331A608D5}"/>
              </a:ext>
            </a:extLst>
          </p:cNvPr>
          <p:cNvSpPr>
            <a:spLocks noGrp="1"/>
          </p:cNvSpPr>
          <p:nvPr>
            <p:ph sz="quarter" idx="13"/>
          </p:nvPr>
        </p:nvSpPr>
        <p:spPr>
          <a:xfrm>
            <a:off x="3988904" y="1351722"/>
            <a:ext cx="8196471" cy="4704521"/>
          </a:xfrm>
        </p:spPr>
        <p:txBody>
          <a:bodyPr/>
          <a:lstStyle/>
          <a:p>
            <a:r>
              <a:rPr lang="es-SV" cap="none" dirty="0"/>
              <a:t>El OVCM es el mismo primer esfuerzo en el país que ha permitido desde su configuración a colocar en agenda pública los hechos de violencia contra las mujeres como vulneraciones a sus derechos humanos, particularmente su derecho a una vida libre de violencia y su derecho a la vida.</a:t>
            </a:r>
          </a:p>
          <a:p>
            <a:r>
              <a:rPr lang="es-SV" cap="none" dirty="0"/>
              <a:t>El Observatorio se alimenta del monitoreo de estadísticas registradas por instituciones públicas como la Policía Nacional Civil (PNC), Instituto de Medicina Legal (IML), Procuraduría General de la República (PGR), Fiscalía General de la República (FGR).</a:t>
            </a:r>
          </a:p>
          <a:p>
            <a:r>
              <a:rPr lang="es-SV" cap="none" dirty="0"/>
              <a:t>Así como también del monitoreo de medios impresos y digitales donde se registran los hechos de violencia contra las mujeres y la respuesta institucional.</a:t>
            </a:r>
          </a:p>
          <a:p>
            <a:endParaRPr lang="es-SV" cap="none" dirty="0"/>
          </a:p>
        </p:txBody>
      </p:sp>
      <p:pic>
        <p:nvPicPr>
          <p:cNvPr id="7" name="Imagen 6">
            <a:extLst>
              <a:ext uri="{FF2B5EF4-FFF2-40B4-BE49-F238E27FC236}">
                <a16:creationId xmlns:a16="http://schemas.microsoft.com/office/drawing/2014/main" xmlns="" id="{C74579B9-82EF-46C0-928E-E79DAF91B18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407" y="2562021"/>
            <a:ext cx="3783497" cy="1733958"/>
          </a:xfrm>
          <a:prstGeom prst="rect">
            <a:avLst/>
          </a:prstGeom>
        </p:spPr>
      </p:pic>
    </p:spTree>
    <p:extLst>
      <p:ext uri="{BB962C8B-B14F-4D97-AF65-F5344CB8AC3E}">
        <p14:creationId xmlns:p14="http://schemas.microsoft.com/office/powerpoint/2010/main" val="37635278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424C8C2-993D-48AD-9446-41492D173C1B}"/>
              </a:ext>
            </a:extLst>
          </p:cNvPr>
          <p:cNvSpPr>
            <a:spLocks noGrp="1"/>
          </p:cNvSpPr>
          <p:nvPr>
            <p:ph type="title"/>
          </p:nvPr>
        </p:nvSpPr>
        <p:spPr>
          <a:xfrm>
            <a:off x="913774" y="114934"/>
            <a:ext cx="10364451" cy="918735"/>
          </a:xfrm>
        </p:spPr>
        <p:txBody>
          <a:bodyPr/>
          <a:lstStyle/>
          <a:p>
            <a:r>
              <a:rPr lang="es-SV" cap="none" dirty="0"/>
              <a:t>Las cifras de violencia y feminicidio en El Salvador</a:t>
            </a:r>
            <a:endParaRPr lang="es-SV" dirty="0"/>
          </a:p>
        </p:txBody>
      </p:sp>
      <p:pic>
        <p:nvPicPr>
          <p:cNvPr id="3" name="Imagen 2">
            <a:extLst>
              <a:ext uri="{FF2B5EF4-FFF2-40B4-BE49-F238E27FC236}">
                <a16:creationId xmlns:a16="http://schemas.microsoft.com/office/drawing/2014/main" xmlns="" id="{A9CE0789-1313-4286-A6B8-894BEA8DBB5D}"/>
              </a:ext>
            </a:extLst>
          </p:cNvPr>
          <p:cNvPicPr/>
          <p:nvPr/>
        </p:nvPicPr>
        <p:blipFill rotWithShape="1">
          <a:blip r:embed="rId2">
            <a:extLst>
              <a:ext uri="{28A0092B-C50C-407E-A947-70E740481C1C}">
                <a14:useLocalDpi xmlns:a14="http://schemas.microsoft.com/office/drawing/2010/main" val="0"/>
              </a:ext>
            </a:extLst>
          </a:blip>
          <a:srcRect l="4294" t="18973" r="4756" b="44448"/>
          <a:stretch/>
        </p:blipFill>
        <p:spPr bwMode="auto">
          <a:xfrm>
            <a:off x="172279" y="1033669"/>
            <a:ext cx="7991060" cy="5221356"/>
          </a:xfrm>
          <a:prstGeom prst="rect">
            <a:avLst/>
          </a:prstGeom>
          <a:noFill/>
          <a:ln>
            <a:noFill/>
          </a:ln>
          <a:extLst>
            <a:ext uri="{53640926-AAD7-44D8-BBD7-CCE9431645EC}">
              <a14:shadowObscured xmlns:a14="http://schemas.microsoft.com/office/drawing/2010/main"/>
            </a:ext>
          </a:extLst>
        </p:spPr>
      </p:pic>
      <p:pic>
        <p:nvPicPr>
          <p:cNvPr id="4" name="Imagen 3">
            <a:extLst>
              <a:ext uri="{FF2B5EF4-FFF2-40B4-BE49-F238E27FC236}">
                <a16:creationId xmlns:a16="http://schemas.microsoft.com/office/drawing/2014/main" xmlns="" id="{19029697-235D-441C-BECB-4E29CEDF2768}"/>
              </a:ext>
            </a:extLst>
          </p:cNvPr>
          <p:cNvPicPr/>
          <p:nvPr/>
        </p:nvPicPr>
        <p:blipFill rotWithShape="1">
          <a:blip r:embed="rId3">
            <a:extLst>
              <a:ext uri="{28A0092B-C50C-407E-A947-70E740481C1C}">
                <a14:useLocalDpi xmlns:a14="http://schemas.microsoft.com/office/drawing/2010/main" val="0"/>
              </a:ext>
            </a:extLst>
          </a:blip>
          <a:srcRect l="51202" t="12850" r="5287" b="45379"/>
          <a:stretch/>
        </p:blipFill>
        <p:spPr bwMode="auto">
          <a:xfrm>
            <a:off x="8295233" y="901147"/>
            <a:ext cx="3962400" cy="535387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5825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274E7BE-7964-4EDF-8C1D-C67A64AFB01C}"/>
              </a:ext>
            </a:extLst>
          </p:cNvPr>
          <p:cNvSpPr>
            <a:spLocks noGrp="1"/>
          </p:cNvSpPr>
          <p:nvPr>
            <p:ph type="title"/>
          </p:nvPr>
        </p:nvSpPr>
        <p:spPr>
          <a:xfrm>
            <a:off x="715617" y="366727"/>
            <a:ext cx="10906540" cy="945238"/>
          </a:xfrm>
        </p:spPr>
        <p:txBody>
          <a:bodyPr>
            <a:normAutofit fontScale="90000"/>
          </a:bodyPr>
          <a:lstStyle/>
          <a:p>
            <a:r>
              <a:rPr lang="es-SV" dirty="0"/>
              <a:t>La violencia contra las mujeres y El feminicidio en el marco de la pandemia del </a:t>
            </a:r>
            <a:r>
              <a:rPr lang="es-SV" dirty="0" err="1"/>
              <a:t>covid</a:t>
            </a:r>
            <a:r>
              <a:rPr lang="es-SV" dirty="0"/>
              <a:t> 19</a:t>
            </a:r>
          </a:p>
        </p:txBody>
      </p:sp>
      <p:sp>
        <p:nvSpPr>
          <p:cNvPr id="3" name="Marcador de contenido 2">
            <a:extLst>
              <a:ext uri="{FF2B5EF4-FFF2-40B4-BE49-F238E27FC236}">
                <a16:creationId xmlns:a16="http://schemas.microsoft.com/office/drawing/2014/main" xmlns="" id="{A1D6FF97-2856-40BD-886E-65A2123D0C37}"/>
              </a:ext>
            </a:extLst>
          </p:cNvPr>
          <p:cNvSpPr>
            <a:spLocks noGrp="1"/>
          </p:cNvSpPr>
          <p:nvPr>
            <p:ph sz="quarter" idx="13"/>
          </p:nvPr>
        </p:nvSpPr>
        <p:spPr>
          <a:xfrm>
            <a:off x="278296" y="1404730"/>
            <a:ext cx="11608903" cy="4969566"/>
          </a:xfrm>
        </p:spPr>
        <p:txBody>
          <a:bodyPr>
            <a:normAutofit/>
          </a:bodyPr>
          <a:lstStyle/>
          <a:p>
            <a:r>
              <a:rPr lang="es-SV" sz="2100" cap="none" dirty="0"/>
              <a:t>La pandemia del </a:t>
            </a:r>
            <a:r>
              <a:rPr lang="es-SV" sz="2100" cap="none" dirty="0" err="1"/>
              <a:t>Covid</a:t>
            </a:r>
            <a:r>
              <a:rPr lang="es-SV" sz="2100" cap="none" dirty="0"/>
              <a:t> 19 sin duda ha cambiado y cambiará la vida de millones de personas a nivel global y seguramente también se ha vivido y tendrá impactos diferenciados a nivel económico, social, político, cultural, tecnológico y ecológico.  </a:t>
            </a:r>
          </a:p>
          <a:p>
            <a:r>
              <a:rPr lang="es-SV" sz="2100" cap="none" dirty="0"/>
              <a:t>En ese Sentido </a:t>
            </a:r>
            <a:r>
              <a:rPr lang="es-ES" sz="2100" cap="none" dirty="0"/>
              <a:t>es importante analizar diferencialmente las necesidades y consecuencias para las mujeres, niñas y otras poblaciones histórica y socialmente excluidas como las personas LGBTI. </a:t>
            </a:r>
          </a:p>
          <a:p>
            <a:r>
              <a:rPr lang="es-ES" sz="2100" cap="none" dirty="0"/>
              <a:t>El confinamiento  incrementa el </a:t>
            </a:r>
            <a:r>
              <a:rPr lang="es-ES" sz="2100" cap="none" dirty="0" err="1"/>
              <a:t>continuun</a:t>
            </a:r>
            <a:r>
              <a:rPr lang="es-ES" sz="2100" cap="none" dirty="0"/>
              <a:t> de la violencia y el riesgo feminicida y deja al descubierto una vez más que los escenarios de crisis o desastre se vuelven escenarios no solo de mayor carga de trabajo y </a:t>
            </a:r>
            <a:r>
              <a:rPr lang="es-ES" sz="2100" cap="none" dirty="0" err="1"/>
              <a:t>estress</a:t>
            </a:r>
            <a:r>
              <a:rPr lang="es-ES" sz="2100" cap="none" dirty="0"/>
              <a:t> para las mujeres sino también de riesgo a su salud e integridad física, emocional y para su propia vida</a:t>
            </a:r>
          </a:p>
          <a:p>
            <a:r>
              <a:rPr lang="es-ES" sz="2100" cap="none" dirty="0"/>
              <a:t>Entonces si ya se sabe que sucede que esto puede suceder en situaciones de crisis </a:t>
            </a:r>
            <a:r>
              <a:rPr lang="es-ES" sz="2100" b="1" cap="none" dirty="0">
                <a:solidFill>
                  <a:srgbClr val="FF3300"/>
                </a:solidFill>
              </a:rPr>
              <a:t>¿por qué no planificamos e intervenimos con antelación, aquí no funcionan los sistemas de alerta?</a:t>
            </a:r>
          </a:p>
        </p:txBody>
      </p:sp>
    </p:spTree>
    <p:extLst>
      <p:ext uri="{BB962C8B-B14F-4D97-AF65-F5344CB8AC3E}">
        <p14:creationId xmlns:p14="http://schemas.microsoft.com/office/powerpoint/2010/main" val="16890676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B3923D5-44A5-4156-A214-3E23B058550E}"/>
              </a:ext>
            </a:extLst>
          </p:cNvPr>
          <p:cNvSpPr>
            <a:spLocks noGrp="1"/>
          </p:cNvSpPr>
          <p:nvPr>
            <p:ph type="title"/>
          </p:nvPr>
        </p:nvSpPr>
        <p:spPr>
          <a:xfrm>
            <a:off x="2385391" y="618517"/>
            <a:ext cx="8892835" cy="1596177"/>
          </a:xfrm>
        </p:spPr>
        <p:txBody>
          <a:bodyPr/>
          <a:lstStyle/>
          <a:p>
            <a:r>
              <a:rPr lang="es-SV" dirty="0"/>
              <a:t>Atención legal desde el CAL-ORMUSA</a:t>
            </a:r>
          </a:p>
        </p:txBody>
      </p:sp>
      <p:sp>
        <p:nvSpPr>
          <p:cNvPr id="3" name="Marcador de contenido 2">
            <a:extLst>
              <a:ext uri="{FF2B5EF4-FFF2-40B4-BE49-F238E27FC236}">
                <a16:creationId xmlns:a16="http://schemas.microsoft.com/office/drawing/2014/main" xmlns="" id="{26972607-CAA5-4A17-95C7-35EC1513816A}"/>
              </a:ext>
            </a:extLst>
          </p:cNvPr>
          <p:cNvSpPr>
            <a:spLocks noGrp="1"/>
          </p:cNvSpPr>
          <p:nvPr>
            <p:ph idx="1"/>
          </p:nvPr>
        </p:nvSpPr>
        <p:spPr>
          <a:xfrm>
            <a:off x="675861" y="1951385"/>
            <a:ext cx="10602366" cy="3839816"/>
          </a:xfrm>
        </p:spPr>
        <p:txBody>
          <a:bodyPr>
            <a:normAutofit/>
          </a:bodyPr>
          <a:lstStyle/>
          <a:p>
            <a:r>
              <a:rPr lang="es-SV" cap="none" dirty="0"/>
              <a:t>El centro de atención legal de ORMUSA cuenta con una estrategia remota, desde la cual se registra entre el 17 de marzo que se inició la cuarentena domiciliar hasta el 22 de mayo un total de 324 atenciones por diferentes formas de violencia contra las  mujeres.</a:t>
            </a:r>
          </a:p>
          <a:p>
            <a:r>
              <a:rPr lang="es-SV" cap="none" dirty="0"/>
              <a:t> Por otra parte el OVCM reportó </a:t>
            </a:r>
            <a:r>
              <a:rPr lang="es-SV" dirty="0"/>
              <a:t>471 </a:t>
            </a:r>
            <a:r>
              <a:rPr lang="es-SV" cap="none" dirty="0"/>
              <a:t>procesos diligenciados por la PGR por violencia intrafamiliar, discriminación y violencia de género, en el período de enero al 12 de mayo del 2020. Esta misma institución realizó </a:t>
            </a:r>
            <a:r>
              <a:rPr lang="es-SV" dirty="0"/>
              <a:t>133  </a:t>
            </a:r>
            <a:r>
              <a:rPr lang="es-SV" cap="none" dirty="0"/>
              <a:t>procesos diligenciados en violencia sexual, en el período de enero a abril 2020</a:t>
            </a:r>
            <a:endParaRPr lang="es-SV" dirty="0"/>
          </a:p>
          <a:p>
            <a:r>
              <a:rPr lang="es-SV" cap="none" dirty="0"/>
              <a:t> </a:t>
            </a:r>
          </a:p>
          <a:p>
            <a:endParaRPr lang="es-SV" dirty="0"/>
          </a:p>
        </p:txBody>
      </p:sp>
      <p:pic>
        <p:nvPicPr>
          <p:cNvPr id="4" name="Imagen 3">
            <a:extLst>
              <a:ext uri="{FF2B5EF4-FFF2-40B4-BE49-F238E27FC236}">
                <a16:creationId xmlns:a16="http://schemas.microsoft.com/office/drawing/2014/main" xmlns="" id="{4222DBA7-AB65-4BB7-9B9D-D672F84062D7}"/>
              </a:ext>
            </a:extLst>
          </p:cNvPr>
          <p:cNvPicPr/>
          <p:nvPr/>
        </p:nvPicPr>
        <p:blipFill rotWithShape="1">
          <a:blip r:embed="rId2">
            <a:extLst>
              <a:ext uri="{28A0092B-C50C-407E-A947-70E740481C1C}">
                <a14:useLocalDpi xmlns:a14="http://schemas.microsoft.com/office/drawing/2010/main" val="0"/>
              </a:ext>
            </a:extLst>
          </a:blip>
          <a:srcRect l="71963" t="87679" r="5004" b="-1"/>
          <a:stretch/>
        </p:blipFill>
        <p:spPr bwMode="auto">
          <a:xfrm>
            <a:off x="-1" y="-3380"/>
            <a:ext cx="2570923" cy="1954765"/>
          </a:xfrm>
          <a:prstGeom prst="rect">
            <a:avLst/>
          </a:prstGeom>
          <a:noFill/>
          <a:ln>
            <a:noFill/>
          </a:ln>
          <a:extLst>
            <a:ext uri="{53640926-AAD7-44D8-BBD7-CCE9431645EC}">
              <a14:shadowObscured xmlns:a14="http://schemas.microsoft.com/office/drawing/2010/main"/>
            </a:ext>
          </a:extLst>
        </p:spPr>
      </p:pic>
      <p:pic>
        <p:nvPicPr>
          <p:cNvPr id="5" name="Imagen 4">
            <a:extLst>
              <a:ext uri="{FF2B5EF4-FFF2-40B4-BE49-F238E27FC236}">
                <a16:creationId xmlns:a16="http://schemas.microsoft.com/office/drawing/2014/main" xmlns="" id="{8E64E338-5C0C-4EA0-ABD3-D6873D7D5284}"/>
              </a:ext>
            </a:extLst>
          </p:cNvPr>
          <p:cNvPicPr/>
          <p:nvPr/>
        </p:nvPicPr>
        <p:blipFill rotWithShape="1">
          <a:blip r:embed="rId3" cstate="print">
            <a:extLst>
              <a:ext uri="{28A0092B-C50C-407E-A947-70E740481C1C}">
                <a14:useLocalDpi xmlns:a14="http://schemas.microsoft.com/office/drawing/2010/main" val="0"/>
              </a:ext>
            </a:extLst>
          </a:blip>
          <a:srcRect t="15880" b="-1"/>
          <a:stretch/>
        </p:blipFill>
        <p:spPr bwMode="auto">
          <a:xfrm>
            <a:off x="2955235" y="4906616"/>
            <a:ext cx="4094922" cy="207396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452903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F5DE5F2-36A6-4D78-AEB3-5C99BFE0B7EA}"/>
              </a:ext>
            </a:extLst>
          </p:cNvPr>
          <p:cNvSpPr>
            <a:spLocks noGrp="1"/>
          </p:cNvSpPr>
          <p:nvPr>
            <p:ph type="title"/>
          </p:nvPr>
        </p:nvSpPr>
        <p:spPr>
          <a:xfrm>
            <a:off x="1019793" y="207700"/>
            <a:ext cx="10364451" cy="1011500"/>
          </a:xfrm>
        </p:spPr>
        <p:txBody>
          <a:bodyPr/>
          <a:lstStyle/>
          <a:p>
            <a:r>
              <a:rPr lang="es-SV" dirty="0"/>
              <a:t>El feminicidio en tiempos de cuarentena…</a:t>
            </a:r>
          </a:p>
        </p:txBody>
      </p:sp>
      <p:graphicFrame>
        <p:nvGraphicFramePr>
          <p:cNvPr id="4" name="Marcador de contenido 3">
            <a:extLst>
              <a:ext uri="{FF2B5EF4-FFF2-40B4-BE49-F238E27FC236}">
                <a16:creationId xmlns:a16="http://schemas.microsoft.com/office/drawing/2014/main" xmlns="" id="{827377DF-CE39-4D5B-A694-61E12D021DE7}"/>
              </a:ext>
            </a:extLst>
          </p:cNvPr>
          <p:cNvGraphicFramePr>
            <a:graphicFrameLocks noGrp="1"/>
          </p:cNvGraphicFramePr>
          <p:nvPr>
            <p:ph sz="quarter" idx="13"/>
            <p:extLst>
              <p:ext uri="{D42A27DB-BD31-4B8C-83A1-F6EECF244321}">
                <p14:modId xmlns:p14="http://schemas.microsoft.com/office/powerpoint/2010/main" val="555645669"/>
              </p:ext>
            </p:extLst>
          </p:nvPr>
        </p:nvGraphicFramePr>
        <p:xfrm>
          <a:off x="-1" y="1404731"/>
          <a:ext cx="7527235" cy="465151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Tabla 4">
            <a:extLst>
              <a:ext uri="{FF2B5EF4-FFF2-40B4-BE49-F238E27FC236}">
                <a16:creationId xmlns:a16="http://schemas.microsoft.com/office/drawing/2014/main" xmlns="" id="{39C003F3-7526-4BA6-9B30-49830AD21435}"/>
              </a:ext>
            </a:extLst>
          </p:cNvPr>
          <p:cNvGraphicFramePr>
            <a:graphicFrameLocks noGrp="1"/>
          </p:cNvGraphicFramePr>
          <p:nvPr>
            <p:extLst>
              <p:ext uri="{D42A27DB-BD31-4B8C-83A1-F6EECF244321}">
                <p14:modId xmlns:p14="http://schemas.microsoft.com/office/powerpoint/2010/main" val="3232834495"/>
              </p:ext>
            </p:extLst>
          </p:nvPr>
        </p:nvGraphicFramePr>
        <p:xfrm>
          <a:off x="8282607" y="1590262"/>
          <a:ext cx="2928732" cy="4254525"/>
        </p:xfrm>
        <a:graphic>
          <a:graphicData uri="http://schemas.openxmlformats.org/drawingml/2006/table">
            <a:tbl>
              <a:tblPr>
                <a:tableStyleId>{5C22544A-7EE6-4342-B048-85BDC9FD1C3A}</a:tableStyleId>
              </a:tblPr>
              <a:tblGrid>
                <a:gridCol w="1464366">
                  <a:extLst>
                    <a:ext uri="{9D8B030D-6E8A-4147-A177-3AD203B41FA5}">
                      <a16:colId xmlns:a16="http://schemas.microsoft.com/office/drawing/2014/main" xmlns="" val="1508351711"/>
                    </a:ext>
                  </a:extLst>
                </a:gridCol>
                <a:gridCol w="1464366">
                  <a:extLst>
                    <a:ext uri="{9D8B030D-6E8A-4147-A177-3AD203B41FA5}">
                      <a16:colId xmlns:a16="http://schemas.microsoft.com/office/drawing/2014/main" xmlns="" val="890782899"/>
                    </a:ext>
                  </a:extLst>
                </a:gridCol>
              </a:tblGrid>
              <a:tr h="1003850">
                <a:tc gridSpan="2">
                  <a:txBody>
                    <a:bodyPr/>
                    <a:lstStyle/>
                    <a:p>
                      <a:pPr algn="ctr" fontAlgn="t"/>
                      <a:r>
                        <a:rPr lang="es-MX" sz="2400" u="none" strike="noStrike">
                          <a:effectLst/>
                        </a:rPr>
                        <a:t>Feminicidios  entre el 1 de enero y 25 de mayo</a:t>
                      </a:r>
                      <a:endParaRPr lang="es-MX" sz="2400" b="0" i="0" u="none" strike="noStrike">
                        <a:solidFill>
                          <a:srgbClr val="000000"/>
                        </a:solidFill>
                        <a:effectLst/>
                        <a:latin typeface="Calibri" panose="020F0502020204030204" pitchFamily="34" charset="0"/>
                      </a:endParaRPr>
                    </a:p>
                  </a:txBody>
                  <a:tcPr marL="9525" marR="9525" marT="9525" marB="0"/>
                </a:tc>
                <a:tc hMerge="1">
                  <a:txBody>
                    <a:bodyPr/>
                    <a:lstStyle/>
                    <a:p>
                      <a:endParaRPr lang="es-SV"/>
                    </a:p>
                  </a:txBody>
                  <a:tcPr/>
                </a:tc>
                <a:extLst>
                  <a:ext uri="{0D108BD9-81ED-4DB2-BD59-A6C34878D82A}">
                    <a16:rowId xmlns:a16="http://schemas.microsoft.com/office/drawing/2014/main" xmlns="" val="579592677"/>
                  </a:ext>
                </a:extLst>
              </a:tr>
              <a:tr h="501926">
                <a:tc>
                  <a:txBody>
                    <a:bodyPr/>
                    <a:lstStyle/>
                    <a:p>
                      <a:pPr algn="l" fontAlgn="b"/>
                      <a:r>
                        <a:rPr lang="es-SV" sz="2400" u="none" strike="noStrike">
                          <a:effectLst/>
                        </a:rPr>
                        <a:t>Enero</a:t>
                      </a:r>
                      <a:endParaRPr lang="es-SV"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SV" sz="2400" u="none" strike="noStrike" dirty="0">
                          <a:effectLst/>
                        </a:rPr>
                        <a:t>10</a:t>
                      </a:r>
                      <a:endParaRPr lang="es-SV" sz="2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2221615356"/>
                  </a:ext>
                </a:extLst>
              </a:tr>
              <a:tr h="501926">
                <a:tc>
                  <a:txBody>
                    <a:bodyPr/>
                    <a:lstStyle/>
                    <a:p>
                      <a:pPr algn="l" fontAlgn="b"/>
                      <a:r>
                        <a:rPr lang="es-SV" sz="2400" u="none" strike="noStrike">
                          <a:effectLst/>
                        </a:rPr>
                        <a:t>febrero</a:t>
                      </a:r>
                      <a:endParaRPr lang="es-SV"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SV" sz="2400" u="none" strike="noStrike" dirty="0">
                          <a:effectLst/>
                        </a:rPr>
                        <a:t>6</a:t>
                      </a:r>
                      <a:endParaRPr lang="es-SV" sz="2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4201266290"/>
                  </a:ext>
                </a:extLst>
              </a:tr>
              <a:tr h="501926">
                <a:tc>
                  <a:txBody>
                    <a:bodyPr/>
                    <a:lstStyle/>
                    <a:p>
                      <a:pPr algn="l" fontAlgn="b"/>
                      <a:r>
                        <a:rPr lang="es-SV" sz="2400" u="none" strike="noStrike">
                          <a:effectLst/>
                        </a:rPr>
                        <a:t>marzo</a:t>
                      </a:r>
                      <a:endParaRPr lang="es-SV"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SV" sz="2400" u="none" strike="noStrike" dirty="0">
                          <a:effectLst/>
                        </a:rPr>
                        <a:t>5</a:t>
                      </a:r>
                      <a:endParaRPr lang="es-SV" sz="2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311826734"/>
                  </a:ext>
                </a:extLst>
              </a:tr>
              <a:tr h="501926">
                <a:tc>
                  <a:txBody>
                    <a:bodyPr/>
                    <a:lstStyle/>
                    <a:p>
                      <a:pPr algn="l" fontAlgn="b"/>
                      <a:r>
                        <a:rPr lang="es-SV" sz="2400" b="1" u="none" strike="noStrike" dirty="0">
                          <a:solidFill>
                            <a:srgbClr val="FF0000"/>
                          </a:solidFill>
                          <a:effectLst/>
                        </a:rPr>
                        <a:t>Abril</a:t>
                      </a:r>
                      <a:endParaRPr lang="es-SV" sz="2400" b="1" i="0" u="none" strike="noStrike" dirty="0">
                        <a:solidFill>
                          <a:srgbClr val="FF0000"/>
                        </a:solidFill>
                        <a:effectLst/>
                        <a:latin typeface="Calibri" panose="020F0502020204030204" pitchFamily="34" charset="0"/>
                      </a:endParaRPr>
                    </a:p>
                  </a:txBody>
                  <a:tcPr marL="9525" marR="9525" marT="9525" marB="0" anchor="b"/>
                </a:tc>
                <a:tc>
                  <a:txBody>
                    <a:bodyPr/>
                    <a:lstStyle/>
                    <a:p>
                      <a:pPr algn="ctr" fontAlgn="b"/>
                      <a:r>
                        <a:rPr lang="es-SV" sz="2400" b="1" u="none" strike="noStrike" dirty="0">
                          <a:solidFill>
                            <a:srgbClr val="FF0000"/>
                          </a:solidFill>
                          <a:effectLst/>
                        </a:rPr>
                        <a:t>14</a:t>
                      </a:r>
                      <a:endParaRPr lang="es-SV" sz="2400" b="1" i="0" u="none" strike="noStrike" dirty="0">
                        <a:solidFill>
                          <a:srgbClr val="FF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498233107"/>
                  </a:ext>
                </a:extLst>
              </a:tr>
              <a:tr h="501926">
                <a:tc>
                  <a:txBody>
                    <a:bodyPr/>
                    <a:lstStyle/>
                    <a:p>
                      <a:pPr algn="l" fontAlgn="b"/>
                      <a:r>
                        <a:rPr lang="es-SV" sz="2400" b="1" u="none" strike="noStrike" dirty="0">
                          <a:solidFill>
                            <a:srgbClr val="FF0000"/>
                          </a:solidFill>
                          <a:effectLst/>
                        </a:rPr>
                        <a:t>10 de mayo</a:t>
                      </a:r>
                      <a:endParaRPr lang="es-SV" sz="2400" b="1" i="0" u="none" strike="noStrike" dirty="0">
                        <a:solidFill>
                          <a:srgbClr val="FF0000"/>
                        </a:solidFill>
                        <a:effectLst/>
                        <a:latin typeface="Calibri" panose="020F0502020204030204" pitchFamily="34" charset="0"/>
                      </a:endParaRPr>
                    </a:p>
                  </a:txBody>
                  <a:tcPr marL="9525" marR="9525" marT="9525" marB="0" anchor="b"/>
                </a:tc>
                <a:tc>
                  <a:txBody>
                    <a:bodyPr/>
                    <a:lstStyle/>
                    <a:p>
                      <a:pPr algn="ctr" fontAlgn="b"/>
                      <a:r>
                        <a:rPr lang="es-SV" sz="2400" b="1" u="none" strike="noStrike" dirty="0">
                          <a:solidFill>
                            <a:srgbClr val="FF0000"/>
                          </a:solidFill>
                          <a:effectLst/>
                        </a:rPr>
                        <a:t>8</a:t>
                      </a:r>
                      <a:endParaRPr lang="es-SV" sz="2400" b="1" i="0" u="none" strike="noStrike" dirty="0">
                        <a:solidFill>
                          <a:srgbClr val="FF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2755229375"/>
                  </a:ext>
                </a:extLst>
              </a:tr>
              <a:tr h="501926">
                <a:tc>
                  <a:txBody>
                    <a:bodyPr/>
                    <a:lstStyle/>
                    <a:p>
                      <a:pPr algn="l" fontAlgn="b"/>
                      <a:r>
                        <a:rPr lang="es-SV" sz="2400" u="none" strike="noStrike">
                          <a:effectLst/>
                        </a:rPr>
                        <a:t>Total</a:t>
                      </a:r>
                      <a:endParaRPr lang="es-SV"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SV" sz="2400" u="none" strike="noStrike" dirty="0">
                          <a:effectLst/>
                        </a:rPr>
                        <a:t>43</a:t>
                      </a:r>
                      <a:endParaRPr lang="es-SV" sz="2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824507174"/>
                  </a:ext>
                </a:extLst>
              </a:tr>
            </a:tbl>
          </a:graphicData>
        </a:graphic>
      </p:graphicFrame>
    </p:spTree>
    <p:extLst>
      <p:ext uri="{BB962C8B-B14F-4D97-AF65-F5344CB8AC3E}">
        <p14:creationId xmlns:p14="http://schemas.microsoft.com/office/powerpoint/2010/main" val="3831916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B2F6564-6297-4D81-99AD-707D9FDD2552}"/>
              </a:ext>
            </a:extLst>
          </p:cNvPr>
          <p:cNvSpPr>
            <a:spLocks noGrp="1"/>
          </p:cNvSpPr>
          <p:nvPr>
            <p:ph type="title"/>
          </p:nvPr>
        </p:nvSpPr>
        <p:spPr>
          <a:xfrm>
            <a:off x="529461" y="278296"/>
            <a:ext cx="11133078" cy="1616765"/>
          </a:xfrm>
        </p:spPr>
        <p:txBody>
          <a:bodyPr>
            <a:normAutofit/>
          </a:bodyPr>
          <a:lstStyle/>
          <a:p>
            <a:r>
              <a:rPr lang="es-SV" dirty="0"/>
              <a:t>A manera de reflexión: que debemos hacernos como personas, como sociedad y como Estado</a:t>
            </a:r>
          </a:p>
        </p:txBody>
      </p:sp>
      <p:sp>
        <p:nvSpPr>
          <p:cNvPr id="3" name="Marcador de contenido 2">
            <a:extLst>
              <a:ext uri="{FF2B5EF4-FFF2-40B4-BE49-F238E27FC236}">
                <a16:creationId xmlns:a16="http://schemas.microsoft.com/office/drawing/2014/main" xmlns="" id="{81EB11B6-E559-4BCE-9345-2380B717BF92}"/>
              </a:ext>
            </a:extLst>
          </p:cNvPr>
          <p:cNvSpPr>
            <a:spLocks noGrp="1"/>
          </p:cNvSpPr>
          <p:nvPr>
            <p:ph sz="quarter" idx="13"/>
          </p:nvPr>
        </p:nvSpPr>
        <p:spPr>
          <a:xfrm>
            <a:off x="662609" y="1895061"/>
            <a:ext cx="10999930" cy="4344422"/>
          </a:xfrm>
        </p:spPr>
        <p:txBody>
          <a:bodyPr>
            <a:normAutofit/>
          </a:bodyPr>
          <a:lstStyle/>
          <a:p>
            <a:r>
              <a:rPr lang="es-ES" cap="none" dirty="0"/>
              <a:t> </a:t>
            </a:r>
            <a:r>
              <a:rPr lang="es-ES" sz="2100" cap="none" dirty="0"/>
              <a:t>Si hemos reconocido la violencia como un problema de salud pública, ¿no deberían actuar nuestros sistemas de salud desde el nivel local y nacional de manera coherente con medidas diagnosticas, de detección, prevención y atención?</a:t>
            </a:r>
          </a:p>
          <a:p>
            <a:r>
              <a:rPr lang="es-ES" sz="2100" cap="none" dirty="0"/>
              <a:t>Si ya se sabe que sucede que la violencia encuentra mayores condiciones en situaciones de confinamiento, crisis y desastres, ¿no deberían actuar los sistemas de protección civil en  conjunto con el sistema de protección de los derechos de las mujeres para prevenir que se produzcan los hechos de violencia contra las mujeres?  </a:t>
            </a:r>
            <a:r>
              <a:rPr lang="es-ES" sz="2100" b="1" cap="none" dirty="0">
                <a:solidFill>
                  <a:srgbClr val="FF3300"/>
                </a:solidFill>
              </a:rPr>
              <a:t>¿por qué no planificamos e intervenimos con antelación, aquí no funcionan los sistemas de alerta?</a:t>
            </a:r>
          </a:p>
          <a:p>
            <a:r>
              <a:rPr lang="es-ES" sz="2100" b="1" cap="none" dirty="0">
                <a:solidFill>
                  <a:srgbClr val="FF3300"/>
                </a:solidFill>
              </a:rPr>
              <a:t>¿Por qué la pandemia de la violencia contra las mujeres con toda su historia, sigue teniendo menos relevancia para nuestras sociedades?</a:t>
            </a:r>
          </a:p>
          <a:p>
            <a:endParaRPr lang="es-ES" b="1" cap="none" dirty="0">
              <a:solidFill>
                <a:srgbClr val="FF3300"/>
              </a:solidFill>
            </a:endParaRPr>
          </a:p>
          <a:p>
            <a:pPr marL="0" indent="0">
              <a:buNone/>
            </a:pPr>
            <a:endParaRPr lang="es-SV" dirty="0"/>
          </a:p>
        </p:txBody>
      </p:sp>
    </p:spTree>
    <p:extLst>
      <p:ext uri="{BB962C8B-B14F-4D97-AF65-F5344CB8AC3E}">
        <p14:creationId xmlns:p14="http://schemas.microsoft.com/office/powerpoint/2010/main" val="35602710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xmlns="" id="{1774AC2D-2BB6-4862-BD67-6616D43CDA00}"/>
              </a:ext>
            </a:extLst>
          </p:cNvPr>
          <p:cNvSpPr/>
          <p:nvPr/>
        </p:nvSpPr>
        <p:spPr>
          <a:xfrm>
            <a:off x="5486400" y="1749286"/>
            <a:ext cx="6599583" cy="1754326"/>
          </a:xfrm>
          <a:prstGeom prst="rect">
            <a:avLst/>
          </a:prstGeom>
          <a:noFill/>
        </p:spPr>
        <p:txBody>
          <a:bodyPr wrap="square" lIns="91440" tIns="45720" rIns="91440" bIns="45720">
            <a:spAutoFit/>
          </a:bodyPr>
          <a:lstStyle/>
          <a:p>
            <a:pPr algn="ctr"/>
            <a:r>
              <a:rPr lang="es-ES" sz="5400" b="1" cap="none" spc="0" dirty="0">
                <a:ln w="22225">
                  <a:solidFill>
                    <a:schemeClr val="accent2"/>
                  </a:solidFill>
                  <a:prstDash val="solid"/>
                </a:ln>
                <a:solidFill>
                  <a:schemeClr val="accent2">
                    <a:lumMod val="40000"/>
                    <a:lumOff val="60000"/>
                  </a:schemeClr>
                </a:solidFill>
                <a:effectLst/>
              </a:rPr>
              <a:t>GRACIAS POR SU ATENCIÓN </a:t>
            </a:r>
          </a:p>
        </p:txBody>
      </p:sp>
      <p:pic>
        <p:nvPicPr>
          <p:cNvPr id="10" name="Imagen 9">
            <a:extLst>
              <a:ext uri="{FF2B5EF4-FFF2-40B4-BE49-F238E27FC236}">
                <a16:creationId xmlns:a16="http://schemas.microsoft.com/office/drawing/2014/main" xmlns="" id="{581872FF-0254-44DB-827F-17C0F7A6B47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20302"/>
          <a:stretch/>
        </p:blipFill>
        <p:spPr>
          <a:xfrm>
            <a:off x="0" y="0"/>
            <a:ext cx="5254487" cy="4187687"/>
          </a:xfrm>
          <a:prstGeom prst="rect">
            <a:avLst/>
          </a:prstGeom>
        </p:spPr>
      </p:pic>
    </p:spTree>
    <p:extLst>
      <p:ext uri="{BB962C8B-B14F-4D97-AF65-F5344CB8AC3E}">
        <p14:creationId xmlns:p14="http://schemas.microsoft.com/office/powerpoint/2010/main" val="2916277056"/>
      </p:ext>
    </p:extLst>
  </p:cSld>
  <p:clrMapOvr>
    <a:masterClrMapping/>
  </p:clrMapOvr>
</p:sld>
</file>

<file path=ppt/theme/theme1.xml><?xml version="1.0" encoding="utf-8"?>
<a:theme xmlns:a="http://schemas.openxmlformats.org/drawingml/2006/main" name="Gota">
  <a:themeElements>
    <a:clrScheme name="Gota">
      <a:dk1>
        <a:sysClr val="windowText" lastClr="000000"/>
      </a:dk1>
      <a:lt1>
        <a:sysClr val="window" lastClr="FFFFFF"/>
      </a:lt1>
      <a:dk2>
        <a:srgbClr val="27537E"/>
      </a:dk2>
      <a:lt2>
        <a:srgbClr val="AABED7"/>
      </a:lt2>
      <a:accent1>
        <a:srgbClr val="E34B7A"/>
      </a:accent1>
      <a:accent2>
        <a:srgbClr val="AC339A"/>
      </a:accent2>
      <a:accent3>
        <a:srgbClr val="6953B7"/>
      </a:accent3>
      <a:accent4>
        <a:srgbClr val="1D7EAB"/>
      </a:accent4>
      <a:accent5>
        <a:srgbClr val="43AFD6"/>
      </a:accent5>
      <a:accent6>
        <a:srgbClr val="DE85E1"/>
      </a:accent6>
      <a:hlink>
        <a:srgbClr val="ED87A6"/>
      </a:hlink>
      <a:folHlink>
        <a:srgbClr val="C99EAC"/>
      </a:folHlink>
    </a:clrScheme>
    <a:fontScheme name="Gota">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ota">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C71B277C-C29A-4BA0-A7BA-43502DF21AB3}"/>
    </a:ext>
  </a:extLst>
</a:theme>
</file>

<file path=docProps/app.xml><?xml version="1.0" encoding="utf-8"?>
<Properties xmlns="http://schemas.openxmlformats.org/officeDocument/2006/extended-properties" xmlns:vt="http://schemas.openxmlformats.org/officeDocument/2006/docPropsVTypes">
  <Template>TM04033925[[fn=Gota]]</Template>
  <TotalTime>703</TotalTime>
  <Words>720</Words>
  <Application>Microsoft Office PowerPoint</Application>
  <PresentationFormat>Panorámica</PresentationFormat>
  <Paragraphs>44</Paragraphs>
  <Slides>9</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9</vt:i4>
      </vt:variant>
    </vt:vector>
  </HeadingPairs>
  <TitlesOfParts>
    <vt:vector size="14" baseType="lpstr">
      <vt:lpstr>Arial</vt:lpstr>
      <vt:lpstr>Calibri</vt:lpstr>
      <vt:lpstr>Tahoma</vt:lpstr>
      <vt:lpstr>Tw Cen MT</vt:lpstr>
      <vt:lpstr>Gota</vt:lpstr>
      <vt:lpstr>Situación de la violencia contra las mujeres en el salvador</vt:lpstr>
      <vt:lpstr>Una pandemia con mucha historia …</vt:lpstr>
      <vt:lpstr>Las cifras de violencia y feminicidio en El Salvador</vt:lpstr>
      <vt:lpstr>Las cifras de violencia y feminicidio en El Salvador</vt:lpstr>
      <vt:lpstr>La violencia contra las mujeres y El feminicidio en el marco de la pandemia del covid 19</vt:lpstr>
      <vt:lpstr>Atención legal desde el CAL-ORMUSA</vt:lpstr>
      <vt:lpstr>El feminicidio en tiempos de cuarentena…</vt:lpstr>
      <vt:lpstr>A manera de reflexión: que debemos hacernos como personas, como sociedad y como Estado</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Jeannette Urquilla</dc:creator>
  <cp:lastModifiedBy>mancomunidad</cp:lastModifiedBy>
  <cp:revision>24</cp:revision>
  <dcterms:created xsi:type="dcterms:W3CDTF">2020-05-27T05:19:34Z</dcterms:created>
  <dcterms:modified xsi:type="dcterms:W3CDTF">2020-05-28T17:27:44Z</dcterms:modified>
</cp:coreProperties>
</file>