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5" r:id="rId3"/>
    <p:sldId id="456" r:id="rId4"/>
    <p:sldId id="472" r:id="rId5"/>
    <p:sldId id="498" r:id="rId6"/>
    <p:sldId id="499" r:id="rId7"/>
    <p:sldId id="673" r:id="rId8"/>
    <p:sldId id="671" r:id="rId9"/>
    <p:sldId id="672" r:id="rId10"/>
    <p:sldId id="674" r:id="rId11"/>
    <p:sldId id="675" r:id="rId12"/>
    <p:sldId id="676" r:id="rId13"/>
    <p:sldId id="677" r:id="rId14"/>
    <p:sldId id="320" r:id="rId15"/>
  </p:sldIdLst>
  <p:sldSz cx="9144000" cy="6858000" type="screen4x3"/>
  <p:notesSz cx="7077075" cy="9028113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CE2C52A-AF54-4495-B747-F3ECFB2E5294}">
          <p14:sldIdLst>
            <p14:sldId id="256"/>
            <p14:sldId id="455"/>
            <p14:sldId id="456"/>
            <p14:sldId id="472"/>
            <p14:sldId id="498"/>
            <p14:sldId id="499"/>
            <p14:sldId id="673"/>
            <p14:sldId id="671"/>
            <p14:sldId id="672"/>
            <p14:sldId id="674"/>
            <p14:sldId id="675"/>
            <p14:sldId id="676"/>
            <p14:sldId id="677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lyn" initials="D" lastIdx="2" clrIdx="0"/>
  <p:cmAuthor id="1" name="Gloria Elizabeth Licona" initials="GELM" lastIdx="7" clrIdx="1">
    <p:extLst>
      <p:ext uri="{19B8F6BF-5375-455C-9EA6-DF929625EA0E}">
        <p15:presenceInfo xmlns:p15="http://schemas.microsoft.com/office/powerpoint/2012/main" userId="Gloria Elizabeth Lic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8401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7000F-2FC2-CF4A-A79D-88B95541D1B7}" type="doc">
      <dgm:prSet loTypeId="urn:microsoft.com/office/officeart/2005/8/layout/arrow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417F51-ED3F-4E44-A85B-0181783C9CCF}">
      <dgm:prSet phldrT="[Texto]"/>
      <dgm:spPr/>
      <dgm:t>
        <a:bodyPr/>
        <a:lstStyle/>
        <a:p>
          <a:r>
            <a:rPr lang="es-ES" dirty="0"/>
            <a:t>Datos validados de fuentes oficiales </a:t>
          </a:r>
        </a:p>
      </dgm:t>
    </dgm:pt>
    <dgm:pt modelId="{69ED7D9C-4EE7-B84B-8B2E-4C2D26618F60}" type="parTrans" cxnId="{76BC6138-7881-4046-A3C6-83B6D0EB4332}">
      <dgm:prSet/>
      <dgm:spPr/>
      <dgm:t>
        <a:bodyPr/>
        <a:lstStyle/>
        <a:p>
          <a:endParaRPr lang="es-ES"/>
        </a:p>
      </dgm:t>
    </dgm:pt>
    <dgm:pt modelId="{7B0FA2D4-C973-DA44-A7A2-FDC3EBECA413}" type="sibTrans" cxnId="{76BC6138-7881-4046-A3C6-83B6D0EB4332}">
      <dgm:prSet/>
      <dgm:spPr/>
      <dgm:t>
        <a:bodyPr/>
        <a:lstStyle/>
        <a:p>
          <a:endParaRPr lang="es-ES"/>
        </a:p>
      </dgm:t>
    </dgm:pt>
    <dgm:pt modelId="{EC1507A5-07D8-954A-B844-2518F5DD994F}">
      <dgm:prSet phldrT="[Texto]"/>
      <dgm:spPr/>
      <dgm:t>
        <a:bodyPr/>
        <a:lstStyle/>
        <a:p>
          <a:r>
            <a:rPr lang="es-ES" dirty="0"/>
            <a:t>Monitoreo de medios  de participación Ciudadana </a:t>
          </a:r>
        </a:p>
      </dgm:t>
    </dgm:pt>
    <dgm:pt modelId="{C6607A7F-FBB5-534D-9529-8E7C6D46700F}" type="parTrans" cxnId="{C70E19FE-5F7D-9342-8ADD-BA91298EEB77}">
      <dgm:prSet/>
      <dgm:spPr/>
      <dgm:t>
        <a:bodyPr/>
        <a:lstStyle/>
        <a:p>
          <a:endParaRPr lang="es-ES"/>
        </a:p>
      </dgm:t>
    </dgm:pt>
    <dgm:pt modelId="{5312A218-E314-8545-994B-9142F068D59A}" type="sibTrans" cxnId="{C70E19FE-5F7D-9342-8ADD-BA91298EEB77}">
      <dgm:prSet/>
      <dgm:spPr/>
      <dgm:t>
        <a:bodyPr/>
        <a:lstStyle/>
        <a:p>
          <a:endParaRPr lang="es-ES"/>
        </a:p>
      </dgm:t>
    </dgm:pt>
    <dgm:pt modelId="{BE719CA5-0F21-ED46-BEC4-96206C07288D}" type="pres">
      <dgm:prSet presAssocID="{8CB7000F-2FC2-CF4A-A79D-88B95541D1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245682D-C19C-9B48-9653-57524C99655F}" type="pres">
      <dgm:prSet presAssocID="{5E417F51-ED3F-4E44-A85B-0181783C9CC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2C2CC5B-FFFF-9D4D-B0C7-CE6E8BE804B4}" type="pres">
      <dgm:prSet presAssocID="{EC1507A5-07D8-954A-B844-2518F5DD994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76BC6138-7881-4046-A3C6-83B6D0EB4332}" srcId="{8CB7000F-2FC2-CF4A-A79D-88B95541D1B7}" destId="{5E417F51-ED3F-4E44-A85B-0181783C9CCF}" srcOrd="0" destOrd="0" parTransId="{69ED7D9C-4EE7-B84B-8B2E-4C2D26618F60}" sibTransId="{7B0FA2D4-C973-DA44-A7A2-FDC3EBECA413}"/>
    <dgm:cxn modelId="{C70E19FE-5F7D-9342-8ADD-BA91298EEB77}" srcId="{8CB7000F-2FC2-CF4A-A79D-88B95541D1B7}" destId="{EC1507A5-07D8-954A-B844-2518F5DD994F}" srcOrd="1" destOrd="0" parTransId="{C6607A7F-FBB5-534D-9529-8E7C6D46700F}" sibTransId="{5312A218-E314-8545-994B-9142F068D59A}"/>
    <dgm:cxn modelId="{227A615E-4539-1644-805D-C8D3CCD0FDCA}" type="presOf" srcId="{EC1507A5-07D8-954A-B844-2518F5DD994F}" destId="{B2C2CC5B-FFFF-9D4D-B0C7-CE6E8BE804B4}" srcOrd="0" destOrd="0" presId="urn:microsoft.com/office/officeart/2005/8/layout/arrow5"/>
    <dgm:cxn modelId="{1A648010-BDF1-164B-A251-5CE20500100D}" type="presOf" srcId="{8CB7000F-2FC2-CF4A-A79D-88B95541D1B7}" destId="{BE719CA5-0F21-ED46-BEC4-96206C07288D}" srcOrd="0" destOrd="0" presId="urn:microsoft.com/office/officeart/2005/8/layout/arrow5"/>
    <dgm:cxn modelId="{D4D5686B-43B1-B64E-B5FE-9460850F3570}" type="presOf" srcId="{5E417F51-ED3F-4E44-A85B-0181783C9CCF}" destId="{6245682D-C19C-9B48-9653-57524C99655F}" srcOrd="0" destOrd="0" presId="urn:microsoft.com/office/officeart/2005/8/layout/arrow5"/>
    <dgm:cxn modelId="{AFB1512E-8E67-FD46-A890-12F4C95DDE9F}" type="presParOf" srcId="{BE719CA5-0F21-ED46-BEC4-96206C07288D}" destId="{6245682D-C19C-9B48-9653-57524C99655F}" srcOrd="0" destOrd="0" presId="urn:microsoft.com/office/officeart/2005/8/layout/arrow5"/>
    <dgm:cxn modelId="{A646E585-07D8-8F4D-99F3-B2206AFDC63B}" type="presParOf" srcId="{BE719CA5-0F21-ED46-BEC4-96206C07288D}" destId="{B2C2CC5B-FFFF-9D4D-B0C7-CE6E8BE804B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7B18A-F801-4DD1-BFF1-7096FD18C976}" type="doc">
      <dgm:prSet loTypeId="urn:microsoft.com/office/officeart/2005/8/layout/cycle5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HN"/>
        </a:p>
      </dgm:t>
    </dgm:pt>
    <dgm:pt modelId="{D5D91116-5B75-44E2-8544-E39E003E00E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HN" sz="1400" b="1" baseline="0" dirty="0"/>
            <a:t>Observatorio Nacional de la Violencia IUDPAS -UNAH</a:t>
          </a:r>
        </a:p>
      </dgm:t>
    </dgm:pt>
    <dgm:pt modelId="{2F447DCD-4368-473C-85A3-18CC79EA3C68}" type="parTrans" cxnId="{888EEB81-A43E-4C3B-A1CE-64AA2CB9B3A3}">
      <dgm:prSet/>
      <dgm:spPr/>
      <dgm:t>
        <a:bodyPr/>
        <a:lstStyle/>
        <a:p>
          <a:endParaRPr lang="es-HN" b="1">
            <a:solidFill>
              <a:schemeClr val="tx2">
                <a:lumMod val="75000"/>
              </a:schemeClr>
            </a:solidFill>
          </a:endParaRPr>
        </a:p>
      </dgm:t>
    </dgm:pt>
    <dgm:pt modelId="{B781B80B-707A-48E9-8B19-AB626BACF08A}" type="sibTrans" cxnId="{888EEB81-A43E-4C3B-A1CE-64AA2CB9B3A3}">
      <dgm:prSet/>
      <dgm:spPr/>
      <dgm:t>
        <a:bodyPr/>
        <a:lstStyle/>
        <a:p>
          <a:endParaRPr lang="es-HN" b="1">
            <a:solidFill>
              <a:schemeClr val="tx2">
                <a:lumMod val="75000"/>
              </a:schemeClr>
            </a:solidFill>
          </a:endParaRPr>
        </a:p>
      </dgm:t>
    </dgm:pt>
    <dgm:pt modelId="{F0D92834-87D9-403C-B50A-A56B57F8708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HN" sz="1400" b="1" dirty="0"/>
            <a:t>Secretaría de Seguridad</a:t>
          </a:r>
          <a:endParaRPr lang="x-none" sz="1400" b="1" dirty="0"/>
        </a:p>
        <a:p>
          <a:pPr>
            <a:lnSpc>
              <a:spcPts val="1100"/>
            </a:lnSpc>
          </a:pPr>
          <a:r>
            <a:rPr lang="x-none" sz="1200" b="0" dirty="0"/>
            <a:t>Policia </a:t>
          </a:r>
          <a:r>
            <a:rPr lang="x-none" sz="1200" b="0"/>
            <a:t>Nacional </a:t>
          </a:r>
          <a:r>
            <a:rPr lang="es-ES" sz="1200" b="0" dirty="0"/>
            <a:t>- UTECI</a:t>
          </a:r>
          <a:endParaRPr lang="x-none" sz="1200" b="0" dirty="0"/>
        </a:p>
      </dgm:t>
    </dgm:pt>
    <dgm:pt modelId="{F0EE8DDE-7D0B-4F4A-B0B8-3F5553C51EF6}" type="parTrans" cxnId="{DE75A4F8-A6F0-4820-BB1F-5D6037649444}">
      <dgm:prSet/>
      <dgm:spPr/>
      <dgm:t>
        <a:bodyPr/>
        <a:lstStyle/>
        <a:p>
          <a:endParaRPr lang="es-HN" b="1">
            <a:solidFill>
              <a:schemeClr val="tx2">
                <a:lumMod val="75000"/>
              </a:schemeClr>
            </a:solidFill>
          </a:endParaRPr>
        </a:p>
      </dgm:t>
    </dgm:pt>
    <dgm:pt modelId="{CF90B2B4-370A-439E-A8A3-0476FC0CC349}" type="sibTrans" cxnId="{DE75A4F8-A6F0-4820-BB1F-5D6037649444}">
      <dgm:prSet/>
      <dgm:spPr/>
      <dgm:t>
        <a:bodyPr/>
        <a:lstStyle/>
        <a:p>
          <a:endParaRPr lang="es-HN" b="1">
            <a:solidFill>
              <a:schemeClr val="tx2">
                <a:lumMod val="75000"/>
              </a:schemeClr>
            </a:solidFill>
          </a:endParaRPr>
        </a:p>
      </dgm:t>
    </dgm:pt>
    <dgm:pt modelId="{5CF9B97C-A025-48EF-BD77-68C5460F283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HN" sz="1400" b="1" dirty="0"/>
            <a:t>Ministerio Público</a:t>
          </a:r>
        </a:p>
        <a:p>
          <a:pPr>
            <a:lnSpc>
              <a:spcPts val="1000"/>
            </a:lnSpc>
          </a:pPr>
          <a:r>
            <a:rPr lang="es-HN" sz="1200" b="1" dirty="0"/>
            <a:t>Dirección General de Medicina Forense</a:t>
          </a:r>
        </a:p>
      </dgm:t>
    </dgm:pt>
    <dgm:pt modelId="{4AF079AA-9DB8-4993-B1A9-05094BAE0BC2}" type="parTrans" cxnId="{23F5D0A3-9B43-4918-B2FB-7C2AD7301DE4}">
      <dgm:prSet/>
      <dgm:spPr/>
      <dgm:t>
        <a:bodyPr/>
        <a:lstStyle/>
        <a:p>
          <a:endParaRPr lang="es-HN" b="1">
            <a:solidFill>
              <a:schemeClr val="tx2">
                <a:lumMod val="75000"/>
              </a:schemeClr>
            </a:solidFill>
          </a:endParaRPr>
        </a:p>
      </dgm:t>
    </dgm:pt>
    <dgm:pt modelId="{8A5BB69E-7279-434B-B442-77FE499A9DDE}" type="sibTrans" cxnId="{23F5D0A3-9B43-4918-B2FB-7C2AD7301DE4}">
      <dgm:prSet/>
      <dgm:spPr/>
      <dgm:t>
        <a:bodyPr/>
        <a:lstStyle/>
        <a:p>
          <a:endParaRPr lang="es-HN" b="1">
            <a:solidFill>
              <a:schemeClr val="tx2">
                <a:lumMod val="75000"/>
              </a:schemeClr>
            </a:solidFill>
          </a:endParaRPr>
        </a:p>
      </dgm:t>
    </dgm:pt>
    <dgm:pt modelId="{68D9975E-A8D9-4D99-850B-33D818A708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HN" sz="1400" b="1" dirty="0"/>
            <a:t>Registro Nacional de las Personas</a:t>
          </a:r>
          <a:endParaRPr lang="es-HN" sz="1200" dirty="0"/>
        </a:p>
      </dgm:t>
    </dgm:pt>
    <dgm:pt modelId="{C3E84FD3-B184-46F4-96CE-35A942024773}" type="parTrans" cxnId="{272BC841-D465-4CB3-A919-84C4BA248330}">
      <dgm:prSet/>
      <dgm:spPr/>
      <dgm:t>
        <a:bodyPr/>
        <a:lstStyle/>
        <a:p>
          <a:endParaRPr lang="es-HN"/>
        </a:p>
      </dgm:t>
    </dgm:pt>
    <dgm:pt modelId="{26F39C12-1865-469D-9CAB-5DD2A17482A6}" type="sibTrans" cxnId="{272BC841-D465-4CB3-A919-84C4BA248330}">
      <dgm:prSet/>
      <dgm:spPr/>
      <dgm:t>
        <a:bodyPr/>
        <a:lstStyle/>
        <a:p>
          <a:endParaRPr lang="es-HN"/>
        </a:p>
      </dgm:t>
    </dgm:pt>
    <dgm:pt modelId="{29B208C9-AA76-4D0B-A946-9DF2ECA48C22}" type="pres">
      <dgm:prSet presAssocID="{0C27B18A-F801-4DD1-BFF1-7096FD18C9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FCACF48A-07F1-4ADD-BA09-3E2A3F95DB01}" type="pres">
      <dgm:prSet presAssocID="{D5D91116-5B75-44E2-8544-E39E003E00E6}" presName="node" presStyleLbl="node1" presStyleIdx="0" presStyleCnt="4" custScaleX="234100" custScaleY="10958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7C7935B-DA71-418A-8ABD-6A2BBE42C549}" type="pres">
      <dgm:prSet presAssocID="{D5D91116-5B75-44E2-8544-E39E003E00E6}" presName="spNode" presStyleCnt="0"/>
      <dgm:spPr/>
    </dgm:pt>
    <dgm:pt modelId="{9CB6B23F-668D-4BDD-A163-EFEA6FA5AE95}" type="pres">
      <dgm:prSet presAssocID="{B781B80B-707A-48E9-8B19-AB626BACF08A}" presName="sibTrans" presStyleLbl="sibTrans1D1" presStyleIdx="0" presStyleCnt="4"/>
      <dgm:spPr/>
      <dgm:t>
        <a:bodyPr/>
        <a:lstStyle/>
        <a:p>
          <a:endParaRPr lang="es-GT"/>
        </a:p>
      </dgm:t>
    </dgm:pt>
    <dgm:pt modelId="{D4D2D357-23D8-4C91-9C40-6F9AB426E92F}" type="pres">
      <dgm:prSet presAssocID="{F0D92834-87D9-403C-B50A-A56B57F8708B}" presName="node" presStyleLbl="node1" presStyleIdx="1" presStyleCnt="4" custScaleX="187584" custScaleY="122393" custRadScaleRad="96210" custRadScaleInc="581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2FF63BD-EF60-4616-B6D0-F58E13B753DC}" type="pres">
      <dgm:prSet presAssocID="{F0D92834-87D9-403C-B50A-A56B57F8708B}" presName="spNode" presStyleCnt="0"/>
      <dgm:spPr/>
    </dgm:pt>
    <dgm:pt modelId="{4AEDF902-39EC-4289-9066-07565BEE96D4}" type="pres">
      <dgm:prSet presAssocID="{CF90B2B4-370A-439E-A8A3-0476FC0CC349}" presName="sibTrans" presStyleLbl="sibTrans1D1" presStyleIdx="1" presStyleCnt="4"/>
      <dgm:spPr/>
      <dgm:t>
        <a:bodyPr/>
        <a:lstStyle/>
        <a:p>
          <a:endParaRPr lang="es-GT"/>
        </a:p>
      </dgm:t>
    </dgm:pt>
    <dgm:pt modelId="{0B6E9088-3420-428D-8500-3945CD346524}" type="pres">
      <dgm:prSet presAssocID="{5CF9B97C-A025-48EF-BD77-68C5460F2834}" presName="node" presStyleLbl="node1" presStyleIdx="2" presStyleCnt="4" custScaleX="17627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D9AB51E-40E6-4328-B92C-2A64C64A106D}" type="pres">
      <dgm:prSet presAssocID="{5CF9B97C-A025-48EF-BD77-68C5460F2834}" presName="spNode" presStyleCnt="0"/>
      <dgm:spPr/>
    </dgm:pt>
    <dgm:pt modelId="{A1974331-2C3B-4B41-A3ED-63307582C028}" type="pres">
      <dgm:prSet presAssocID="{8A5BB69E-7279-434B-B442-77FE499A9DDE}" presName="sibTrans" presStyleLbl="sibTrans1D1" presStyleIdx="2" presStyleCnt="4"/>
      <dgm:spPr/>
      <dgm:t>
        <a:bodyPr/>
        <a:lstStyle/>
        <a:p>
          <a:endParaRPr lang="es-GT"/>
        </a:p>
      </dgm:t>
    </dgm:pt>
    <dgm:pt modelId="{FCADA82E-E145-4F34-BF5C-264CA2B57569}" type="pres">
      <dgm:prSet presAssocID="{68D9975E-A8D9-4D99-850B-33D818A708B9}" presName="node" presStyleLbl="node1" presStyleIdx="3" presStyleCnt="4" custScaleX="161143" custScaleY="12239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169045A-6CF4-487D-A892-A16869D2BF46}" type="pres">
      <dgm:prSet presAssocID="{68D9975E-A8D9-4D99-850B-33D818A708B9}" presName="spNode" presStyleCnt="0"/>
      <dgm:spPr/>
    </dgm:pt>
    <dgm:pt modelId="{5B0FBCFE-98D7-4FF7-8D44-053F5227DDF7}" type="pres">
      <dgm:prSet presAssocID="{26F39C12-1865-469D-9CAB-5DD2A17482A6}" presName="sibTrans" presStyleLbl="sibTrans1D1" presStyleIdx="3" presStyleCnt="4"/>
      <dgm:spPr/>
      <dgm:t>
        <a:bodyPr/>
        <a:lstStyle/>
        <a:p>
          <a:endParaRPr lang="es-GT"/>
        </a:p>
      </dgm:t>
    </dgm:pt>
  </dgm:ptLst>
  <dgm:cxnLst>
    <dgm:cxn modelId="{DE75A4F8-A6F0-4820-BB1F-5D6037649444}" srcId="{0C27B18A-F801-4DD1-BFF1-7096FD18C976}" destId="{F0D92834-87D9-403C-B50A-A56B57F8708B}" srcOrd="1" destOrd="0" parTransId="{F0EE8DDE-7D0B-4F4A-B0B8-3F5553C51EF6}" sibTransId="{CF90B2B4-370A-439E-A8A3-0476FC0CC349}"/>
    <dgm:cxn modelId="{BDFD5625-47FD-7F45-9C3C-787BE2EB4935}" type="presOf" srcId="{0C27B18A-F801-4DD1-BFF1-7096FD18C976}" destId="{29B208C9-AA76-4D0B-A946-9DF2ECA48C22}" srcOrd="0" destOrd="0" presId="urn:microsoft.com/office/officeart/2005/8/layout/cycle5"/>
    <dgm:cxn modelId="{0C9947EE-A77B-6147-94EB-FCE4D11997EE}" type="presOf" srcId="{8A5BB69E-7279-434B-B442-77FE499A9DDE}" destId="{A1974331-2C3B-4B41-A3ED-63307582C028}" srcOrd="0" destOrd="0" presId="urn:microsoft.com/office/officeart/2005/8/layout/cycle5"/>
    <dgm:cxn modelId="{CA45F675-D2F3-3D42-BAA6-D1AFB94B5041}" type="presOf" srcId="{5CF9B97C-A025-48EF-BD77-68C5460F2834}" destId="{0B6E9088-3420-428D-8500-3945CD346524}" srcOrd="0" destOrd="0" presId="urn:microsoft.com/office/officeart/2005/8/layout/cycle5"/>
    <dgm:cxn modelId="{0D57BA99-4125-A947-8C83-D8551C5953E9}" type="presOf" srcId="{68D9975E-A8D9-4D99-850B-33D818A708B9}" destId="{FCADA82E-E145-4F34-BF5C-264CA2B57569}" srcOrd="0" destOrd="0" presId="urn:microsoft.com/office/officeart/2005/8/layout/cycle5"/>
    <dgm:cxn modelId="{272BC841-D465-4CB3-A919-84C4BA248330}" srcId="{0C27B18A-F801-4DD1-BFF1-7096FD18C976}" destId="{68D9975E-A8D9-4D99-850B-33D818A708B9}" srcOrd="3" destOrd="0" parTransId="{C3E84FD3-B184-46F4-96CE-35A942024773}" sibTransId="{26F39C12-1865-469D-9CAB-5DD2A17482A6}"/>
    <dgm:cxn modelId="{C783D34C-6524-C949-B118-525ABC5765C0}" type="presOf" srcId="{26F39C12-1865-469D-9CAB-5DD2A17482A6}" destId="{5B0FBCFE-98D7-4FF7-8D44-053F5227DDF7}" srcOrd="0" destOrd="0" presId="urn:microsoft.com/office/officeart/2005/8/layout/cycle5"/>
    <dgm:cxn modelId="{8787E88F-E3F9-2E44-812B-80CCA97E5303}" type="presOf" srcId="{CF90B2B4-370A-439E-A8A3-0476FC0CC349}" destId="{4AEDF902-39EC-4289-9066-07565BEE96D4}" srcOrd="0" destOrd="0" presId="urn:microsoft.com/office/officeart/2005/8/layout/cycle5"/>
    <dgm:cxn modelId="{23F5D0A3-9B43-4918-B2FB-7C2AD7301DE4}" srcId="{0C27B18A-F801-4DD1-BFF1-7096FD18C976}" destId="{5CF9B97C-A025-48EF-BD77-68C5460F2834}" srcOrd="2" destOrd="0" parTransId="{4AF079AA-9DB8-4993-B1A9-05094BAE0BC2}" sibTransId="{8A5BB69E-7279-434B-B442-77FE499A9DDE}"/>
    <dgm:cxn modelId="{9D1B61BC-DD3C-3D4E-A9F3-5D12181BBE97}" type="presOf" srcId="{B781B80B-707A-48E9-8B19-AB626BACF08A}" destId="{9CB6B23F-668D-4BDD-A163-EFEA6FA5AE95}" srcOrd="0" destOrd="0" presId="urn:microsoft.com/office/officeart/2005/8/layout/cycle5"/>
    <dgm:cxn modelId="{B35214D8-66B6-C64D-854D-245E00DF9035}" type="presOf" srcId="{F0D92834-87D9-403C-B50A-A56B57F8708B}" destId="{D4D2D357-23D8-4C91-9C40-6F9AB426E92F}" srcOrd="0" destOrd="0" presId="urn:microsoft.com/office/officeart/2005/8/layout/cycle5"/>
    <dgm:cxn modelId="{888EEB81-A43E-4C3B-A1CE-64AA2CB9B3A3}" srcId="{0C27B18A-F801-4DD1-BFF1-7096FD18C976}" destId="{D5D91116-5B75-44E2-8544-E39E003E00E6}" srcOrd="0" destOrd="0" parTransId="{2F447DCD-4368-473C-85A3-18CC79EA3C68}" sibTransId="{B781B80B-707A-48E9-8B19-AB626BACF08A}"/>
    <dgm:cxn modelId="{7F6DB177-29CA-BC49-AFC8-AA8FA3D80C8A}" type="presOf" srcId="{D5D91116-5B75-44E2-8544-E39E003E00E6}" destId="{FCACF48A-07F1-4ADD-BA09-3E2A3F95DB01}" srcOrd="0" destOrd="0" presId="urn:microsoft.com/office/officeart/2005/8/layout/cycle5"/>
    <dgm:cxn modelId="{8FE4822A-04AF-6F42-8D6F-2C77069EDCAC}" type="presParOf" srcId="{29B208C9-AA76-4D0B-A946-9DF2ECA48C22}" destId="{FCACF48A-07F1-4ADD-BA09-3E2A3F95DB01}" srcOrd="0" destOrd="0" presId="urn:microsoft.com/office/officeart/2005/8/layout/cycle5"/>
    <dgm:cxn modelId="{97915AC5-AD1A-C447-8E41-70DF78DBA077}" type="presParOf" srcId="{29B208C9-AA76-4D0B-A946-9DF2ECA48C22}" destId="{87C7935B-DA71-418A-8ABD-6A2BBE42C549}" srcOrd="1" destOrd="0" presId="urn:microsoft.com/office/officeart/2005/8/layout/cycle5"/>
    <dgm:cxn modelId="{D2E0BCC1-3EC5-DF4C-B11F-FC8A6A7805BD}" type="presParOf" srcId="{29B208C9-AA76-4D0B-A946-9DF2ECA48C22}" destId="{9CB6B23F-668D-4BDD-A163-EFEA6FA5AE95}" srcOrd="2" destOrd="0" presId="urn:microsoft.com/office/officeart/2005/8/layout/cycle5"/>
    <dgm:cxn modelId="{D8F41585-3816-6D45-AA03-2598E4B7E4D0}" type="presParOf" srcId="{29B208C9-AA76-4D0B-A946-9DF2ECA48C22}" destId="{D4D2D357-23D8-4C91-9C40-6F9AB426E92F}" srcOrd="3" destOrd="0" presId="urn:microsoft.com/office/officeart/2005/8/layout/cycle5"/>
    <dgm:cxn modelId="{F1C70A3A-5DDE-204B-9E7F-D61467753440}" type="presParOf" srcId="{29B208C9-AA76-4D0B-A946-9DF2ECA48C22}" destId="{52FF63BD-EF60-4616-B6D0-F58E13B753DC}" srcOrd="4" destOrd="0" presId="urn:microsoft.com/office/officeart/2005/8/layout/cycle5"/>
    <dgm:cxn modelId="{B41B523B-4E2D-944E-9424-377923B3E2C2}" type="presParOf" srcId="{29B208C9-AA76-4D0B-A946-9DF2ECA48C22}" destId="{4AEDF902-39EC-4289-9066-07565BEE96D4}" srcOrd="5" destOrd="0" presId="urn:microsoft.com/office/officeart/2005/8/layout/cycle5"/>
    <dgm:cxn modelId="{250CEC54-1AB0-8C46-8494-847F7212D526}" type="presParOf" srcId="{29B208C9-AA76-4D0B-A946-9DF2ECA48C22}" destId="{0B6E9088-3420-428D-8500-3945CD346524}" srcOrd="6" destOrd="0" presId="urn:microsoft.com/office/officeart/2005/8/layout/cycle5"/>
    <dgm:cxn modelId="{F37F1D00-73F0-6845-8EB8-22AF987CC3E2}" type="presParOf" srcId="{29B208C9-AA76-4D0B-A946-9DF2ECA48C22}" destId="{3D9AB51E-40E6-4328-B92C-2A64C64A106D}" srcOrd="7" destOrd="0" presId="urn:microsoft.com/office/officeart/2005/8/layout/cycle5"/>
    <dgm:cxn modelId="{7129D7AD-E660-6F4A-B066-C3A554477D20}" type="presParOf" srcId="{29B208C9-AA76-4D0B-A946-9DF2ECA48C22}" destId="{A1974331-2C3B-4B41-A3ED-63307582C028}" srcOrd="8" destOrd="0" presId="urn:microsoft.com/office/officeart/2005/8/layout/cycle5"/>
    <dgm:cxn modelId="{7C5B5DCF-0393-0D4A-A92C-A4801C96B4C9}" type="presParOf" srcId="{29B208C9-AA76-4D0B-A946-9DF2ECA48C22}" destId="{FCADA82E-E145-4F34-BF5C-264CA2B57569}" srcOrd="9" destOrd="0" presId="urn:microsoft.com/office/officeart/2005/8/layout/cycle5"/>
    <dgm:cxn modelId="{A7A4E7D1-DAB8-5D4B-B4B0-88CEB99EA5F6}" type="presParOf" srcId="{29B208C9-AA76-4D0B-A946-9DF2ECA48C22}" destId="{C169045A-6CF4-487D-A892-A16869D2BF46}" srcOrd="10" destOrd="0" presId="urn:microsoft.com/office/officeart/2005/8/layout/cycle5"/>
    <dgm:cxn modelId="{58A2BD95-38ED-C04E-94C4-FA8ECDF39DC2}" type="presParOf" srcId="{29B208C9-AA76-4D0B-A946-9DF2ECA48C22}" destId="{5B0FBCFE-98D7-4FF7-8D44-053F5227DDF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9428" y="0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A822F-BD8E-4E95-98AE-C224F7C8B5CD}" type="datetimeFigureOut">
              <a:rPr lang="es-HN" smtClean="0"/>
              <a:pPr/>
              <a:t>28/5/2020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575476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9428" y="8575476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E1070-7D9A-4529-8E48-572CE972C8FC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19619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9428" y="0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28FD-6231-4DB7-8718-261BC398DD01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676275"/>
            <a:ext cx="4518025" cy="3387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547" y="4287739"/>
            <a:ext cx="5661983" cy="4062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575476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9428" y="8575476"/>
            <a:ext cx="3066033" cy="451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8DE76-439A-438C-9182-5380E960D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8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HN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CE674E-0066-4E46-8A08-7904E3973358}" type="slidenum">
              <a:rPr lang="es-ES" altLang="es-HN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s-H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2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ORTADA POWERPOINT PRESENTACIÓN 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AB3384F5-6077-EF41-8D69-1F67B227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F18A892-98D1-D142-80EF-3C2EA9ADD857}" type="datetime1">
              <a:rPr lang="es-ES" altLang="es-ES_tradnl"/>
              <a:pPr>
                <a:defRPr/>
              </a:pPr>
              <a:t>28/05/2020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38E0F83B-3515-9C45-A0F5-7322DB05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FE876917-E63A-6843-A52B-8BB89F33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3F00-FE28-814E-BB97-EF08B70CAB60}" type="slidenum">
              <a:rPr lang="es-ES" altLang="es-HN"/>
              <a:pPr>
                <a:defRPr/>
              </a:pPr>
              <a:t>‹Nº›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5186705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489027"/>
            <a:ext cx="6441975" cy="13895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988844"/>
            <a:ext cx="6441975" cy="1530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AGINA POWERPOINT PRESENTACIÓN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HN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39554" y="6492879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dpas.unah.edu.hn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igdonia.Ayestas@unah.edu.h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68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10</a:t>
            </a:fld>
            <a:endParaRPr lang="es-HN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0" y="429508"/>
            <a:ext cx="7806865" cy="53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3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11</a:t>
            </a:fld>
            <a:endParaRPr lang="es-HN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" y="420363"/>
            <a:ext cx="7419933" cy="50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12</a:t>
            </a:fld>
            <a:endParaRPr lang="es-HN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251355"/>
            <a:ext cx="7632848" cy="68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13</a:t>
            </a:fld>
            <a:endParaRPr lang="es-HN"/>
          </a:p>
        </p:txBody>
      </p:sp>
      <p:sp>
        <p:nvSpPr>
          <p:cNvPr id="6" name="CuadroTexto 5"/>
          <p:cNvSpPr txBox="1"/>
          <p:nvPr/>
        </p:nvSpPr>
        <p:spPr>
          <a:xfrm>
            <a:off x="1259634" y="404664"/>
            <a:ext cx="633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chemeClr val="bg2">
                    <a:lumMod val="50000"/>
                  </a:schemeClr>
                </a:solidFill>
              </a:rPr>
              <a:t>TABLA 1</a:t>
            </a:r>
          </a:p>
          <a:p>
            <a:pPr algn="ctr"/>
            <a:r>
              <a:rPr lang="es-HN" b="1" dirty="0">
                <a:solidFill>
                  <a:schemeClr val="tx2"/>
                </a:solidFill>
              </a:rPr>
              <a:t>HOMICIDIOS DE MUJERES SEGÚN DEPARTAMENTO Y MUNICPIO</a:t>
            </a:r>
          </a:p>
          <a:p>
            <a:pPr algn="ctr"/>
            <a:r>
              <a:rPr lang="es-HN" sz="1400" b="1" dirty="0"/>
              <a:t>15 DE MARZO AL 27 DE MAYO 2020</a:t>
            </a:r>
            <a:endParaRPr lang="en-US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27584" y="5906815"/>
            <a:ext cx="6866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Monitoreo de Medios – Observatorio Nacional de la Violencia – UNAH – Honduras  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60" y="1249680"/>
            <a:ext cx="6481648" cy="50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785" y="1142984"/>
            <a:ext cx="7358115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s-HN" sz="5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endParaRPr lang="es-HN" sz="5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endParaRPr lang="es-HN" sz="5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just"/>
            <a:endParaRPr lang="es-HN" sz="4000" dirty="0">
              <a:solidFill>
                <a:srgbClr val="0070C0"/>
              </a:solidFill>
              <a:latin typeface="Arial Rounded MT Bold" panose="020F0704030504030204" pitchFamily="34" charset="0"/>
              <a:ea typeface="Batang" pitchFamily="18" charset="-127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14</a:t>
            </a:fld>
            <a:endParaRPr lang="es-HN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E619125-63E4-E940-BC36-3F89432E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92" y="1390392"/>
            <a:ext cx="8229600" cy="1719064"/>
          </a:xfrm>
        </p:spPr>
        <p:txBody>
          <a:bodyPr>
            <a:normAutofit/>
          </a:bodyPr>
          <a:lstStyle/>
          <a:p>
            <a:r>
              <a:rPr lang="es-ES_tradnl" sz="4000" b="1" i="1" dirty="0">
                <a:latin typeface="Palatino Linotype" pitchFamily="18" charset="0"/>
                <a:ea typeface="+mn-ea"/>
                <a:cs typeface="Arabic Typesetting" pitchFamily="66" charset="-78"/>
              </a:rPr>
              <a:t>Muchas gracias </a:t>
            </a:r>
            <a:br>
              <a:rPr lang="es-ES_tradnl" sz="4000" b="1" i="1" dirty="0">
                <a:latin typeface="Palatino Linotype" pitchFamily="18" charset="0"/>
                <a:ea typeface="+mn-ea"/>
                <a:cs typeface="Arabic Typesetting" pitchFamily="66" charset="-78"/>
              </a:rPr>
            </a:br>
            <a:endParaRPr lang="es-ES_tradnl" sz="1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14318A0-08E3-DF4D-AB85-D2903419E341}"/>
              </a:ext>
            </a:extLst>
          </p:cNvPr>
          <p:cNvSpPr/>
          <p:nvPr/>
        </p:nvSpPr>
        <p:spPr>
          <a:xfrm>
            <a:off x="395536" y="374369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HN" altLang="es-ES_tradnl" sz="2400" b="1" dirty="0">
                <a:solidFill>
                  <a:srgbClr val="558ED5"/>
                </a:solidFill>
                <a:latin typeface="Agency FB" charset="0"/>
              </a:rPr>
              <a:t>Documentos, resultados de investigaciones y Boletines </a:t>
            </a:r>
            <a:endParaRPr lang="es-HN" altLang="es-ES_tradnl" sz="2400" b="1" dirty="0">
              <a:solidFill>
                <a:srgbClr val="0070C0"/>
              </a:solidFill>
              <a:latin typeface="Agency FB" charset="0"/>
            </a:endParaRPr>
          </a:p>
          <a:p>
            <a:pPr algn="ctr">
              <a:spcBef>
                <a:spcPct val="0"/>
              </a:spcBef>
            </a:pPr>
            <a:r>
              <a:rPr lang="es-HN" altLang="es-ES_tradnl" sz="2400" b="1" dirty="0">
                <a:solidFill>
                  <a:srgbClr val="0070C0"/>
                </a:solidFill>
                <a:latin typeface="Agency FB" charset="0"/>
                <a:hlinkClick r:id="rId2"/>
              </a:rPr>
              <a:t>www.iudpas.unah.edu.hn</a:t>
            </a:r>
          </a:p>
          <a:p>
            <a:pPr algn="ctr">
              <a:spcBef>
                <a:spcPct val="0"/>
              </a:spcBef>
            </a:pPr>
            <a:r>
              <a:rPr lang="es-HN" altLang="es-ES_tradnl" sz="2400" dirty="0">
                <a:solidFill>
                  <a:srgbClr val="0070C0"/>
                </a:solidFill>
                <a:latin typeface="Agency FB" charset="0"/>
                <a:hlinkClick r:id="rId2"/>
              </a:rPr>
              <a:t>www.tzibalnaah.unah.edu.hn</a:t>
            </a:r>
            <a:endParaRPr lang="es-HN" altLang="es-ES_tradnl" sz="2400" dirty="0">
              <a:solidFill>
                <a:srgbClr val="0070C0"/>
              </a:solidFill>
              <a:latin typeface="Agency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Subtítulo">
            <a:extLst>
              <a:ext uri="{FF2B5EF4-FFF2-40B4-BE49-F238E27FC236}">
                <a16:creationId xmlns:a16="http://schemas.microsoft.com/office/drawing/2014/main" xmlns="" id="{5FC1B1DF-617F-034C-BA38-24BBAC99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6962835" cy="49483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HN" sz="1900" b="1" i="1" dirty="0"/>
              <a:t>UNIVERSIDAD NACIONAL AUTÓNOMA DE HONDURAS</a:t>
            </a:r>
            <a:endParaRPr lang="es-ES" altLang="es-HN" sz="1900" b="1" i="1" dirty="0"/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1AC1D605-DD1B-C149-9034-82401893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64"/>
          <a:stretch>
            <a:fillRect/>
          </a:stretch>
        </p:blipFill>
        <p:spPr bwMode="auto">
          <a:xfrm>
            <a:off x="384503" y="980728"/>
            <a:ext cx="8137027" cy="15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E21E90E-9EDC-C846-A455-D2F7F262DC23}"/>
              </a:ext>
            </a:extLst>
          </p:cNvPr>
          <p:cNvSpPr/>
          <p:nvPr/>
        </p:nvSpPr>
        <p:spPr>
          <a:xfrm>
            <a:off x="2627784" y="56905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600" dirty="0">
                <a:hlinkClick r:id="rId4"/>
              </a:rPr>
              <a:t>Migdonia.Ayestas@unah.edu.hn</a:t>
            </a:r>
            <a:endParaRPr lang="es-ES" sz="1600" dirty="0"/>
          </a:p>
          <a:p>
            <a:pPr algn="ctr">
              <a:spcBef>
                <a:spcPct val="0"/>
              </a:spcBef>
              <a:defRPr/>
            </a:pPr>
            <a:r>
              <a:rPr lang="es-ES" sz="1600" dirty="0"/>
              <a:t>(504) 98502473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9E90939-6267-AB46-89AA-694122EB3A81}"/>
              </a:ext>
            </a:extLst>
          </p:cNvPr>
          <p:cNvSpPr/>
          <p:nvPr/>
        </p:nvSpPr>
        <p:spPr>
          <a:xfrm>
            <a:off x="251520" y="3492187"/>
            <a:ext cx="827001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es-ES" sz="3600" dirty="0"/>
              <a:t>Observatorio Nacional de la Violencia</a:t>
            </a:r>
            <a:endParaRPr lang="es-ES" altLang="es-HN" sz="3600" b="1" i="1" dirty="0">
              <a:latin typeface="Palatino Linotype" pitchFamily="18" charset="0"/>
              <a:cs typeface="Arabic Typesetting" pitchFamily="66" charset="-78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endParaRPr lang="es-ES" altLang="es-HN" sz="3200" b="1" i="1" dirty="0">
              <a:latin typeface="Palatino Linotype" pitchFamily="18" charset="0"/>
              <a:cs typeface="Arabic Typesetting" pitchFamily="66" charset="-78"/>
            </a:endParaRPr>
          </a:p>
          <a:p>
            <a:pPr algn="r">
              <a:spcBef>
                <a:spcPct val="0"/>
              </a:spcBef>
              <a:buFont typeface="Arial" charset="0"/>
              <a:buNone/>
              <a:defRPr/>
            </a:pPr>
            <a:r>
              <a:rPr lang="es-ES" altLang="es-HN" sz="3200" b="1" i="1" dirty="0">
                <a:latin typeface="Palatino Linotype" pitchFamily="18" charset="0"/>
                <a:cs typeface="Arabic Typesetting" pitchFamily="66" charset="-78"/>
              </a:rPr>
              <a:t>Migdonia Ayestas </a:t>
            </a:r>
          </a:p>
          <a:p>
            <a:pPr algn="r">
              <a:spcBef>
                <a:spcPct val="0"/>
              </a:spcBef>
              <a:buNone/>
              <a:defRPr/>
            </a:pPr>
            <a:r>
              <a:rPr lang="es-ES" dirty="0"/>
              <a:t>Coordinadora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818170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43000"/>
            <a:ext cx="8280920" cy="50720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sz="2200" b="1" dirty="0"/>
              <a:t>	</a:t>
            </a:r>
            <a:r>
              <a:rPr lang="es-ES" sz="2700" b="1" dirty="0"/>
              <a:t>Sistematizar, clasificar, analizar y construir conocimiento </a:t>
            </a:r>
            <a:r>
              <a:rPr lang="es-ES" sz="2700" dirty="0"/>
              <a:t>sobre muertes violentas y no intencionales, lesiones personales, maltrato a mujeres y menores, abuso sexual, incidencia delictiva y registro de balística</a:t>
            </a:r>
            <a:r>
              <a:rPr lang="es-ES" sz="2700" i="1" dirty="0"/>
              <a:t> que contribuya a </a:t>
            </a:r>
            <a:r>
              <a:rPr lang="es-ES" sz="27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mejorar los niveles de información </a:t>
            </a:r>
            <a:r>
              <a:rPr lang="es-ES" sz="2700" i="1" dirty="0"/>
              <a:t>y apoyar una mejor </a:t>
            </a:r>
            <a:r>
              <a:rPr lang="es-ES" sz="27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comprensión del problema </a:t>
            </a:r>
            <a:r>
              <a:rPr lang="es-ES" sz="2700" i="1" dirty="0"/>
              <a:t> por parte de</a:t>
            </a:r>
            <a:r>
              <a:rPr lang="es-ES" sz="27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100" dirty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/>
              <a:t>Tomadores de decisiones y diseñadores de políticas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/>
              <a:t>Gobiernos locales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/>
              <a:t>Académicos  e investigadores  del tema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/>
              <a:t>ONG nacionales e internacionales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s-ES" sz="2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/>
              <a:t>Medios de Comunicación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/>
              <a:t>Población para establecer formas de prevenirlo.</a:t>
            </a:r>
          </a:p>
          <a:p>
            <a:pPr eaLnBrk="1" hangingPunct="1">
              <a:lnSpc>
                <a:spcPct val="80000"/>
              </a:lnSpc>
            </a:pPr>
            <a:endParaRPr lang="es-HN" sz="2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EF3F71B-84DC-734F-9C80-AC6EC08D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943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_tradnl" sz="2800" dirty="0"/>
              <a:t>Objetivo del Observatorio Nacional de la Violencia </a:t>
            </a:r>
          </a:p>
        </p:txBody>
      </p:sp>
    </p:spTree>
    <p:extLst>
      <p:ext uri="{BB962C8B-B14F-4D97-AF65-F5344CB8AC3E}">
        <p14:creationId xmlns:p14="http://schemas.microsoft.com/office/powerpoint/2010/main" val="333321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57900B7-AE72-2444-A4ED-008B4057C3AB}"/>
              </a:ext>
            </a:extLst>
          </p:cNvPr>
          <p:cNvSpPr txBox="1"/>
          <p:nvPr/>
        </p:nvSpPr>
        <p:spPr>
          <a:xfrm>
            <a:off x="86726" y="73097"/>
            <a:ext cx="9074680" cy="6367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33" name="32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54890" r="59412" b="9547"/>
          <a:stretch>
            <a:fillRect/>
          </a:stretch>
        </p:blipFill>
        <p:spPr bwMode="auto">
          <a:xfrm>
            <a:off x="1443256" y="4649201"/>
            <a:ext cx="3044915" cy="18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3 Título"/>
          <p:cNvSpPr>
            <a:spLocks noGrp="1"/>
          </p:cNvSpPr>
          <p:nvPr>
            <p:ph type="title"/>
          </p:nvPr>
        </p:nvSpPr>
        <p:spPr>
          <a:xfrm>
            <a:off x="2689225" y="73097"/>
            <a:ext cx="6450556" cy="567221"/>
          </a:xfrm>
          <a:noFill/>
        </p:spPr>
        <p:txBody>
          <a:bodyPr>
            <a:normAutofit fontScale="90000"/>
          </a:bodyPr>
          <a:lstStyle/>
          <a:p>
            <a:r>
              <a:rPr lang="es-HN" altLang="es-HN" sz="2000" b="1" dirty="0"/>
              <a:t>Fuentes y proceso de validación de los datos: mesa interinstitucional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5493826" y="4936168"/>
            <a:ext cx="314687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HN" altLang="es-ES_tradnl" sz="2000" dirty="0">
                <a:solidFill>
                  <a:srgbClr val="000000"/>
                </a:solidFill>
              </a:rPr>
              <a:t>Otras validaciones: niñez, estudiantes, periodistas, abogados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s-ES_tradnl" sz="2000" dirty="0">
                <a:solidFill>
                  <a:srgbClr val="000000"/>
                </a:solidFill>
              </a:rPr>
              <a:t>Transportistas, entre otros</a:t>
            </a:r>
            <a:endParaRPr lang="en-US" altLang="es-ES_tradnl" sz="2000" dirty="0">
              <a:solidFill>
                <a:srgbClr val="000000"/>
              </a:solidFill>
            </a:endParaRPr>
          </a:p>
        </p:txBody>
      </p:sp>
      <p:pic>
        <p:nvPicPr>
          <p:cNvPr id="5" name="Gráfico 4" descr="Compartir">
            <a:extLst>
              <a:ext uri="{FF2B5EF4-FFF2-40B4-BE49-F238E27FC236}">
                <a16:creationId xmlns:a16="http://schemas.microsoft.com/office/drawing/2014/main" xmlns="" id="{77F07ECE-CC87-374E-8368-A325EE5E2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4409601" y="3138806"/>
            <a:ext cx="914400" cy="914400"/>
          </a:xfrm>
          <a:prstGeom prst="rect">
            <a:avLst/>
          </a:prstGeom>
        </p:spPr>
      </p:pic>
      <p:graphicFrame>
        <p:nvGraphicFramePr>
          <p:cNvPr id="19" name="Marcador de contenido 7">
            <a:extLst>
              <a:ext uri="{FF2B5EF4-FFF2-40B4-BE49-F238E27FC236}">
                <a16:creationId xmlns:a16="http://schemas.microsoft.com/office/drawing/2014/main" xmlns="" id="{992EDC7C-9BCF-7C44-B13B-C934700110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08104" y="332656"/>
          <a:ext cx="3447574" cy="361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8 Marcador de contenido">
            <a:extLst>
              <a:ext uri="{FF2B5EF4-FFF2-40B4-BE49-F238E27FC236}">
                <a16:creationId xmlns:a16="http://schemas.microsoft.com/office/drawing/2014/main" xmlns="" id="{E3E04475-EE98-E24D-9ABC-7E73406A8102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-979602" y="486487"/>
          <a:ext cx="6887119" cy="323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F10205F-7A7E-ED47-9E54-3134704D376F}"/>
              </a:ext>
            </a:extLst>
          </p:cNvPr>
          <p:cNvSpPr txBox="1"/>
          <p:nvPr/>
        </p:nvSpPr>
        <p:spPr>
          <a:xfrm>
            <a:off x="411598" y="4053206"/>
            <a:ext cx="8424936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200" dirty="0"/>
              <a:t>Observatorios Regionales de la Violencia validan con fuentes oficiales</a:t>
            </a:r>
          </a:p>
          <a:p>
            <a:pPr algn="ctr"/>
            <a:r>
              <a:rPr lang="es-ES_tradnl" sz="1100" dirty="0"/>
              <a:t>(distribuidos en 9 regiones del país 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1F21788-E6E0-E143-B435-0EFEFF44FD41}"/>
              </a:ext>
            </a:extLst>
          </p:cNvPr>
          <p:cNvSpPr txBox="1"/>
          <p:nvPr/>
        </p:nvSpPr>
        <p:spPr>
          <a:xfrm>
            <a:off x="6444208" y="715210"/>
            <a:ext cx="147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Contrastación</a:t>
            </a:r>
          </a:p>
        </p:txBody>
      </p:sp>
    </p:spTree>
    <p:extLst>
      <p:ext uri="{BB962C8B-B14F-4D97-AF65-F5344CB8AC3E}">
        <p14:creationId xmlns:p14="http://schemas.microsoft.com/office/powerpoint/2010/main" val="41330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02B2F52-F67C-094C-BB42-34D8485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5</a:t>
            </a:fld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37F8D76-853A-C940-A97D-01212D5F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7" b="8783"/>
          <a:stretch/>
        </p:blipFill>
        <p:spPr>
          <a:xfrm>
            <a:off x="323528" y="332656"/>
            <a:ext cx="8647934" cy="58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6</a:t>
            </a:fld>
            <a:endParaRPr lang="es-HN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16391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56DFB00-A5DD-0642-B7D1-854D3FA6823C}"/>
              </a:ext>
            </a:extLst>
          </p:cNvPr>
          <p:cNvSpPr/>
          <p:nvPr/>
        </p:nvSpPr>
        <p:spPr>
          <a:xfrm>
            <a:off x="179512" y="5492594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pandemia solo perpetúa la violencia contra la mujer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C42675-24C4-0A4B-B0ED-9C0E45649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42" b="24064"/>
          <a:stretch/>
        </p:blipFill>
        <p:spPr>
          <a:xfrm>
            <a:off x="323528" y="188640"/>
            <a:ext cx="7560840" cy="53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C3CF08C-ED0A-484E-B46F-8344841F3452}"/>
              </a:ext>
            </a:extLst>
          </p:cNvPr>
          <p:cNvSpPr txBox="1"/>
          <p:nvPr/>
        </p:nvSpPr>
        <p:spPr>
          <a:xfrm>
            <a:off x="0" y="-1"/>
            <a:ext cx="9144000" cy="6347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7</a:t>
            </a:fld>
            <a:endParaRPr lang="es-HN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1389" r="2924" b="2778"/>
          <a:stretch/>
        </p:blipFill>
        <p:spPr bwMode="auto">
          <a:xfrm>
            <a:off x="683568" y="0"/>
            <a:ext cx="7588264" cy="4536504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8F70E07-99DA-6243-A08A-8B6A10CB8883}"/>
              </a:ext>
            </a:extLst>
          </p:cNvPr>
          <p:cNvSpPr/>
          <p:nvPr/>
        </p:nvSpPr>
        <p:spPr>
          <a:xfrm>
            <a:off x="251520" y="5208901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“Quedarse en casa para las mujeres, no significa estar a salvo”</a:t>
            </a:r>
          </a:p>
          <a:p>
            <a:endParaRPr lang="es-HN" sz="800" dirty="0">
              <a:solidFill>
                <a:srgbClr val="28170F"/>
              </a:solidFill>
              <a:latin typeface="Times" pitchFamily="2" charset="0"/>
            </a:endParaRPr>
          </a:p>
          <a:p>
            <a:r>
              <a:rPr lang="es-HN" sz="1900" dirty="0">
                <a:solidFill>
                  <a:srgbClr val="28170F"/>
                </a:solidFill>
                <a:latin typeface="Times" pitchFamily="2" charset="0"/>
              </a:rPr>
              <a:t>El confinamiento aumentó la violencia doméstica e intrafamiliar en el país, las denuncias semanales incrementaron un 4.1% (+71 denuncias semanales).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8FE9273A-2A8D-BA4A-8A0E-C16CBDC1F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5229"/>
              </p:ext>
            </p:extLst>
          </p:nvPr>
        </p:nvGraphicFramePr>
        <p:xfrm>
          <a:off x="733284" y="4651589"/>
          <a:ext cx="76774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705">
                  <a:extLst>
                    <a:ext uri="{9D8B030D-6E8A-4147-A177-3AD203B41FA5}">
                      <a16:colId xmlns:a16="http://schemas.microsoft.com/office/drawing/2014/main" xmlns="" val="3105808263"/>
                    </a:ext>
                  </a:extLst>
                </a:gridCol>
                <a:gridCol w="1827960">
                  <a:extLst>
                    <a:ext uri="{9D8B030D-6E8A-4147-A177-3AD203B41FA5}">
                      <a16:colId xmlns:a16="http://schemas.microsoft.com/office/drawing/2014/main" xmlns="" val="281661774"/>
                    </a:ext>
                  </a:extLst>
                </a:gridCol>
                <a:gridCol w="2193552">
                  <a:extLst>
                    <a:ext uri="{9D8B030D-6E8A-4147-A177-3AD203B41FA5}">
                      <a16:colId xmlns:a16="http://schemas.microsoft.com/office/drawing/2014/main" xmlns="" val="249917890"/>
                    </a:ext>
                  </a:extLst>
                </a:gridCol>
                <a:gridCol w="1490215">
                  <a:extLst>
                    <a:ext uri="{9D8B030D-6E8A-4147-A177-3AD203B41FA5}">
                      <a16:colId xmlns:a16="http://schemas.microsoft.com/office/drawing/2014/main" xmlns="" val="1034957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Enero : 7827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Febrero: 7657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Marzo: 7940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Abril 8056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89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12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0C95E77E-4FFE-2849-8400-DF68EAD6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8</a:t>
            </a:fld>
            <a:endParaRPr lang="es-HN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D5D0C71-F97A-5C4B-BB02-5A85ECB4E9E6}"/>
              </a:ext>
            </a:extLst>
          </p:cNvPr>
          <p:cNvSpPr txBox="1"/>
          <p:nvPr/>
        </p:nvSpPr>
        <p:spPr>
          <a:xfrm>
            <a:off x="539554" y="55892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Cortés, Francisco Morazán y Yoro son los departamentos donde más denuncian las mujeres (2018, 2019 y 2020)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4E130BE-DFD0-A342-8B5E-902EAD1A4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4" b="17948"/>
          <a:stretch/>
        </p:blipFill>
        <p:spPr>
          <a:xfrm>
            <a:off x="287526" y="180730"/>
            <a:ext cx="7488832" cy="52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2A0228A-EDE8-A94D-BAA4-3F91CE13F0DC}"/>
              </a:ext>
            </a:extLst>
          </p:cNvPr>
          <p:cNvSpPr txBox="1"/>
          <p:nvPr/>
        </p:nvSpPr>
        <p:spPr>
          <a:xfrm>
            <a:off x="85592" y="18792"/>
            <a:ext cx="9036496" cy="60282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9</a:t>
            </a:fld>
            <a:endParaRPr lang="es-HN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BD38E02-3AA5-E94D-8F62-B40B6D04D4D7}"/>
              </a:ext>
            </a:extLst>
          </p:cNvPr>
          <p:cNvSpPr/>
          <p:nvPr/>
        </p:nvSpPr>
        <p:spPr>
          <a:xfrm>
            <a:off x="190746" y="525972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/>
              <a:t>Los municipios que presentan alta incidencia homicida también son los que acumulan el mayor número de denuncias (15 195, 48.3%. ): Distrito Central, San Pedro Sula, Choloma, El Progreso, Choluteca, La Ceiba, Villanueva y Comayagua.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9FF2EC5-B419-D745-8B97-DF1A954F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1" y="348161"/>
            <a:ext cx="8283437" cy="48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9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284</Words>
  <Application>Microsoft Office PowerPoint</Application>
  <PresentationFormat>Presentación en pantalla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Agency FB</vt:lpstr>
      <vt:lpstr>Arabic Typesetting</vt:lpstr>
      <vt:lpstr>Arial</vt:lpstr>
      <vt:lpstr>Arial Rounded MT Bold</vt:lpstr>
      <vt:lpstr>Batang</vt:lpstr>
      <vt:lpstr>Calibri</vt:lpstr>
      <vt:lpstr>Palatino Linotype</vt:lpstr>
      <vt:lpstr>Times</vt:lpstr>
      <vt:lpstr>Wingdings</vt:lpstr>
      <vt:lpstr>Tema de Office</vt:lpstr>
      <vt:lpstr>Presentación de PowerPoint</vt:lpstr>
      <vt:lpstr>Presentación de PowerPoint</vt:lpstr>
      <vt:lpstr>Objetivo del Observatorio Nacional de la Violencia </vt:lpstr>
      <vt:lpstr>Fuentes y proceso de validación de los datos: mesa interinstitucional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IUDPAS</dc:creator>
  <cp:lastModifiedBy>mancomunidad</cp:lastModifiedBy>
  <cp:revision>354</cp:revision>
  <cp:lastPrinted>2020-05-29T00:30:09Z</cp:lastPrinted>
  <dcterms:created xsi:type="dcterms:W3CDTF">2011-12-24T17:18:42Z</dcterms:created>
  <dcterms:modified xsi:type="dcterms:W3CDTF">2020-05-29T01:03:07Z</dcterms:modified>
</cp:coreProperties>
</file>