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G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GT"/>
          </a:p>
        </p:txBody>
      </p:sp>
      <p:sp>
        <p:nvSpPr>
          <p:cNvPr id="4" name="Marcador de fecha 3"/>
          <p:cNvSpPr>
            <a:spLocks noGrp="1"/>
          </p:cNvSpPr>
          <p:nvPr>
            <p:ph type="dt" sz="half" idx="10"/>
          </p:nvPr>
        </p:nvSpPr>
        <p:spPr/>
        <p:txBody>
          <a:bodyPr/>
          <a:lstStyle/>
          <a:p>
            <a:fld id="{61BD90FF-C435-4A5E-BFDA-E5D5B1E54B90}" type="datetimeFigureOut">
              <a:rPr lang="es-GT" smtClean="0"/>
              <a:t>28/05/2020</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2072148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61BD90FF-C435-4A5E-BFDA-E5D5B1E54B90}" type="datetimeFigureOut">
              <a:rPr lang="es-GT" smtClean="0"/>
              <a:t>28/05/2020</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2961233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61BD90FF-C435-4A5E-BFDA-E5D5B1E54B90}" type="datetimeFigureOut">
              <a:rPr lang="es-GT" smtClean="0"/>
              <a:t>28/05/2020</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170314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61BD90FF-C435-4A5E-BFDA-E5D5B1E54B90}" type="datetimeFigureOut">
              <a:rPr lang="es-GT" smtClean="0"/>
              <a:t>28/05/2020</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3157115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61BD90FF-C435-4A5E-BFDA-E5D5B1E54B90}" type="datetimeFigureOut">
              <a:rPr lang="es-GT" smtClean="0"/>
              <a:t>28/05/2020</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73081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fecha 4"/>
          <p:cNvSpPr>
            <a:spLocks noGrp="1"/>
          </p:cNvSpPr>
          <p:nvPr>
            <p:ph type="dt" sz="half" idx="10"/>
          </p:nvPr>
        </p:nvSpPr>
        <p:spPr/>
        <p:txBody>
          <a:bodyPr/>
          <a:lstStyle/>
          <a:p>
            <a:fld id="{61BD90FF-C435-4A5E-BFDA-E5D5B1E54B90}" type="datetimeFigureOut">
              <a:rPr lang="es-GT" smtClean="0"/>
              <a:t>28/05/2020</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2879634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Marcador de fecha 6"/>
          <p:cNvSpPr>
            <a:spLocks noGrp="1"/>
          </p:cNvSpPr>
          <p:nvPr>
            <p:ph type="dt" sz="half" idx="10"/>
          </p:nvPr>
        </p:nvSpPr>
        <p:spPr/>
        <p:txBody>
          <a:bodyPr/>
          <a:lstStyle/>
          <a:p>
            <a:fld id="{61BD90FF-C435-4A5E-BFDA-E5D5B1E54B90}" type="datetimeFigureOut">
              <a:rPr lang="es-GT" smtClean="0"/>
              <a:t>28/05/2020</a:t>
            </a:fld>
            <a:endParaRPr lang="es-GT"/>
          </a:p>
        </p:txBody>
      </p:sp>
      <p:sp>
        <p:nvSpPr>
          <p:cNvPr id="8" name="Marcador de pie de página 7"/>
          <p:cNvSpPr>
            <a:spLocks noGrp="1"/>
          </p:cNvSpPr>
          <p:nvPr>
            <p:ph type="ftr" sz="quarter" idx="11"/>
          </p:nvPr>
        </p:nvSpPr>
        <p:spPr/>
        <p:txBody>
          <a:bodyPr/>
          <a:lstStyle/>
          <a:p>
            <a:endParaRPr lang="es-GT"/>
          </a:p>
        </p:txBody>
      </p:sp>
      <p:sp>
        <p:nvSpPr>
          <p:cNvPr id="9" name="Marcador de número de diapositiva 8"/>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580952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fecha 2"/>
          <p:cNvSpPr>
            <a:spLocks noGrp="1"/>
          </p:cNvSpPr>
          <p:nvPr>
            <p:ph type="dt" sz="half" idx="10"/>
          </p:nvPr>
        </p:nvSpPr>
        <p:spPr/>
        <p:txBody>
          <a:bodyPr/>
          <a:lstStyle/>
          <a:p>
            <a:fld id="{61BD90FF-C435-4A5E-BFDA-E5D5B1E54B90}" type="datetimeFigureOut">
              <a:rPr lang="es-GT" smtClean="0"/>
              <a:t>28/05/2020</a:t>
            </a:fld>
            <a:endParaRPr lang="es-GT"/>
          </a:p>
        </p:txBody>
      </p:sp>
      <p:sp>
        <p:nvSpPr>
          <p:cNvPr id="4" name="Marcador de pie de página 3"/>
          <p:cNvSpPr>
            <a:spLocks noGrp="1"/>
          </p:cNvSpPr>
          <p:nvPr>
            <p:ph type="ftr" sz="quarter" idx="11"/>
          </p:nvPr>
        </p:nvSpPr>
        <p:spPr/>
        <p:txBody>
          <a:bodyPr/>
          <a:lstStyle/>
          <a:p>
            <a:endParaRPr lang="es-GT"/>
          </a:p>
        </p:txBody>
      </p:sp>
      <p:sp>
        <p:nvSpPr>
          <p:cNvPr id="5" name="Marcador de número de diapositiva 4"/>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113814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1BD90FF-C435-4A5E-BFDA-E5D5B1E54B90}" type="datetimeFigureOut">
              <a:rPr lang="es-GT" smtClean="0"/>
              <a:t>28/05/2020</a:t>
            </a:fld>
            <a:endParaRPr lang="es-GT"/>
          </a:p>
        </p:txBody>
      </p:sp>
      <p:sp>
        <p:nvSpPr>
          <p:cNvPr id="3" name="Marcador de pie de página 2"/>
          <p:cNvSpPr>
            <a:spLocks noGrp="1"/>
          </p:cNvSpPr>
          <p:nvPr>
            <p:ph type="ftr" sz="quarter" idx="11"/>
          </p:nvPr>
        </p:nvSpPr>
        <p:spPr/>
        <p:txBody>
          <a:bodyPr/>
          <a:lstStyle/>
          <a:p>
            <a:endParaRPr lang="es-GT"/>
          </a:p>
        </p:txBody>
      </p:sp>
      <p:sp>
        <p:nvSpPr>
          <p:cNvPr id="4" name="Marcador de número de diapositiva 3"/>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1874394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1BD90FF-C435-4A5E-BFDA-E5D5B1E54B90}" type="datetimeFigureOut">
              <a:rPr lang="es-GT" smtClean="0"/>
              <a:t>28/05/2020</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4020566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1BD90FF-C435-4A5E-BFDA-E5D5B1E54B90}" type="datetimeFigureOut">
              <a:rPr lang="es-GT" smtClean="0"/>
              <a:t>28/05/2020</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352EB672-8325-4A71-8A5C-DB0C58FAA5FA}" type="slidenum">
              <a:rPr lang="es-GT" smtClean="0"/>
              <a:t>‹Nº›</a:t>
            </a:fld>
            <a:endParaRPr lang="es-GT"/>
          </a:p>
        </p:txBody>
      </p:sp>
    </p:spTree>
    <p:extLst>
      <p:ext uri="{BB962C8B-B14F-4D97-AF65-F5344CB8AC3E}">
        <p14:creationId xmlns:p14="http://schemas.microsoft.com/office/powerpoint/2010/main" val="148573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D90FF-C435-4A5E-BFDA-E5D5B1E54B90}" type="datetimeFigureOut">
              <a:rPr lang="es-GT" smtClean="0"/>
              <a:t>28/05/2020</a:t>
            </a:fld>
            <a:endParaRPr lang="es-GT"/>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EB672-8325-4A71-8A5C-DB0C58FAA5FA}" type="slidenum">
              <a:rPr lang="es-GT" smtClean="0"/>
              <a:t>‹Nº›</a:t>
            </a:fld>
            <a:endParaRPr lang="es-GT"/>
          </a:p>
        </p:txBody>
      </p:sp>
    </p:spTree>
    <p:extLst>
      <p:ext uri="{BB962C8B-B14F-4D97-AF65-F5344CB8AC3E}">
        <p14:creationId xmlns:p14="http://schemas.microsoft.com/office/powerpoint/2010/main" val="1822640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GT" b="1" dirty="0" smtClean="0"/>
              <a:t>DIMENSIONES CATEGÓRICAS DE LA VIOLENCIA CONTRA LAS MUJERES</a:t>
            </a:r>
            <a:endParaRPr lang="es-GT" b="1" dirty="0"/>
          </a:p>
        </p:txBody>
      </p:sp>
      <p:sp>
        <p:nvSpPr>
          <p:cNvPr id="3" name="Subtítulo 2"/>
          <p:cNvSpPr>
            <a:spLocks noGrp="1"/>
          </p:cNvSpPr>
          <p:nvPr>
            <p:ph type="subTitle" idx="1"/>
          </p:nvPr>
        </p:nvSpPr>
        <p:spPr/>
        <p:txBody>
          <a:bodyPr/>
          <a:lstStyle/>
          <a:p>
            <a:r>
              <a:rPr lang="es-GT" dirty="0" smtClean="0"/>
              <a:t>Guatemala</a:t>
            </a:r>
          </a:p>
          <a:p>
            <a:endParaRPr lang="es-GT" dirty="0"/>
          </a:p>
          <a:p>
            <a:pPr algn="r"/>
            <a:r>
              <a:rPr lang="es-GT" dirty="0" smtClean="0"/>
              <a:t>Angélica Valenzuela </a:t>
            </a:r>
            <a:endParaRPr lang="es-GT" dirty="0"/>
          </a:p>
        </p:txBody>
      </p:sp>
    </p:spTree>
    <p:extLst>
      <p:ext uri="{BB962C8B-B14F-4D97-AF65-F5344CB8AC3E}">
        <p14:creationId xmlns:p14="http://schemas.microsoft.com/office/powerpoint/2010/main" val="1275223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b="1" dirty="0" smtClean="0"/>
              <a:t>Reflexión: </a:t>
            </a:r>
            <a:endParaRPr lang="es-GT" b="1" dirty="0"/>
          </a:p>
        </p:txBody>
      </p:sp>
      <p:sp>
        <p:nvSpPr>
          <p:cNvPr id="3" name="Marcador de contenido 2"/>
          <p:cNvSpPr>
            <a:spLocks noGrp="1"/>
          </p:cNvSpPr>
          <p:nvPr>
            <p:ph idx="1"/>
          </p:nvPr>
        </p:nvSpPr>
        <p:spPr>
          <a:xfrm>
            <a:off x="838200" y="1825625"/>
            <a:ext cx="10515600" cy="4291711"/>
          </a:xfrm>
        </p:spPr>
        <p:txBody>
          <a:bodyPr>
            <a:normAutofit/>
          </a:bodyPr>
          <a:lstStyle/>
          <a:p>
            <a:pPr marL="0" indent="0" algn="ctr">
              <a:buNone/>
            </a:pPr>
            <a:r>
              <a:rPr lang="es-GT" dirty="0" smtClean="0"/>
              <a:t>Qué nombre se le tendría que dar a la violencia contra las mujeres y las niñas en todas sus expresiones y los femicidios, para que el mundo entero deje de tener miedo de hablarlo, no aceptarlo y denunciarlo y los países tomen medidas urgentes y agresivas para erradicarla.  </a:t>
            </a:r>
          </a:p>
          <a:p>
            <a:pPr marL="0" indent="0" algn="ctr">
              <a:buNone/>
            </a:pPr>
            <a:endParaRPr lang="es-GT" dirty="0"/>
          </a:p>
          <a:p>
            <a:pPr marL="0" indent="0" algn="ctr">
              <a:buNone/>
            </a:pPr>
            <a:r>
              <a:rPr lang="es-GT" dirty="0" smtClean="0"/>
              <a:t>Ningún brote, epidemia o pandemia en la historia de la humanidad ha alcanzado el impacto cuantitativo de la violencia contra las mujeres y las niñas. </a:t>
            </a:r>
            <a:endParaRPr lang="es-GT" dirty="0"/>
          </a:p>
        </p:txBody>
      </p:sp>
    </p:spTree>
    <p:extLst>
      <p:ext uri="{BB962C8B-B14F-4D97-AF65-F5344CB8AC3E}">
        <p14:creationId xmlns:p14="http://schemas.microsoft.com/office/powerpoint/2010/main" val="1588921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b="1" dirty="0" smtClean="0"/>
              <a:t>Hablemos de la violencia: </a:t>
            </a:r>
            <a:endParaRPr lang="es-GT" b="1" dirty="0"/>
          </a:p>
        </p:txBody>
      </p:sp>
      <p:sp>
        <p:nvSpPr>
          <p:cNvPr id="3" name="Marcador de contenido 2"/>
          <p:cNvSpPr>
            <a:spLocks noGrp="1"/>
          </p:cNvSpPr>
          <p:nvPr>
            <p:ph idx="1"/>
          </p:nvPr>
        </p:nvSpPr>
        <p:spPr/>
        <p:txBody>
          <a:bodyPr/>
          <a:lstStyle/>
          <a:p>
            <a:pPr algn="just"/>
            <a:r>
              <a:rPr lang="es-GT" dirty="0" smtClean="0"/>
              <a:t>La violencia es una conducta asociada al aprendizaje y la permisión social, es consciente y tiene como fin el control sobre la otra persona, que considera con menor valor. </a:t>
            </a:r>
          </a:p>
          <a:p>
            <a:pPr algn="just"/>
            <a:r>
              <a:rPr lang="es-GT" dirty="0" smtClean="0"/>
              <a:t>La violencia es relacional. </a:t>
            </a:r>
          </a:p>
          <a:p>
            <a:pPr algn="just"/>
            <a:r>
              <a:rPr lang="es-GT" dirty="0" smtClean="0"/>
              <a:t>Toma ventaja de varios elementos y circunstancias que van potenciándola en las formas en las que se produce, hacia quien o quienes se produce y en los efectos que provoca. </a:t>
            </a:r>
          </a:p>
          <a:p>
            <a:pPr algn="just"/>
            <a:r>
              <a:rPr lang="es-GT" dirty="0" smtClean="0"/>
              <a:t>Aunque el fin de ejercer la violencia contra alguien es común, las formas en que se instrumentaliza pueden variar. </a:t>
            </a:r>
            <a:endParaRPr lang="es-GT" dirty="0"/>
          </a:p>
        </p:txBody>
      </p:sp>
    </p:spTree>
    <p:extLst>
      <p:ext uri="{BB962C8B-B14F-4D97-AF65-F5344CB8AC3E}">
        <p14:creationId xmlns:p14="http://schemas.microsoft.com/office/powerpoint/2010/main" val="2815786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b="1" dirty="0" smtClean="0"/>
              <a:t>Hablar de la violencia a través de los números: </a:t>
            </a:r>
            <a:endParaRPr lang="es-GT" b="1" dirty="0"/>
          </a:p>
        </p:txBody>
      </p:sp>
      <p:sp>
        <p:nvSpPr>
          <p:cNvPr id="3" name="Marcador de contenido 2"/>
          <p:cNvSpPr>
            <a:spLocks noGrp="1"/>
          </p:cNvSpPr>
          <p:nvPr>
            <p:ph idx="1"/>
          </p:nvPr>
        </p:nvSpPr>
        <p:spPr/>
        <p:txBody>
          <a:bodyPr>
            <a:normAutofit lnSpcReduction="10000"/>
          </a:bodyPr>
          <a:lstStyle/>
          <a:p>
            <a:pPr algn="just"/>
            <a:r>
              <a:rPr lang="es-GT" dirty="0" smtClean="0"/>
              <a:t>Cuantificar un fenómeno como la violencia contra las mujeres y las niñas puede ser tendencioso y hay que saber para qué y desde donde se cuantifica. </a:t>
            </a:r>
          </a:p>
          <a:p>
            <a:pPr algn="just"/>
            <a:r>
              <a:rPr lang="es-GT" dirty="0" smtClean="0"/>
              <a:t>Las cifras oficiales (datos administrativos), permiten conocer el comportamiento del fenómeno que ocurre a las personas que tienen la oportunidad de acercarse a demandar un servicio, pero no permiten conocer el comportamiento real del fenómeno. </a:t>
            </a:r>
          </a:p>
          <a:p>
            <a:pPr algn="just"/>
            <a:r>
              <a:rPr lang="es-GT" dirty="0" smtClean="0"/>
              <a:t>Esto contribuye a establecer servicios que respondan a las demandas y necesidades de este grupo de personas, rutas institucionales que dependen de la presencia y demanda del servicio, por lo tanto es limitativo. </a:t>
            </a:r>
          </a:p>
          <a:p>
            <a:pPr algn="just"/>
            <a:endParaRPr lang="es-GT" dirty="0"/>
          </a:p>
        </p:txBody>
      </p:sp>
    </p:spTree>
    <p:extLst>
      <p:ext uri="{BB962C8B-B14F-4D97-AF65-F5344CB8AC3E}">
        <p14:creationId xmlns:p14="http://schemas.microsoft.com/office/powerpoint/2010/main" val="1658120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b="1" dirty="0" smtClean="0"/>
              <a:t>Lo que el COVID-19 está poniendo en evidencia:</a:t>
            </a:r>
            <a:endParaRPr lang="es-GT" b="1" dirty="0"/>
          </a:p>
        </p:txBody>
      </p:sp>
      <p:sp>
        <p:nvSpPr>
          <p:cNvPr id="3" name="Marcador de contenido 2"/>
          <p:cNvSpPr>
            <a:spLocks noGrp="1"/>
          </p:cNvSpPr>
          <p:nvPr>
            <p:ph idx="1"/>
          </p:nvPr>
        </p:nvSpPr>
        <p:spPr/>
        <p:txBody>
          <a:bodyPr>
            <a:normAutofit fontScale="92500" lnSpcReduction="20000"/>
          </a:bodyPr>
          <a:lstStyle/>
          <a:p>
            <a:pPr algn="just"/>
            <a:r>
              <a:rPr lang="es-GT" dirty="0" smtClean="0"/>
              <a:t>La dimensión vs categoría de la violencia contra las mujeres, un fenómeno sostenido en el tiempo pero que se ha categorizado para dar respuestas desde el Estado más no desde lo social-humano. </a:t>
            </a:r>
          </a:p>
          <a:p>
            <a:pPr algn="just"/>
            <a:r>
              <a:rPr lang="es-GT" dirty="0" smtClean="0"/>
              <a:t>El condicionamiento institucional para responder a las mujeres y niñas víctimas. </a:t>
            </a:r>
          </a:p>
          <a:p>
            <a:pPr algn="just"/>
            <a:r>
              <a:rPr lang="es-GT" dirty="0" smtClean="0"/>
              <a:t>La interpretación de la reducción cuantitativa de la ocurrencia de los hechos  (menos denuncias), que han llevado a poner de manifiesto las hipótesis de la violencia contra las mujeres y las niñas. </a:t>
            </a:r>
          </a:p>
          <a:p>
            <a:pPr algn="just"/>
            <a:r>
              <a:rPr lang="es-GT" dirty="0" smtClean="0"/>
              <a:t>La anomia social sobre el fenómeno de la violencia contra las mujeres y las niñas. </a:t>
            </a:r>
          </a:p>
          <a:p>
            <a:pPr algn="just"/>
            <a:r>
              <a:rPr lang="es-GT" dirty="0" smtClean="0"/>
              <a:t>El fenómeno es visible pero insistimos en ocultarlo:  </a:t>
            </a:r>
            <a:r>
              <a:rPr lang="es-GT" dirty="0"/>
              <a:t>a</a:t>
            </a:r>
            <a:r>
              <a:rPr lang="es-GT" dirty="0" smtClean="0"/>
              <a:t>l fenómeno, a quien le ocurre y por quién es provocado. </a:t>
            </a:r>
          </a:p>
        </p:txBody>
      </p:sp>
    </p:spTree>
    <p:extLst>
      <p:ext uri="{BB962C8B-B14F-4D97-AF65-F5344CB8AC3E}">
        <p14:creationId xmlns:p14="http://schemas.microsoft.com/office/powerpoint/2010/main" val="3501092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GT" b="1" dirty="0" smtClean="0"/>
              <a:t>Hacia donde debemos enfocarnos:</a:t>
            </a:r>
            <a:endParaRPr lang="es-GT" b="1" dirty="0"/>
          </a:p>
        </p:txBody>
      </p:sp>
      <p:sp>
        <p:nvSpPr>
          <p:cNvPr id="3" name="Marcador de contenido 2"/>
          <p:cNvSpPr>
            <a:spLocks noGrp="1"/>
          </p:cNvSpPr>
          <p:nvPr>
            <p:ph idx="1"/>
          </p:nvPr>
        </p:nvSpPr>
        <p:spPr/>
        <p:txBody>
          <a:bodyPr>
            <a:normAutofit fontScale="92500"/>
          </a:bodyPr>
          <a:lstStyle/>
          <a:p>
            <a:pPr algn="just"/>
            <a:r>
              <a:rPr lang="es-GT" dirty="0" smtClean="0"/>
              <a:t>A profundizar el conocimiento </a:t>
            </a:r>
            <a:r>
              <a:rPr lang="es-GT" dirty="0"/>
              <a:t>d</a:t>
            </a:r>
            <a:r>
              <a:rPr lang="es-GT" dirty="0" smtClean="0"/>
              <a:t>el fenómeno: no podemos seguir en lo superficial.</a:t>
            </a:r>
          </a:p>
          <a:p>
            <a:pPr algn="just"/>
            <a:r>
              <a:rPr lang="es-GT" dirty="0" smtClean="0"/>
              <a:t>A cambiar los modelos de trabajo: no es por demanda exclusivamente.  </a:t>
            </a:r>
          </a:p>
          <a:p>
            <a:pPr algn="just"/>
            <a:r>
              <a:rPr lang="es-GT" dirty="0" smtClean="0"/>
              <a:t>Al agresor hay que buscarlo para encontrarlo: debemos hacer visible a quien agrede. </a:t>
            </a:r>
          </a:p>
          <a:p>
            <a:pPr algn="just"/>
            <a:r>
              <a:rPr lang="es-GT" dirty="0" smtClean="0"/>
              <a:t>La respuesta a la violencia es humana: conciencia social de lo no  permitido.</a:t>
            </a:r>
          </a:p>
          <a:p>
            <a:pPr algn="just"/>
            <a:r>
              <a:rPr lang="es-GT" dirty="0" smtClean="0"/>
              <a:t>Rebasar las limitaciones de la justicia hacia las mujeres: la víctima no debe convencer al sistema, este debe protegerla.  </a:t>
            </a:r>
          </a:p>
          <a:p>
            <a:pPr marL="0" indent="0" algn="just">
              <a:buNone/>
            </a:pPr>
            <a:r>
              <a:rPr lang="es-GT" dirty="0" smtClean="0"/>
              <a:t>  </a:t>
            </a:r>
            <a:endParaRPr lang="es-GT" dirty="0"/>
          </a:p>
        </p:txBody>
      </p:sp>
    </p:spTree>
    <p:extLst>
      <p:ext uri="{BB962C8B-B14F-4D97-AF65-F5344CB8AC3E}">
        <p14:creationId xmlns:p14="http://schemas.microsoft.com/office/powerpoint/2010/main" val="356815827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796</TotalTime>
  <Words>511</Words>
  <Application>Microsoft Office PowerPoint</Application>
  <PresentationFormat>Panorámica</PresentationFormat>
  <Paragraphs>30</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Calibri Light</vt:lpstr>
      <vt:lpstr>Tema de Office</vt:lpstr>
      <vt:lpstr>DIMENSIONES CATEGÓRICAS DE LA VIOLENCIA CONTRA LAS MUJERES</vt:lpstr>
      <vt:lpstr>Reflexión: </vt:lpstr>
      <vt:lpstr>Hablemos de la violencia: </vt:lpstr>
      <vt:lpstr>Hablar de la violencia a través de los números: </vt:lpstr>
      <vt:lpstr>Lo que el COVID-19 está poniendo en evidencia:</vt:lpstr>
      <vt:lpstr>Hacia donde debemos enfocarnos: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dc:creator>
  <cp:lastModifiedBy>mancomunidad</cp:lastModifiedBy>
  <cp:revision>9</cp:revision>
  <dcterms:created xsi:type="dcterms:W3CDTF">2020-05-28T00:31:25Z</dcterms:created>
  <dcterms:modified xsi:type="dcterms:W3CDTF">2020-05-29T02:29:58Z</dcterms:modified>
</cp:coreProperties>
</file>