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4" r:id="rId3"/>
    <p:sldId id="276" r:id="rId4"/>
    <p:sldId id="277" r:id="rId5"/>
    <p:sldId id="265" r:id="rId6"/>
    <p:sldId id="266" r:id="rId7"/>
    <p:sldId id="267" r:id="rId8"/>
    <p:sldId id="268" r:id="rId9"/>
    <p:sldId id="271" r:id="rId10"/>
    <p:sldId id="270" r:id="rId11"/>
    <p:sldId id="269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3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288" r:id="rId34"/>
    <p:sldId id="302" r:id="rId35"/>
    <p:sldId id="303" r:id="rId36"/>
    <p:sldId id="304" r:id="rId37"/>
    <p:sldId id="305" r:id="rId38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brosio ferrer portillo" initials="afp" lastIdx="2" clrIdx="0">
    <p:extLst>
      <p:ext uri="{19B8F6BF-5375-455C-9EA6-DF929625EA0E}">
        <p15:presenceInfo xmlns:p15="http://schemas.microsoft.com/office/powerpoint/2012/main" userId="af0abd6825eb69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F130F-59D6-496E-89C3-87D240CCB876}" type="datetimeFigureOut">
              <a:rPr lang="es-ES" smtClean="0"/>
              <a:pPr/>
              <a:t>23/07/2018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0C5FC-FC23-45EE-9D85-E9886862FCD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79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158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451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368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863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51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679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441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586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76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199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09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072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965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212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168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011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368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893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966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3995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273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591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530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84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832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432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7057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856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146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4431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12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17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874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11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72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891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0C5FC-FC23-45EE-9D85-E9886862FCD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75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2672-2340-4F0C-B068-9995567A2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E4F14B-A44D-4F79-B062-8261C8B6A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60DC-5192-4EBA-8806-E2732AEBC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DAAB-745A-4B64-A7FB-184545E90F9D}" type="datetimeFigureOut">
              <a:rPr lang="ca-ES" smtClean="0"/>
              <a:pPr/>
              <a:t>23/7/2018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6C2B0C-4DAB-4C2A-953D-A96E4F15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11FABB-488F-4DE0-8D88-BC249086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B385-60AB-4349-9710-70715C2F69B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690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F93D1-D128-4325-A6F3-E75C06C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0A097A-72C2-4E9C-A58C-A26FD4B60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9AFB0-48D1-4DD0-86B2-A636F134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DAAB-745A-4B64-A7FB-184545E90F9D}" type="datetimeFigureOut">
              <a:rPr lang="ca-ES" smtClean="0"/>
              <a:pPr/>
              <a:t>23/7/2018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73B8C-B47A-4F0F-B91C-9ACAA358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C99B5C-6D05-4D41-A2F1-EEA96A8F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B385-60AB-4349-9710-70715C2F69B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054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7EACD9-4FCE-415C-9FC5-717408E12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F80C43-76ED-4171-9FA2-C6CDFDC63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8FA8D-5B77-4112-A68E-94A148F6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DAAB-745A-4B64-A7FB-184545E90F9D}" type="datetimeFigureOut">
              <a:rPr lang="ca-ES" smtClean="0"/>
              <a:pPr/>
              <a:t>23/7/2018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65774D-AC7B-4FCF-8337-DC3F323B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C0B58B-6A14-482E-AFDF-AED0FBD6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B385-60AB-4349-9710-70715C2F69B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1704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843FC-330D-4ABC-B33A-34C9D8C9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CB7EC1-EDDC-4F9A-89B1-DA56B8AC9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B05E05-FB99-4693-877A-23F52C0C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DAAB-745A-4B64-A7FB-184545E90F9D}" type="datetimeFigureOut">
              <a:rPr lang="ca-ES" smtClean="0"/>
              <a:pPr/>
              <a:t>23/7/2018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81DFDA-0CC4-46D5-894B-789F8B01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1CA45-8E16-4714-BBE2-6BB4F0E6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B385-60AB-4349-9710-70715C2F69B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6335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8CF58-7EAC-4A6A-B09C-105D22C5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BA402B-E523-4884-B90C-778047E4B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BFB02E-AE40-43B7-95C6-94FA622C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DAAB-745A-4B64-A7FB-184545E90F9D}" type="datetimeFigureOut">
              <a:rPr lang="ca-ES" smtClean="0"/>
              <a:pPr/>
              <a:t>23/7/2018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C36585-52F6-4A47-A08B-60710E33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153BCD-FD7A-45C0-86DA-AF011319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B385-60AB-4349-9710-70715C2F69B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588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A2BAB-1413-4157-98D1-EAFC21BA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473773-AC63-4253-89D5-20CE4D942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AC8E1E-1F1D-4B94-89CC-74E4E0A3F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497DB1-250D-4C7D-99F3-907572C6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DAAB-745A-4B64-A7FB-184545E90F9D}" type="datetimeFigureOut">
              <a:rPr lang="ca-ES" smtClean="0"/>
              <a:pPr/>
              <a:t>23/7/2018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003336-B888-4316-B77B-62E3615C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24EEF8-D832-46BC-8134-D7F411FE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B385-60AB-4349-9710-70715C2F69B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41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C88F5-516B-421A-AB54-548CF755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877DC7-6D4C-4371-8B2B-FD9245CC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629A94-C940-4D33-9948-CABCBDDA9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7B4990-5CEC-4B4D-A8A2-8B750BC75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93DBA2-6EBE-4A69-90B1-85B13D5DE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0B4560-10E2-4F9A-B6D6-C1C4B715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DAAB-745A-4B64-A7FB-184545E90F9D}" type="datetimeFigureOut">
              <a:rPr lang="ca-ES" smtClean="0"/>
              <a:pPr/>
              <a:t>23/7/2018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859B25-934B-48BD-B9BE-C0989484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DDF71A-9BD3-4E8E-9417-272A6E1D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B385-60AB-4349-9710-70715C2F69B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9871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F0D86-DC38-4B92-8BF1-17B32A8E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318D2D-81AF-4883-A86A-3BCA1262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DAAB-745A-4B64-A7FB-184545E90F9D}" type="datetimeFigureOut">
              <a:rPr lang="ca-ES" smtClean="0"/>
              <a:pPr/>
              <a:t>23/7/2018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C45FD9-C4D1-478B-93D5-F744EE8C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607C6-4E33-4B9A-8C46-A6ADD1E0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B385-60AB-4349-9710-70715C2F69B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94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915C0E-6352-44DB-9A2D-9B437665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DAAB-745A-4B64-A7FB-184545E90F9D}" type="datetimeFigureOut">
              <a:rPr lang="ca-ES" smtClean="0"/>
              <a:pPr/>
              <a:t>23/7/2018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95440B-881D-4E2A-9E7C-AD5946EF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F907BC-D6DC-4572-98B2-712CAA27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B385-60AB-4349-9710-70715C2F69B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657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D377E-C0CD-43B8-9A8C-4874941E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E6F131-C9CE-4211-968F-3C032FA5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CAA79A-BB24-4231-BC56-42640E8B9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4DF480-B9C0-4887-9383-6279F8A1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DAAB-745A-4B64-A7FB-184545E90F9D}" type="datetimeFigureOut">
              <a:rPr lang="ca-ES" smtClean="0"/>
              <a:pPr/>
              <a:t>23/7/2018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296651-B39F-444A-BD0B-63878EA4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0298A8-F740-445B-A289-DDAB7101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B385-60AB-4349-9710-70715C2F69B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572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CDDD3-822B-47C8-A24C-23510925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863B682-99C1-4045-B5B3-29C40F567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02085E-C124-40E4-BD30-115D83AD0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23CE11-0AB5-4D84-98C8-AEF2184E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DAAB-745A-4B64-A7FB-184545E90F9D}" type="datetimeFigureOut">
              <a:rPr lang="ca-ES" smtClean="0"/>
              <a:pPr/>
              <a:t>23/7/2018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B77082-3A48-4735-BEF1-94BF194D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F1937-F91E-422A-946C-89F035FF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B385-60AB-4349-9710-70715C2F69B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874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F2083B-40A3-4E63-A04A-ED827492E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2AE67A-DC71-47B0-9B45-130C33072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F4865C-4057-403B-81A3-4516D5660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0DAAB-745A-4B64-A7FB-184545E90F9D}" type="datetimeFigureOut">
              <a:rPr lang="ca-ES" smtClean="0"/>
              <a:pPr/>
              <a:t>23/7/2018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2A5210-4307-42BB-B904-AD2B4991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A935D-169A-4E96-AEA8-6F3036009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2B385-60AB-4349-9710-70715C2F69B2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841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C4D21-7422-45D1-9696-855B817B4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589" y="3863689"/>
            <a:ext cx="9144000" cy="1488240"/>
          </a:xfrm>
        </p:spPr>
        <p:txBody>
          <a:bodyPr/>
          <a:lstStyle/>
          <a:p>
            <a:r>
              <a:rPr lang="ca-ES" sz="1800" b="1" dirty="0"/>
              <a:t>				            </a:t>
            </a:r>
            <a:r>
              <a:rPr lang="ca-ES" sz="2400" b="1" dirty="0"/>
              <a:t>SERGI MACHÍ FELICI</a:t>
            </a:r>
            <a:br>
              <a:rPr lang="ca-ES" sz="2400" b="1" dirty="0"/>
            </a:br>
            <a:r>
              <a:rPr lang="ca-ES" sz="2400" b="1" dirty="0"/>
              <a:t>					SMACHI@MANRA.ORG</a:t>
            </a:r>
            <a:endParaRPr lang="ca-ES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6E4B32E-DBA1-4C71-AD1A-0DE0B4A1761A}"/>
              </a:ext>
            </a:extLst>
          </p:cNvPr>
          <p:cNvSpPr/>
          <p:nvPr/>
        </p:nvSpPr>
        <p:spPr>
          <a:xfrm>
            <a:off x="1272416" y="145046"/>
            <a:ext cx="1050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ESPACIO PÚBLICO, </a:t>
            </a:r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REGENERACIÓN </a:t>
            </a:r>
          </a:p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URBANA, INNOVACIÓN SOCIAL</a:t>
            </a:r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DINAMIZACIÓN COMERCIAL </a:t>
            </a:r>
          </a:p>
          <a:p>
            <a:pPr algn="ctr"/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 PARTICIPACIÓN</a:t>
            </a:r>
          </a:p>
        </p:txBody>
      </p:sp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43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312" y="328599"/>
            <a:ext cx="9875520" cy="58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4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194" y="309293"/>
            <a:ext cx="10287000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591" y="326373"/>
            <a:ext cx="8775965" cy="55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1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896" y="0"/>
            <a:ext cx="8485632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5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557" y="326373"/>
            <a:ext cx="9143999" cy="55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8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688" y="0"/>
            <a:ext cx="8973312" cy="59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8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366" y="141307"/>
            <a:ext cx="9058656" cy="6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91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067" y="-17343"/>
            <a:ext cx="8636925" cy="5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4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496" y="1668"/>
            <a:ext cx="10143744" cy="5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409" y="171366"/>
            <a:ext cx="10511791" cy="59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54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312" y="464965"/>
            <a:ext cx="9960864" cy="56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35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40" y="0"/>
            <a:ext cx="916686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41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032" y="0"/>
            <a:ext cx="9044940" cy="60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49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16426" y="425533"/>
            <a:ext cx="6220537" cy="53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92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371600" y="641718"/>
            <a:ext cx="9787436" cy="4211636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dirty="0"/>
              <a:t>Las políticas de Espacios Públicos (EP) tratan de pasar de ciudades:</a:t>
            </a:r>
            <a:br>
              <a:rPr lang="es-ES" sz="4000" dirty="0"/>
            </a:br>
            <a:br>
              <a:rPr lang="es-ES" sz="4000" dirty="0"/>
            </a:br>
            <a:r>
              <a:rPr lang="es-ES" sz="4000" dirty="0"/>
              <a:t>- segregadas (social y espacialmente) a ciudades integradas</a:t>
            </a:r>
            <a:br>
              <a:rPr lang="es-ES" sz="4000" dirty="0"/>
            </a:br>
            <a:r>
              <a:rPr lang="es-ES" sz="4000" dirty="0"/>
              <a:t>- de consumidores a ciudades de ciudadanos</a:t>
            </a:r>
            <a:br>
              <a:rPr lang="es-ES" sz="4000" dirty="0"/>
            </a:br>
            <a:r>
              <a:rPr lang="es-ES" sz="4000" dirty="0"/>
              <a:t>- hostiles a ciudades amables</a:t>
            </a:r>
            <a:br>
              <a:rPr lang="es-ES" sz="4000" dirty="0"/>
            </a:br>
            <a:endParaRPr lang="ca-ES" sz="4000" dirty="0"/>
          </a:p>
        </p:txBody>
      </p:sp>
    </p:spTree>
    <p:extLst>
      <p:ext uri="{BB962C8B-B14F-4D97-AF65-F5344CB8AC3E}">
        <p14:creationId xmlns:p14="http://schemas.microsoft.com/office/powerpoint/2010/main" val="1548190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371600" y="1047690"/>
            <a:ext cx="9787436" cy="4762620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Queremos que el EP deseado:</a:t>
            </a:r>
            <a:br>
              <a:rPr lang="es-ES" sz="4000" dirty="0"/>
            </a:br>
            <a:br>
              <a:rPr lang="es-ES" sz="4000" dirty="0"/>
            </a:br>
            <a:r>
              <a:rPr lang="es-ES" sz="4000" dirty="0"/>
              <a:t>- sea un lugar de encuentro, de pertenencia a todas las escalas y de expresión de diversidad.</a:t>
            </a:r>
            <a:br>
              <a:rPr lang="es-ES" sz="4000" dirty="0"/>
            </a:br>
            <a:r>
              <a:rPr lang="es-ES" sz="4000" dirty="0"/>
              <a:t>- que no sea necesario pagar, comprar o consumir.  Que se circule a todas horas.</a:t>
            </a:r>
            <a:br>
              <a:rPr lang="es-ES" sz="4000" dirty="0"/>
            </a:br>
            <a:r>
              <a:rPr lang="es-ES" sz="4000" dirty="0"/>
              <a:t>-que sea escenario, no paisaje.</a:t>
            </a:r>
            <a:br>
              <a:rPr lang="es-ES" sz="4000" dirty="0"/>
            </a:br>
            <a:endParaRPr lang="ca-ES" sz="4000" dirty="0"/>
          </a:p>
        </p:txBody>
      </p:sp>
    </p:spTree>
    <p:extLst>
      <p:ext uri="{BB962C8B-B14F-4D97-AF65-F5344CB8AC3E}">
        <p14:creationId xmlns:p14="http://schemas.microsoft.com/office/powerpoint/2010/main" val="385591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371600" y="1047690"/>
            <a:ext cx="9787436" cy="4762620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Amenazas:</a:t>
            </a:r>
            <a:br>
              <a:rPr lang="es-ES" sz="4000" dirty="0"/>
            </a:br>
            <a:br>
              <a:rPr lang="es-ES" sz="4000" dirty="0"/>
            </a:br>
            <a:r>
              <a:rPr lang="es-ES" sz="4000" dirty="0"/>
              <a:t>- los vecinos instalan “rejas” por doquier.</a:t>
            </a:r>
            <a:br>
              <a:rPr lang="es-ES" sz="4000" dirty="0"/>
            </a:br>
            <a:r>
              <a:rPr lang="es-ES" sz="4000" dirty="0"/>
              <a:t>- los municipios “entregan” EP a proyectos privados de urbanización.</a:t>
            </a:r>
            <a:br>
              <a:rPr lang="es-ES" sz="4000" dirty="0"/>
            </a:br>
            <a:r>
              <a:rPr lang="es-ES" sz="4000" dirty="0"/>
              <a:t>- el vandalismo arruina esfuerzos.</a:t>
            </a:r>
            <a:br>
              <a:rPr lang="es-ES" sz="4000" dirty="0"/>
            </a:br>
            <a:endParaRPr lang="ca-ES" sz="4000" dirty="0"/>
          </a:p>
        </p:txBody>
      </p:sp>
    </p:spTree>
    <p:extLst>
      <p:ext uri="{BB962C8B-B14F-4D97-AF65-F5344CB8AC3E}">
        <p14:creationId xmlns:p14="http://schemas.microsoft.com/office/powerpoint/2010/main" val="1599530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371600" y="1047690"/>
            <a:ext cx="9787436" cy="4762620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dirty="0"/>
              <a:t>Opciones:</a:t>
            </a:r>
            <a:br>
              <a:rPr lang="es-ES" sz="4000" dirty="0"/>
            </a:br>
            <a:br>
              <a:rPr lang="es-ES" sz="4000" dirty="0"/>
            </a:br>
            <a:r>
              <a:rPr lang="es-ES" sz="4000" dirty="0"/>
              <a:t>- aceptar el proceso como un fenómeno natural.</a:t>
            </a:r>
            <a:br>
              <a:rPr lang="es-ES" sz="4000" dirty="0"/>
            </a:br>
            <a:r>
              <a:rPr lang="es-ES" sz="4000" dirty="0"/>
              <a:t>- intervenir: orientar hacia el trabajo participativo con la comunidad.</a:t>
            </a:r>
            <a:br>
              <a:rPr lang="es-ES" sz="4000" dirty="0"/>
            </a:br>
            <a:r>
              <a:rPr lang="es-ES" sz="4000" dirty="0"/>
              <a:t>La experiencia demuestra que la implicación de los vecinos en el EP, lo frecuentan i lo cuidan más.  Si lo ocupan, será más seguro.   </a:t>
            </a:r>
            <a:br>
              <a:rPr lang="es-ES" sz="4000" dirty="0"/>
            </a:br>
            <a:endParaRPr lang="ca-ES" sz="4000" dirty="0"/>
          </a:p>
        </p:txBody>
      </p:sp>
    </p:spTree>
    <p:extLst>
      <p:ext uri="{BB962C8B-B14F-4D97-AF65-F5344CB8AC3E}">
        <p14:creationId xmlns:p14="http://schemas.microsoft.com/office/powerpoint/2010/main" val="239761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371600" y="1047690"/>
            <a:ext cx="9787436" cy="4762620"/>
          </a:xfrm>
        </p:spPr>
        <p:txBody>
          <a:bodyPr>
            <a:normAutofit fontScale="90000"/>
          </a:bodyPr>
          <a:lstStyle/>
          <a:p>
            <a:pPr algn="l"/>
            <a:r>
              <a:rPr lang="es-ES" sz="4900" dirty="0"/>
              <a:t>Qué hacer?</a:t>
            </a:r>
            <a:br>
              <a:rPr lang="es-ES" sz="4900" dirty="0"/>
            </a:br>
            <a:br>
              <a:rPr lang="es-ES" sz="4400" dirty="0"/>
            </a:br>
            <a:r>
              <a:rPr lang="es-ES" sz="4400" dirty="0"/>
              <a:t>1- fortalecer el EP como  </a:t>
            </a:r>
            <a:r>
              <a:rPr lang="es-ES" sz="4400"/>
              <a:t>escenario cotidiano </a:t>
            </a:r>
            <a:r>
              <a:rPr lang="es-ES" sz="4400" dirty="0"/>
              <a:t>(animación       apropiación       seguridad)</a:t>
            </a:r>
            <a:br>
              <a:rPr lang="es-ES" sz="4400" dirty="0"/>
            </a:br>
            <a:r>
              <a:rPr lang="es-ES" sz="4400" dirty="0"/>
              <a:t>2- involucrar a la ciudadanía en la gestión (desde el diseño, diversidad y heterogeneidad), en la construcción y animación.</a:t>
            </a:r>
            <a:br>
              <a:rPr lang="es-ES" sz="4400" dirty="0"/>
            </a:br>
            <a:r>
              <a:rPr lang="es-ES" sz="4400" dirty="0"/>
              <a:t>3- articular actores, acciones y recursos (liderazgo municipal, motivación, diversidad). </a:t>
            </a:r>
            <a:endParaRPr lang="ca-ES" sz="4400" dirty="0"/>
          </a:p>
        </p:txBody>
      </p:sp>
      <p:sp>
        <p:nvSpPr>
          <p:cNvPr id="2" name="Flecha derecha 1"/>
          <p:cNvSpPr/>
          <p:nvPr/>
        </p:nvSpPr>
        <p:spPr>
          <a:xfrm>
            <a:off x="3987498" y="2666805"/>
            <a:ext cx="393700" cy="139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Flecha derecha 11"/>
          <p:cNvSpPr/>
          <p:nvPr/>
        </p:nvSpPr>
        <p:spPr>
          <a:xfrm>
            <a:off x="7179567" y="2736460"/>
            <a:ext cx="393700" cy="139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6750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371600" y="1047690"/>
            <a:ext cx="9787436" cy="4762620"/>
          </a:xfrm>
        </p:spPr>
        <p:txBody>
          <a:bodyPr>
            <a:noAutofit/>
          </a:bodyPr>
          <a:lstStyle/>
          <a:p>
            <a:pPr algn="l"/>
            <a:r>
              <a:rPr lang="es-ES" sz="3400" dirty="0"/>
              <a:t>Límites y barreras:</a:t>
            </a:r>
            <a:br>
              <a:rPr lang="es-ES" sz="3400" dirty="0"/>
            </a:br>
            <a:br>
              <a:rPr lang="es-ES" sz="3400" dirty="0"/>
            </a:br>
            <a:r>
              <a:rPr lang="es-ES" sz="3400" dirty="0"/>
              <a:t>- algunas materias demandan competencia técnica.</a:t>
            </a:r>
            <a:br>
              <a:rPr lang="es-ES" sz="3400" dirty="0"/>
            </a:br>
            <a:r>
              <a:rPr lang="es-ES" sz="3400" dirty="0"/>
              <a:t>- razones de eficiencia (parquímetros, semáforos). Son problemas que trascienden de opiniones personales.</a:t>
            </a:r>
            <a:br>
              <a:rPr lang="es-ES" sz="3400" dirty="0"/>
            </a:br>
            <a:r>
              <a:rPr lang="es-ES" sz="3400" dirty="0"/>
              <a:t>- temor a quedar erosionado o levantar expectativas no realistas. </a:t>
            </a:r>
            <a:br>
              <a:rPr lang="es-ES" sz="3400" dirty="0"/>
            </a:br>
            <a:r>
              <a:rPr lang="es-ES" sz="3400" dirty="0"/>
              <a:t>- procesos altamente consumidores de tiempo y recursos.</a:t>
            </a:r>
            <a:endParaRPr lang="ca-ES" sz="3400" dirty="0"/>
          </a:p>
        </p:txBody>
      </p:sp>
    </p:spTree>
    <p:extLst>
      <p:ext uri="{BB962C8B-B14F-4D97-AF65-F5344CB8AC3E}">
        <p14:creationId xmlns:p14="http://schemas.microsoft.com/office/powerpoint/2010/main" val="380257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272" y="0"/>
            <a:ext cx="9253728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84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965444" y="744335"/>
            <a:ext cx="9787436" cy="4762620"/>
          </a:xfrm>
        </p:spPr>
        <p:txBody>
          <a:bodyPr>
            <a:noAutofit/>
          </a:bodyPr>
          <a:lstStyle/>
          <a:p>
            <a:pPr algn="l"/>
            <a:br>
              <a:rPr lang="es-ES" sz="3400" dirty="0"/>
            </a:br>
            <a:br>
              <a:rPr lang="es-ES" sz="3400" dirty="0"/>
            </a:br>
            <a:r>
              <a:rPr lang="es-ES" sz="3400" dirty="0"/>
              <a:t>Principios de la participación ciudadana en la gestión de los EP:</a:t>
            </a:r>
            <a:br>
              <a:rPr lang="es-ES" sz="3800" dirty="0"/>
            </a:br>
            <a:r>
              <a:rPr lang="es-ES" sz="3800" dirty="0"/>
              <a:t>- </a:t>
            </a:r>
            <a:r>
              <a:rPr lang="es-ES" sz="3800" dirty="0" err="1"/>
              <a:t>proactividad</a:t>
            </a:r>
            <a:br>
              <a:rPr lang="es-ES" sz="3800" dirty="0"/>
            </a:br>
            <a:r>
              <a:rPr lang="es-ES" sz="3800" dirty="0"/>
              <a:t>- inclusión</a:t>
            </a:r>
            <a:br>
              <a:rPr lang="es-ES" sz="3800" dirty="0"/>
            </a:br>
            <a:r>
              <a:rPr lang="es-ES" sz="3800" dirty="0"/>
              <a:t>- responsabilidad</a:t>
            </a:r>
            <a:br>
              <a:rPr lang="es-ES" sz="3800" dirty="0"/>
            </a:br>
            <a:r>
              <a:rPr lang="es-ES" sz="3800" dirty="0"/>
              <a:t>- flexibilidad</a:t>
            </a:r>
            <a:br>
              <a:rPr lang="es-ES" sz="3800" dirty="0"/>
            </a:br>
            <a:r>
              <a:rPr lang="es-ES" sz="3800" dirty="0"/>
              <a:t>- pertinencia</a:t>
            </a:r>
            <a:br>
              <a:rPr lang="es-ES" sz="3800" dirty="0"/>
            </a:br>
            <a:r>
              <a:rPr lang="es-ES" sz="3800" dirty="0"/>
              <a:t>- acceso</a:t>
            </a:r>
            <a:br>
              <a:rPr lang="es-ES" sz="3800" dirty="0"/>
            </a:br>
            <a:r>
              <a:rPr lang="es-ES" sz="3800" dirty="0"/>
              <a:t>- trasparencia</a:t>
            </a:r>
            <a:br>
              <a:rPr lang="es-ES" sz="3800" dirty="0"/>
            </a:br>
            <a:r>
              <a:rPr lang="es-ES" sz="3800" dirty="0"/>
              <a:t>- oportunidad</a:t>
            </a:r>
            <a:endParaRPr lang="ca-ES" sz="3800" dirty="0"/>
          </a:p>
        </p:txBody>
      </p:sp>
    </p:spTree>
    <p:extLst>
      <p:ext uri="{BB962C8B-B14F-4D97-AF65-F5344CB8AC3E}">
        <p14:creationId xmlns:p14="http://schemas.microsoft.com/office/powerpoint/2010/main" val="1284346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965444" y="744335"/>
            <a:ext cx="9787436" cy="4762620"/>
          </a:xfrm>
        </p:spPr>
        <p:txBody>
          <a:bodyPr>
            <a:noAutofit/>
          </a:bodyPr>
          <a:lstStyle/>
          <a:p>
            <a:pPr algn="l"/>
            <a:br>
              <a:rPr lang="es-ES" sz="3400" dirty="0"/>
            </a:br>
            <a:br>
              <a:rPr lang="es-ES" sz="3400" dirty="0"/>
            </a:br>
            <a:r>
              <a:rPr lang="es-ES" sz="3400" dirty="0" err="1"/>
              <a:t>Decàlogo</a:t>
            </a:r>
            <a:r>
              <a:rPr lang="es-ES" sz="3400" dirty="0"/>
              <a:t> para una buena gestión participativa de EP:</a:t>
            </a:r>
            <a:br>
              <a:rPr lang="es-ES" sz="3800" dirty="0"/>
            </a:br>
            <a:r>
              <a:rPr lang="es-ES" sz="3000" dirty="0"/>
              <a:t>1- no saltarse etapas</a:t>
            </a:r>
            <a:br>
              <a:rPr lang="es-ES" sz="3000" dirty="0"/>
            </a:br>
            <a:r>
              <a:rPr lang="es-ES" sz="3000" dirty="0"/>
              <a:t>2- concebirlos como escenarios, no como paisajes</a:t>
            </a:r>
            <a:br>
              <a:rPr lang="es-ES" sz="3000" dirty="0"/>
            </a:br>
            <a:r>
              <a:rPr lang="es-ES" sz="3000" dirty="0"/>
              <a:t>3- Promover la animación</a:t>
            </a:r>
            <a:br>
              <a:rPr lang="es-ES" sz="3000" dirty="0"/>
            </a:br>
            <a:r>
              <a:rPr lang="es-ES" sz="3000" dirty="0"/>
              <a:t>4- invertir en capital socia (para la conservación)</a:t>
            </a:r>
            <a:br>
              <a:rPr lang="es-ES" sz="3000" dirty="0"/>
            </a:br>
            <a:r>
              <a:rPr lang="es-ES" sz="3000" dirty="0"/>
              <a:t>5- fortalecer la municipalidad</a:t>
            </a:r>
            <a:br>
              <a:rPr lang="es-ES" sz="3000" dirty="0"/>
            </a:br>
            <a:r>
              <a:rPr lang="es-ES" sz="3000" dirty="0"/>
              <a:t>6- difundir las herramientas</a:t>
            </a:r>
            <a:br>
              <a:rPr lang="es-ES" sz="3000" dirty="0"/>
            </a:br>
            <a:r>
              <a:rPr lang="es-ES" sz="3000" dirty="0"/>
              <a:t>7- invitar al sector privado</a:t>
            </a:r>
            <a:br>
              <a:rPr lang="es-ES" sz="3000" dirty="0"/>
            </a:br>
            <a:r>
              <a:rPr lang="es-ES" sz="3000" dirty="0"/>
              <a:t>8- articular actores</a:t>
            </a:r>
            <a:br>
              <a:rPr lang="es-ES" sz="3000" dirty="0"/>
            </a:br>
            <a:r>
              <a:rPr lang="es-ES" sz="3000" dirty="0"/>
              <a:t>9-aprender de las experiencias exitosas</a:t>
            </a:r>
            <a:br>
              <a:rPr lang="es-ES" sz="3000" dirty="0"/>
            </a:br>
            <a:r>
              <a:rPr lang="es-ES" sz="3000" dirty="0"/>
              <a:t>10- actuar ahora</a:t>
            </a:r>
            <a:endParaRPr lang="ca-ES" sz="3000" dirty="0"/>
          </a:p>
        </p:txBody>
      </p:sp>
    </p:spTree>
    <p:extLst>
      <p:ext uri="{BB962C8B-B14F-4D97-AF65-F5344CB8AC3E}">
        <p14:creationId xmlns:p14="http://schemas.microsoft.com/office/powerpoint/2010/main" val="2017619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184" y="0"/>
            <a:ext cx="8814816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7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24000" y="320040"/>
            <a:ext cx="9144000" cy="5931247"/>
          </a:xfrm>
        </p:spPr>
        <p:txBody>
          <a:bodyPr>
            <a:normAutofit/>
          </a:bodyPr>
          <a:lstStyle/>
          <a:p>
            <a:pPr algn="l"/>
            <a:r>
              <a:rPr lang="es-ES" sz="3800" dirty="0"/>
              <a:t>Espacio público y comercio:</a:t>
            </a:r>
            <a:br>
              <a:rPr lang="es-ES" sz="2700" dirty="0"/>
            </a:br>
            <a:br>
              <a:rPr lang="es-ES" sz="2700" dirty="0"/>
            </a:br>
            <a:r>
              <a:rPr lang="es-ES" sz="2700" dirty="0"/>
              <a:t>- el comercio (junto con criterios geográficos y defensivos) fue uno de los motivos de los asentamientos humanos.</a:t>
            </a:r>
            <a:br>
              <a:rPr lang="es-ES" sz="2700" dirty="0"/>
            </a:br>
            <a:r>
              <a:rPr lang="es-ES" sz="2700" dirty="0"/>
              <a:t>- los pequeños puestos de venta en calles y plazas producen actividad social.</a:t>
            </a:r>
            <a:br>
              <a:rPr lang="es-ES" sz="2700" dirty="0"/>
            </a:br>
            <a:r>
              <a:rPr lang="es-ES" sz="2700" dirty="0"/>
              <a:t>- el comercio es una actividad que da sentido al EP, dado que:</a:t>
            </a:r>
            <a:br>
              <a:rPr lang="es-ES" sz="2700" dirty="0"/>
            </a:br>
            <a:r>
              <a:rPr lang="es-ES" sz="2700" dirty="0"/>
              <a:t>	a. promueve a movilidad urbana</a:t>
            </a:r>
            <a:br>
              <a:rPr lang="es-ES" sz="2700" dirty="0"/>
            </a:br>
            <a:r>
              <a:rPr lang="es-ES" sz="2700" dirty="0"/>
              <a:t>	b. la percepción social la considera cuna actividad </a:t>
            </a:r>
            <a:br>
              <a:rPr lang="es-ES" sz="2700" dirty="0"/>
            </a:br>
            <a:r>
              <a:rPr lang="es-ES" sz="2700" dirty="0"/>
              <a:t>	netamente pública.</a:t>
            </a:r>
            <a:br>
              <a:rPr lang="es-ES" sz="2700" dirty="0"/>
            </a:br>
            <a:br>
              <a:rPr lang="es-ES" sz="2700" dirty="0"/>
            </a:br>
            <a:endParaRPr lang="ca-ES" sz="2700" dirty="0"/>
          </a:p>
        </p:txBody>
      </p:sp>
    </p:spTree>
    <p:extLst>
      <p:ext uri="{BB962C8B-B14F-4D97-AF65-F5344CB8AC3E}">
        <p14:creationId xmlns:p14="http://schemas.microsoft.com/office/powerpoint/2010/main" val="2080441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24000" y="320040"/>
            <a:ext cx="9144000" cy="5931247"/>
          </a:xfrm>
        </p:spPr>
        <p:txBody>
          <a:bodyPr>
            <a:normAutofit/>
          </a:bodyPr>
          <a:lstStyle/>
          <a:p>
            <a:pPr algn="l"/>
            <a:r>
              <a:rPr lang="es-ES" sz="3800" dirty="0"/>
              <a:t>Percepción actual del EP:</a:t>
            </a:r>
            <a:br>
              <a:rPr lang="es-ES" sz="2700" dirty="0"/>
            </a:br>
            <a:br>
              <a:rPr lang="es-ES" sz="2700" dirty="0"/>
            </a:br>
            <a:r>
              <a:rPr lang="es-ES" sz="2700" dirty="0"/>
              <a:t>- ya no es un lugar de intercambio social, sino un lugar amenazante.</a:t>
            </a:r>
            <a:br>
              <a:rPr lang="es-ES" sz="2700" dirty="0"/>
            </a:br>
            <a:r>
              <a:rPr lang="es-ES" sz="2700" dirty="0"/>
              <a:t>- como respuesta a estas amenazas encontramos el automóvil y el centro comercial y de ocio. Flujo: casa-</a:t>
            </a:r>
            <a:r>
              <a:rPr lang="es-ES" sz="2700" dirty="0" err="1"/>
              <a:t>automovil</a:t>
            </a:r>
            <a:r>
              <a:rPr lang="es-ES" sz="2700" dirty="0"/>
              <a:t>-trabajo-</a:t>
            </a:r>
            <a:r>
              <a:rPr lang="es-ES" sz="2700" dirty="0" err="1"/>
              <a:t>automovil</a:t>
            </a:r>
            <a:r>
              <a:rPr lang="es-ES" sz="2700" dirty="0"/>
              <a:t>-centro comercial-</a:t>
            </a:r>
            <a:r>
              <a:rPr lang="es-ES" sz="2700" dirty="0" err="1"/>
              <a:t>automovil</a:t>
            </a:r>
            <a:r>
              <a:rPr lang="es-ES" sz="2700" dirty="0"/>
              <a:t>-casa.</a:t>
            </a:r>
            <a:br>
              <a:rPr lang="es-ES" sz="2700" dirty="0"/>
            </a:br>
            <a:r>
              <a:rPr lang="es-ES" sz="2700" dirty="0"/>
              <a:t>- como resultado tenemos una despersonalización: pasamos de ser ciudadanos a ser consumidores/contribuyentes.</a:t>
            </a:r>
            <a:br>
              <a:rPr lang="es-ES" sz="2700" dirty="0"/>
            </a:br>
            <a:r>
              <a:rPr lang="es-ES" sz="2700" dirty="0"/>
              <a:t> </a:t>
            </a:r>
            <a:br>
              <a:rPr lang="es-ES" sz="2700" dirty="0"/>
            </a:br>
            <a:br>
              <a:rPr lang="es-ES" sz="2700" dirty="0"/>
            </a:br>
            <a:endParaRPr lang="ca-ES" sz="2700" dirty="0"/>
          </a:p>
        </p:txBody>
      </p:sp>
    </p:spTree>
    <p:extLst>
      <p:ext uri="{BB962C8B-B14F-4D97-AF65-F5344CB8AC3E}">
        <p14:creationId xmlns:p14="http://schemas.microsoft.com/office/powerpoint/2010/main" val="1876288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24000" y="320040"/>
            <a:ext cx="9144000" cy="5931247"/>
          </a:xfrm>
        </p:spPr>
        <p:txBody>
          <a:bodyPr>
            <a:normAutofit fontScale="90000"/>
          </a:bodyPr>
          <a:lstStyle/>
          <a:p>
            <a:pPr algn="l"/>
            <a:r>
              <a:rPr lang="es-ES" sz="5300" dirty="0"/>
              <a:t>Centros comerciales</a:t>
            </a:r>
            <a:br>
              <a:rPr lang="es-ES" sz="2700" dirty="0"/>
            </a:br>
            <a:br>
              <a:rPr lang="es-ES" sz="4000" dirty="0"/>
            </a:br>
            <a:r>
              <a:rPr lang="es-ES" sz="4000" dirty="0"/>
              <a:t>- se desvinculan del entorno, lo eliminan y lo desintegran.</a:t>
            </a:r>
            <a:br>
              <a:rPr lang="es-ES" sz="4000" dirty="0"/>
            </a:br>
            <a:r>
              <a:rPr lang="es-ES" sz="4000" dirty="0"/>
              <a:t>- no responden a un contexto comercial.</a:t>
            </a:r>
            <a:br>
              <a:rPr lang="es-ES" sz="4000" dirty="0"/>
            </a:br>
            <a:r>
              <a:rPr lang="es-ES" sz="4000" dirty="0"/>
              <a:t>- estética despersonalizada.  Provocan </a:t>
            </a:r>
            <a:r>
              <a:rPr lang="es-ES" sz="4000" dirty="0" err="1"/>
              <a:t>antiurbanidad</a:t>
            </a:r>
            <a:r>
              <a:rPr lang="es-ES" sz="4000" dirty="0"/>
              <a:t>.</a:t>
            </a:r>
            <a:br>
              <a:rPr lang="es-ES" sz="4000" dirty="0"/>
            </a:br>
            <a:r>
              <a:rPr lang="es-ES" sz="4000" dirty="0"/>
              <a:t>- se relacionan con flujos de movilidad rodados.</a:t>
            </a:r>
            <a:br>
              <a:rPr lang="es-ES" sz="4000" dirty="0"/>
            </a:br>
            <a:r>
              <a:rPr lang="es-ES" sz="4000" dirty="0"/>
              <a:t>- En muchos países es considerado como el EP más relevante.</a:t>
            </a:r>
            <a:br>
              <a:rPr lang="es-ES" sz="4000" dirty="0"/>
            </a:br>
            <a:endParaRPr lang="ca-ES" sz="4000" dirty="0"/>
          </a:p>
        </p:txBody>
      </p:sp>
    </p:spTree>
    <p:extLst>
      <p:ext uri="{BB962C8B-B14F-4D97-AF65-F5344CB8AC3E}">
        <p14:creationId xmlns:p14="http://schemas.microsoft.com/office/powerpoint/2010/main" val="3879532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24000" y="320040"/>
            <a:ext cx="9144000" cy="5931247"/>
          </a:xfrm>
        </p:spPr>
        <p:txBody>
          <a:bodyPr>
            <a:normAutofit fontScale="90000"/>
          </a:bodyPr>
          <a:lstStyle/>
          <a:p>
            <a:pPr algn="l"/>
            <a:r>
              <a:rPr lang="es-ES" sz="5300" dirty="0"/>
              <a:t>El comercio y la estética urbana</a:t>
            </a:r>
            <a:br>
              <a:rPr lang="es-ES" sz="2700" dirty="0"/>
            </a:br>
            <a:br>
              <a:rPr lang="es-ES" sz="3300" dirty="0"/>
            </a:br>
            <a:r>
              <a:rPr lang="es-ES" sz="3300" dirty="0"/>
              <a:t>- los umbrales de transición  entre lo público (espacio urbano) y lo privado, suelen ser las zonas más activas de las calles y plazas.</a:t>
            </a:r>
            <a:br>
              <a:rPr lang="es-ES" sz="3300" dirty="0"/>
            </a:br>
            <a:r>
              <a:rPr lang="es-ES" sz="3300" dirty="0"/>
              <a:t>- También funcionan los espacios porticados tradicionales, que generan esos espacios de transición.</a:t>
            </a:r>
            <a:br>
              <a:rPr lang="es-ES" sz="3300" dirty="0"/>
            </a:br>
            <a:r>
              <a:rPr lang="es-ES" sz="3300" dirty="0"/>
              <a:t>- privatizar el EP mediante actividades comerciales implica cambiar usos y estética, con el objetivo de convertir al ciudadano en consumidor.</a:t>
            </a:r>
            <a:br>
              <a:rPr lang="es-ES" sz="3300" dirty="0"/>
            </a:br>
            <a:r>
              <a:rPr lang="es-ES" sz="3300" dirty="0"/>
              <a:t>- Resulta esencial una correcta dimensión del comercio en el espacio público.</a:t>
            </a:r>
            <a:endParaRPr lang="ca-ES" sz="3300" dirty="0"/>
          </a:p>
        </p:txBody>
      </p:sp>
    </p:spTree>
    <p:extLst>
      <p:ext uri="{BB962C8B-B14F-4D97-AF65-F5344CB8AC3E}">
        <p14:creationId xmlns:p14="http://schemas.microsoft.com/office/powerpoint/2010/main" val="274760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604728" y="4493221"/>
            <a:ext cx="9144000" cy="1419894"/>
          </a:xfrm>
        </p:spPr>
        <p:txBody>
          <a:bodyPr>
            <a:normAutofit fontScale="90000"/>
          </a:bodyPr>
          <a:lstStyle/>
          <a:p>
            <a:pPr algn="l"/>
            <a:r>
              <a:rPr lang="es-ES" sz="5300" dirty="0"/>
              <a:t>Conclusión:</a:t>
            </a:r>
            <a:br>
              <a:rPr lang="es-ES" sz="5300" dirty="0"/>
            </a:br>
            <a:br>
              <a:rPr lang="es-ES" sz="3300" dirty="0"/>
            </a:br>
            <a:r>
              <a:rPr lang="es-ES" sz="2700" dirty="0"/>
              <a:t>- las oportunidades comerciales de la ciudad no son inagotables, por lo que se requiere una gestión sostenible.</a:t>
            </a:r>
            <a:br>
              <a:rPr lang="es-ES" sz="2700" dirty="0"/>
            </a:br>
            <a:r>
              <a:rPr lang="es-ES" sz="2700" dirty="0"/>
              <a:t>- los tradicionales mercado públicos techados y estables, los bajos comerciales de los centros urbanos o los mercadillos sobre el EP, forman parte de nuestra cultura y se integran dentro del modelo urbano compacto.</a:t>
            </a:r>
            <a:br>
              <a:rPr lang="es-ES" sz="2700" dirty="0"/>
            </a:br>
            <a:r>
              <a:rPr lang="es-ES" sz="2700" dirty="0"/>
              <a:t>- todo aprovechamiento urbano mercantil del espacio público debe respeta el acervo ciudadano (estética, cultura, historia…)</a:t>
            </a:r>
            <a:br>
              <a:rPr lang="es-ES" sz="2700" dirty="0"/>
            </a:br>
            <a:r>
              <a:rPr lang="es-ES" sz="2700" dirty="0"/>
              <a:t>- La reciente crisis mundial ha afectado de lleno al triunfante modelo de los Centros Comerciales. Vuelve a aparecer una sensibilidad urbana en el diseño de espacios comerciales, más integrados en el entorno, considerando ciudadanos, no consumidores, y considerando el espacio urbano como EP, no como espacio de consumo.</a:t>
            </a:r>
            <a:endParaRPr lang="ca-ES" sz="2700" dirty="0"/>
          </a:p>
        </p:txBody>
      </p:sp>
    </p:spTree>
    <p:extLst>
      <p:ext uri="{BB962C8B-B14F-4D97-AF65-F5344CB8AC3E}">
        <p14:creationId xmlns:p14="http://schemas.microsoft.com/office/powerpoint/2010/main" val="104338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702556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4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412224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0"/>
            <a:ext cx="9960864" cy="61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054" y="451104"/>
            <a:ext cx="9897970" cy="55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9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272" y="207333"/>
            <a:ext cx="9826752" cy="58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6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B27709C-9F6D-4773-8917-B06939BBB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390" y="6314594"/>
            <a:ext cx="11330609" cy="543406"/>
          </a:xfrm>
        </p:spPr>
        <p:txBody>
          <a:bodyPr>
            <a:normAutofit/>
          </a:bodyPr>
          <a:lstStyle/>
          <a:p>
            <a:pPr algn="just"/>
            <a:r>
              <a:rPr lang="ca-ES" sz="1000" b="1" dirty="0"/>
              <a:t>Jornada de </a:t>
            </a:r>
            <a:r>
              <a:rPr lang="ca-ES" sz="1000" b="1" dirty="0" err="1"/>
              <a:t>formación</a:t>
            </a:r>
            <a:r>
              <a:rPr lang="ca-ES" sz="1000" b="1" dirty="0"/>
              <a:t>									</a:t>
            </a:r>
            <a:endParaRPr lang="ca-ES" sz="1800" b="1" dirty="0"/>
          </a:p>
          <a:p>
            <a:pPr algn="just"/>
            <a:r>
              <a:rPr lang="ca-ES" sz="1000" b="1" dirty="0"/>
              <a:t>										</a:t>
            </a:r>
            <a:endParaRPr lang="ca-ES" sz="19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22F701-E4CF-4C45-B2BF-5B38AC43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896" y="0"/>
            <a:ext cx="163934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4FF0785-F593-41B9-8752-7510EA9BFC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0" y="6251289"/>
            <a:ext cx="1486677" cy="543406"/>
          </a:xfrm>
          <a:prstGeom prst="rect">
            <a:avLst/>
          </a:prstGeom>
        </p:spPr>
      </p:pic>
      <p:pic>
        <p:nvPicPr>
          <p:cNvPr id="9" name="Imagen 8" descr="logo_BO">
            <a:extLst>
              <a:ext uri="{FF2B5EF4-FFF2-40B4-BE49-F238E27FC236}">
                <a16:creationId xmlns:a16="http://schemas.microsoft.com/office/drawing/2014/main" id="{8D039161-25A8-4A61-AA9E-85C4F84900C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976" y="6314593"/>
            <a:ext cx="477299" cy="48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mancomunidad\AppData\Local\Microsoft\Windows\INetCache\Content.Word\Logo Trinacional PNG HNegroDD.PNG">
            <a:extLst>
              <a:ext uri="{FF2B5EF4-FFF2-40B4-BE49-F238E27FC236}">
                <a16:creationId xmlns:a16="http://schemas.microsoft.com/office/drawing/2014/main" id="{81977983-0883-4852-8390-0B9C2B59BA7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42" y="6255605"/>
            <a:ext cx="737556" cy="60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0156B-5D88-40E4-AE3C-69D14E54618E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207" y="6258643"/>
            <a:ext cx="510135" cy="6067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982" y="1122362"/>
            <a:ext cx="7583116" cy="46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14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co centreamerica [Modo de compatibilidad]" id="{BA0A2EA7-7991-4212-9E1F-A0983BB68006}" vid="{CA989E27-7A6C-436A-A372-8D7B8E9E2A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</TotalTime>
  <Words>211</Words>
  <Application>Microsoft Office PowerPoint</Application>
  <PresentationFormat>Panorámica</PresentationFormat>
  <Paragraphs>129</Paragraphs>
  <Slides>37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de Office</vt:lpstr>
      <vt:lpstr>                SERGI MACHÍ FELICI      SMACHI@MANRA.ORG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políticas de Espacios Públicos (EP) tratan de pasar de ciudades:  - segregadas (social y espacialmente) a ciudades integradas - de consumidores a ciudades de ciudadanos - hostiles a ciudades amables </vt:lpstr>
      <vt:lpstr>Queremos que el EP deseado:  - sea un lugar de encuentro, de pertenencia a todas las escalas y de expresión de diversidad. - que no sea necesario pagar, comprar o consumir.  Que se circule a todas horas. -que sea escenario, no paisaje. </vt:lpstr>
      <vt:lpstr>Amenazas:  - los vecinos instalan “rejas” por doquier. - los municipios “entregan” EP a proyectos privados de urbanización. - el vandalismo arruina esfuerzos. </vt:lpstr>
      <vt:lpstr>Opciones:  - aceptar el proceso como un fenómeno natural. - intervenir: orientar hacia el trabajo participativo con la comunidad. La experiencia demuestra que la implicación de los vecinos en el EP, lo frecuentan i lo cuidan más.  Si lo ocupan, será más seguro.    </vt:lpstr>
      <vt:lpstr>Qué hacer?  1- fortalecer el EP como  escenario cotidiano (animación       apropiación       seguridad) 2- involucrar a la ciudadanía en la gestión (desde el diseño, diversidad y heterogeneidad), en la construcción y animación. 3- articular actores, acciones y recursos (liderazgo municipal, motivación, diversidad). </vt:lpstr>
      <vt:lpstr>Límites y barreras:  - algunas materias demandan competencia técnica. - razones de eficiencia (parquímetros, semáforos). Son problemas que trascienden de opiniones personales. - temor a quedar erosionado o levantar expectativas no realistas.  - procesos altamente consumidores de tiempo y recursos.</vt:lpstr>
      <vt:lpstr>  Principios de la participación ciudadana en la gestión de los EP: - proactividad - inclusión - responsabilidad - flexibilidad - pertinencia - acceso - trasparencia - oportunidad</vt:lpstr>
      <vt:lpstr>  Decàlogo para una buena gestión participativa de EP: 1- no saltarse etapas 2- concebirlos como escenarios, no como paisajes 3- Promover la animación 4- invertir en capital socia (para la conservación) 5- fortalecer la municipalidad 6- difundir las herramientas 7- invitar al sector privado 8- articular actores 9-aprender de las experiencias exitosas 10- actuar ahora</vt:lpstr>
      <vt:lpstr>Presentación de PowerPoint</vt:lpstr>
      <vt:lpstr>Espacio público y comercio:  - el comercio (junto con criterios geográficos y defensivos) fue uno de los motivos de los asentamientos humanos. - los pequeños puestos de venta en calles y plazas producen actividad social. - el comercio es una actividad que da sentido al EP, dado que:  a. promueve a movilidad urbana  b. la percepción social la considera cuna actividad   netamente pública.  </vt:lpstr>
      <vt:lpstr>Percepción actual del EP:  - ya no es un lugar de intercambio social, sino un lugar amenazante. - como respuesta a estas amenazas encontramos el automóvil y el centro comercial y de ocio. Flujo: casa-automovil-trabajo-automovil-centro comercial-automovil-casa. - como resultado tenemos una despersonalización: pasamos de ser ciudadanos a ser consumidores/contribuyentes.    </vt:lpstr>
      <vt:lpstr>Centros comerciales  - se desvinculan del entorno, lo eliminan y lo desintegran. - no responden a un contexto comercial. - estética despersonalizada.  Provocan antiurbanidad. - se relacionan con flujos de movilidad rodados. - En muchos países es considerado como el EP más relevante. </vt:lpstr>
      <vt:lpstr>El comercio y la estética urbana  - los umbrales de transición  entre lo público (espacio urbano) y lo privado, suelen ser las zonas más activas de las calles y plazas. - También funcionan los espacios porticados tradicionales, que generan esos espacios de transición. - privatizar el EP mediante actividades comerciales implica cambiar usos y estética, con el objetivo de convertir al ciudadano en consumidor. - Resulta esencial una correcta dimensión del comercio en el espacio público.</vt:lpstr>
      <vt:lpstr>Conclusión:  - las oportunidades comerciales de la ciudad no son inagotables, por lo que se requiere una gestión sostenible. - los tradicionales mercado públicos techados y estables, los bajos comerciales de los centros urbanos o los mercadillos sobre el EP, forman parte de nuestra cultura y se integran dentro del modelo urbano compacto. - todo aprovechamiento urbano mercantil del espacio público debe respeta el acervo ciudadano (estética, cultura, historia…) - La reciente crisis mundial ha afectado de lleno al triunfante modelo de los Centros Comerciales. Vuelve a aparecer una sensibilidad urbana en el diseño de espacios comerciales, más integrados en el entorno, considerando ciudadanos, no consumidores, y considerando el espacio urbano como EP, no como espacio de consumo.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ambrosio ferrer portillo</dc:creator>
  <cp:lastModifiedBy>MONITOREO</cp:lastModifiedBy>
  <cp:revision>96</cp:revision>
  <dcterms:created xsi:type="dcterms:W3CDTF">2018-07-04T20:23:37Z</dcterms:created>
  <dcterms:modified xsi:type="dcterms:W3CDTF">2018-07-23T22:12:30Z</dcterms:modified>
</cp:coreProperties>
</file>