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4"/>
  </p:notesMasterIdLst>
  <p:sldIdLst>
    <p:sldId id="256" r:id="rId2"/>
    <p:sldId id="273" r:id="rId3"/>
    <p:sldId id="271" r:id="rId4"/>
    <p:sldId id="274" r:id="rId5"/>
    <p:sldId id="260" r:id="rId6"/>
    <p:sldId id="317" r:id="rId7"/>
    <p:sldId id="318" r:id="rId8"/>
    <p:sldId id="276" r:id="rId9"/>
    <p:sldId id="297" r:id="rId10"/>
    <p:sldId id="299" r:id="rId11"/>
    <p:sldId id="301" r:id="rId12"/>
    <p:sldId id="319" r:id="rId13"/>
    <p:sldId id="320" r:id="rId14"/>
    <p:sldId id="296" r:id="rId15"/>
    <p:sldId id="282" r:id="rId16"/>
    <p:sldId id="285" r:id="rId17"/>
    <p:sldId id="286" r:id="rId18"/>
    <p:sldId id="291" r:id="rId19"/>
    <p:sldId id="292" r:id="rId20"/>
    <p:sldId id="321" r:id="rId21"/>
    <p:sldId id="322" r:id="rId22"/>
    <p:sldId id="313" r:id="rId23"/>
    <p:sldId id="302" r:id="rId24"/>
    <p:sldId id="303" r:id="rId25"/>
    <p:sldId id="304" r:id="rId26"/>
    <p:sldId id="305" r:id="rId27"/>
    <p:sldId id="306" r:id="rId28"/>
    <p:sldId id="307" r:id="rId29"/>
    <p:sldId id="308" r:id="rId30"/>
    <p:sldId id="309" r:id="rId31"/>
    <p:sldId id="311" r:id="rId32"/>
    <p:sldId id="324" r:id="rId33"/>
    <p:sldId id="331" r:id="rId34"/>
    <p:sldId id="326" r:id="rId35"/>
    <p:sldId id="325" r:id="rId36"/>
    <p:sldId id="330" r:id="rId37"/>
    <p:sldId id="327" r:id="rId38"/>
    <p:sldId id="329" r:id="rId39"/>
    <p:sldId id="289" r:id="rId40"/>
    <p:sldId id="328" r:id="rId41"/>
    <p:sldId id="266" r:id="rId42"/>
    <p:sldId id="265" r:id="rId43"/>
  </p:sldIdLst>
  <p:sldSz cx="12192000" cy="6858000"/>
  <p:notesSz cx="6858000" cy="9144000"/>
  <p:defaultTextStyle>
    <a:defPPr>
      <a:defRPr lang="ca-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mbrosio ferrer portillo" initials="afp" lastIdx="2" clrIdx="0">
    <p:extLst>
      <p:ext uri="{19B8F6BF-5375-455C-9EA6-DF929625EA0E}">
        <p15:presenceInfo xmlns:p15="http://schemas.microsoft.com/office/powerpoint/2012/main" userId="af0abd6825eb698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23" autoAdjust="0"/>
    <p:restoredTop sz="94660"/>
  </p:normalViewPr>
  <p:slideViewPr>
    <p:cSldViewPr snapToGrid="0">
      <p:cViewPr varScale="1">
        <p:scale>
          <a:sx n="70" d="100"/>
          <a:sy n="70" d="100"/>
        </p:scale>
        <p:origin x="738"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32F130F-59D6-496E-89C3-87D240CCB876}" type="datetimeFigureOut">
              <a:rPr lang="es-ES" smtClean="0"/>
              <a:pPr/>
              <a:t>20/07/2018</a:t>
            </a:fld>
            <a:endParaRPr lang="es-ES"/>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400C5FC-FC23-45EE-9D85-E9886862FCD0}" type="slidenum">
              <a:rPr lang="es-ES" smtClean="0"/>
              <a:pPr/>
              <a:t>‹Nº›</a:t>
            </a:fld>
            <a:endParaRPr lang="es-ES"/>
          </a:p>
        </p:txBody>
      </p:sp>
    </p:spTree>
    <p:extLst>
      <p:ext uri="{BB962C8B-B14F-4D97-AF65-F5344CB8AC3E}">
        <p14:creationId xmlns:p14="http://schemas.microsoft.com/office/powerpoint/2010/main" val="4297997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fld id="{C400C5FC-FC23-45EE-9D85-E9886862FCD0}" type="slidenum">
              <a:rPr lang="es-ES" smtClean="0"/>
              <a:pPr/>
              <a:t>1</a:t>
            </a:fld>
            <a:endParaRPr lang="es-ES"/>
          </a:p>
        </p:txBody>
      </p:sp>
    </p:spTree>
    <p:extLst>
      <p:ext uri="{BB962C8B-B14F-4D97-AF65-F5344CB8AC3E}">
        <p14:creationId xmlns:p14="http://schemas.microsoft.com/office/powerpoint/2010/main" val="22201588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fld id="{C400C5FC-FC23-45EE-9D85-E9886862FCD0}" type="slidenum">
              <a:rPr lang="es-ES" smtClean="0"/>
              <a:pPr/>
              <a:t>2</a:t>
            </a:fld>
            <a:endParaRPr lang="es-ES"/>
          </a:p>
        </p:txBody>
      </p:sp>
    </p:spTree>
    <p:extLst>
      <p:ext uri="{BB962C8B-B14F-4D97-AF65-F5344CB8AC3E}">
        <p14:creationId xmlns:p14="http://schemas.microsoft.com/office/powerpoint/2010/main" val="22201588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fld id="{C400C5FC-FC23-45EE-9D85-E9886862FCD0}" type="slidenum">
              <a:rPr lang="es-ES" smtClean="0"/>
              <a:pPr/>
              <a:t>3</a:t>
            </a:fld>
            <a:endParaRPr lang="es-ES"/>
          </a:p>
        </p:txBody>
      </p:sp>
    </p:spTree>
    <p:extLst>
      <p:ext uri="{BB962C8B-B14F-4D97-AF65-F5344CB8AC3E}">
        <p14:creationId xmlns:p14="http://schemas.microsoft.com/office/powerpoint/2010/main" val="22201588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E0402672-2340-4F0C-B068-9995567A2455}"/>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ca-ES"/>
          </a:p>
        </p:txBody>
      </p:sp>
      <p:sp>
        <p:nvSpPr>
          <p:cNvPr id="3" name="Subtítulo 2">
            <a:extLst>
              <a:ext uri="{FF2B5EF4-FFF2-40B4-BE49-F238E27FC236}">
                <a16:creationId xmlns="" xmlns:a16="http://schemas.microsoft.com/office/drawing/2014/main" id="{D1E4F14B-A44D-4F79-B062-8261C8B6AB9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ca-ES"/>
          </a:p>
        </p:txBody>
      </p:sp>
      <p:sp>
        <p:nvSpPr>
          <p:cNvPr id="4" name="Marcador de fecha 3">
            <a:extLst>
              <a:ext uri="{FF2B5EF4-FFF2-40B4-BE49-F238E27FC236}">
                <a16:creationId xmlns="" xmlns:a16="http://schemas.microsoft.com/office/drawing/2014/main" id="{F6D460DC-5192-4EBA-8806-E2732AEBC0C3}"/>
              </a:ext>
            </a:extLst>
          </p:cNvPr>
          <p:cNvSpPr>
            <a:spLocks noGrp="1"/>
          </p:cNvSpPr>
          <p:nvPr>
            <p:ph type="dt" sz="half" idx="10"/>
          </p:nvPr>
        </p:nvSpPr>
        <p:spPr/>
        <p:txBody>
          <a:bodyPr/>
          <a:lstStyle/>
          <a:p>
            <a:fld id="{3080DAAB-745A-4B64-A7FB-184545E90F9D}" type="datetimeFigureOut">
              <a:rPr lang="ca-ES" smtClean="0"/>
              <a:pPr/>
              <a:t>20/7/2018</a:t>
            </a:fld>
            <a:endParaRPr lang="ca-ES"/>
          </a:p>
        </p:txBody>
      </p:sp>
      <p:sp>
        <p:nvSpPr>
          <p:cNvPr id="5" name="Marcador de pie de página 4">
            <a:extLst>
              <a:ext uri="{FF2B5EF4-FFF2-40B4-BE49-F238E27FC236}">
                <a16:creationId xmlns="" xmlns:a16="http://schemas.microsoft.com/office/drawing/2014/main" id="{346C2B0C-4DAB-4C2A-953D-A96E4F15B403}"/>
              </a:ext>
            </a:extLst>
          </p:cNvPr>
          <p:cNvSpPr>
            <a:spLocks noGrp="1"/>
          </p:cNvSpPr>
          <p:nvPr>
            <p:ph type="ftr" sz="quarter" idx="11"/>
          </p:nvPr>
        </p:nvSpPr>
        <p:spPr/>
        <p:txBody>
          <a:bodyPr/>
          <a:lstStyle/>
          <a:p>
            <a:endParaRPr lang="ca-ES"/>
          </a:p>
        </p:txBody>
      </p:sp>
      <p:sp>
        <p:nvSpPr>
          <p:cNvPr id="6" name="Marcador de número de diapositiva 5">
            <a:extLst>
              <a:ext uri="{FF2B5EF4-FFF2-40B4-BE49-F238E27FC236}">
                <a16:creationId xmlns="" xmlns:a16="http://schemas.microsoft.com/office/drawing/2014/main" id="{2511FABB-488F-4DE0-8D88-BC2490867EE5}"/>
              </a:ext>
            </a:extLst>
          </p:cNvPr>
          <p:cNvSpPr>
            <a:spLocks noGrp="1"/>
          </p:cNvSpPr>
          <p:nvPr>
            <p:ph type="sldNum" sz="quarter" idx="12"/>
          </p:nvPr>
        </p:nvSpPr>
        <p:spPr/>
        <p:txBody>
          <a:bodyPr/>
          <a:lstStyle/>
          <a:p>
            <a:fld id="{ADD2B385-60AB-4349-9710-70715C2F69B2}" type="slidenum">
              <a:rPr lang="ca-ES" smtClean="0"/>
              <a:pPr/>
              <a:t>‹Nº›</a:t>
            </a:fld>
            <a:endParaRPr lang="ca-ES"/>
          </a:p>
        </p:txBody>
      </p:sp>
    </p:spTree>
    <p:extLst>
      <p:ext uri="{BB962C8B-B14F-4D97-AF65-F5344CB8AC3E}">
        <p14:creationId xmlns:p14="http://schemas.microsoft.com/office/powerpoint/2010/main" val="26169053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AACF93D1-D128-4325-A6F3-E75C06CD1C5B}"/>
              </a:ext>
            </a:extLst>
          </p:cNvPr>
          <p:cNvSpPr>
            <a:spLocks noGrp="1"/>
          </p:cNvSpPr>
          <p:nvPr>
            <p:ph type="title"/>
          </p:nvPr>
        </p:nvSpPr>
        <p:spPr/>
        <p:txBody>
          <a:bodyPr/>
          <a:lstStyle/>
          <a:p>
            <a:r>
              <a:rPr lang="es-ES"/>
              <a:t>Haga clic para modificar el estilo de título del patrón</a:t>
            </a:r>
            <a:endParaRPr lang="ca-ES"/>
          </a:p>
        </p:txBody>
      </p:sp>
      <p:sp>
        <p:nvSpPr>
          <p:cNvPr id="3" name="Marcador de texto vertical 2">
            <a:extLst>
              <a:ext uri="{FF2B5EF4-FFF2-40B4-BE49-F238E27FC236}">
                <a16:creationId xmlns="" xmlns:a16="http://schemas.microsoft.com/office/drawing/2014/main" id="{740A097A-72C2-4E9C-A58C-A26FD4B60F40}"/>
              </a:ext>
            </a:extLst>
          </p:cNvPr>
          <p:cNvSpPr>
            <a:spLocks noGrp="1"/>
          </p:cNvSpPr>
          <p:nvPr>
            <p:ph type="body" orient="vert" idx="1"/>
          </p:nvPr>
        </p:nvSpPr>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ca-ES"/>
          </a:p>
        </p:txBody>
      </p:sp>
      <p:sp>
        <p:nvSpPr>
          <p:cNvPr id="4" name="Marcador de fecha 3">
            <a:extLst>
              <a:ext uri="{FF2B5EF4-FFF2-40B4-BE49-F238E27FC236}">
                <a16:creationId xmlns="" xmlns:a16="http://schemas.microsoft.com/office/drawing/2014/main" id="{8E89AFB0-48D1-4DD0-86B2-A636F134C4A2}"/>
              </a:ext>
            </a:extLst>
          </p:cNvPr>
          <p:cNvSpPr>
            <a:spLocks noGrp="1"/>
          </p:cNvSpPr>
          <p:nvPr>
            <p:ph type="dt" sz="half" idx="10"/>
          </p:nvPr>
        </p:nvSpPr>
        <p:spPr/>
        <p:txBody>
          <a:bodyPr/>
          <a:lstStyle/>
          <a:p>
            <a:fld id="{3080DAAB-745A-4B64-A7FB-184545E90F9D}" type="datetimeFigureOut">
              <a:rPr lang="ca-ES" smtClean="0"/>
              <a:pPr/>
              <a:t>20/7/2018</a:t>
            </a:fld>
            <a:endParaRPr lang="ca-ES"/>
          </a:p>
        </p:txBody>
      </p:sp>
      <p:sp>
        <p:nvSpPr>
          <p:cNvPr id="5" name="Marcador de pie de página 4">
            <a:extLst>
              <a:ext uri="{FF2B5EF4-FFF2-40B4-BE49-F238E27FC236}">
                <a16:creationId xmlns="" xmlns:a16="http://schemas.microsoft.com/office/drawing/2014/main" id="{45C73B8C-B47A-4F0F-B91C-9ACAA358E675}"/>
              </a:ext>
            </a:extLst>
          </p:cNvPr>
          <p:cNvSpPr>
            <a:spLocks noGrp="1"/>
          </p:cNvSpPr>
          <p:nvPr>
            <p:ph type="ftr" sz="quarter" idx="11"/>
          </p:nvPr>
        </p:nvSpPr>
        <p:spPr/>
        <p:txBody>
          <a:bodyPr/>
          <a:lstStyle/>
          <a:p>
            <a:endParaRPr lang="ca-ES"/>
          </a:p>
        </p:txBody>
      </p:sp>
      <p:sp>
        <p:nvSpPr>
          <p:cNvPr id="6" name="Marcador de número de diapositiva 5">
            <a:extLst>
              <a:ext uri="{FF2B5EF4-FFF2-40B4-BE49-F238E27FC236}">
                <a16:creationId xmlns="" xmlns:a16="http://schemas.microsoft.com/office/drawing/2014/main" id="{06C99B5C-6D05-4D41-A2F1-EEA96A8F67ED}"/>
              </a:ext>
            </a:extLst>
          </p:cNvPr>
          <p:cNvSpPr>
            <a:spLocks noGrp="1"/>
          </p:cNvSpPr>
          <p:nvPr>
            <p:ph type="sldNum" sz="quarter" idx="12"/>
          </p:nvPr>
        </p:nvSpPr>
        <p:spPr/>
        <p:txBody>
          <a:bodyPr/>
          <a:lstStyle/>
          <a:p>
            <a:fld id="{ADD2B385-60AB-4349-9710-70715C2F69B2}" type="slidenum">
              <a:rPr lang="ca-ES" smtClean="0"/>
              <a:pPr/>
              <a:t>‹Nº›</a:t>
            </a:fld>
            <a:endParaRPr lang="ca-ES"/>
          </a:p>
        </p:txBody>
      </p:sp>
    </p:spTree>
    <p:extLst>
      <p:ext uri="{BB962C8B-B14F-4D97-AF65-F5344CB8AC3E}">
        <p14:creationId xmlns:p14="http://schemas.microsoft.com/office/powerpoint/2010/main" val="36105472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 xmlns:a16="http://schemas.microsoft.com/office/drawing/2014/main" id="{DC7EACD9-4FCE-415C-9FC5-717408E12DBE}"/>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ca-ES"/>
          </a:p>
        </p:txBody>
      </p:sp>
      <p:sp>
        <p:nvSpPr>
          <p:cNvPr id="3" name="Marcador de texto vertical 2">
            <a:extLst>
              <a:ext uri="{FF2B5EF4-FFF2-40B4-BE49-F238E27FC236}">
                <a16:creationId xmlns="" xmlns:a16="http://schemas.microsoft.com/office/drawing/2014/main" id="{90F80C43-76ED-4171-9FA2-C6CDFDC63E65}"/>
              </a:ext>
            </a:extLst>
          </p:cNvPr>
          <p:cNvSpPr>
            <a:spLocks noGrp="1"/>
          </p:cNvSpPr>
          <p:nvPr>
            <p:ph type="body" orient="vert" idx="1"/>
          </p:nvPr>
        </p:nvSpPr>
        <p:spPr>
          <a:xfrm>
            <a:off x="838200" y="365125"/>
            <a:ext cx="7734300" cy="5811838"/>
          </a:xfrm>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ca-ES"/>
          </a:p>
        </p:txBody>
      </p:sp>
      <p:sp>
        <p:nvSpPr>
          <p:cNvPr id="4" name="Marcador de fecha 3">
            <a:extLst>
              <a:ext uri="{FF2B5EF4-FFF2-40B4-BE49-F238E27FC236}">
                <a16:creationId xmlns="" xmlns:a16="http://schemas.microsoft.com/office/drawing/2014/main" id="{E498FA8D-5B77-4112-A68E-94A148F605BA}"/>
              </a:ext>
            </a:extLst>
          </p:cNvPr>
          <p:cNvSpPr>
            <a:spLocks noGrp="1"/>
          </p:cNvSpPr>
          <p:nvPr>
            <p:ph type="dt" sz="half" idx="10"/>
          </p:nvPr>
        </p:nvSpPr>
        <p:spPr/>
        <p:txBody>
          <a:bodyPr/>
          <a:lstStyle/>
          <a:p>
            <a:fld id="{3080DAAB-745A-4B64-A7FB-184545E90F9D}" type="datetimeFigureOut">
              <a:rPr lang="ca-ES" smtClean="0"/>
              <a:pPr/>
              <a:t>20/7/2018</a:t>
            </a:fld>
            <a:endParaRPr lang="ca-ES"/>
          </a:p>
        </p:txBody>
      </p:sp>
      <p:sp>
        <p:nvSpPr>
          <p:cNvPr id="5" name="Marcador de pie de página 4">
            <a:extLst>
              <a:ext uri="{FF2B5EF4-FFF2-40B4-BE49-F238E27FC236}">
                <a16:creationId xmlns="" xmlns:a16="http://schemas.microsoft.com/office/drawing/2014/main" id="{4C65774D-AC7B-4FCF-8337-DC3F323B50E8}"/>
              </a:ext>
            </a:extLst>
          </p:cNvPr>
          <p:cNvSpPr>
            <a:spLocks noGrp="1"/>
          </p:cNvSpPr>
          <p:nvPr>
            <p:ph type="ftr" sz="quarter" idx="11"/>
          </p:nvPr>
        </p:nvSpPr>
        <p:spPr/>
        <p:txBody>
          <a:bodyPr/>
          <a:lstStyle/>
          <a:p>
            <a:endParaRPr lang="ca-ES"/>
          </a:p>
        </p:txBody>
      </p:sp>
      <p:sp>
        <p:nvSpPr>
          <p:cNvPr id="6" name="Marcador de número de diapositiva 5">
            <a:extLst>
              <a:ext uri="{FF2B5EF4-FFF2-40B4-BE49-F238E27FC236}">
                <a16:creationId xmlns="" xmlns:a16="http://schemas.microsoft.com/office/drawing/2014/main" id="{EFC0B58B-6A14-482E-AFDF-AED0FBD67468}"/>
              </a:ext>
            </a:extLst>
          </p:cNvPr>
          <p:cNvSpPr>
            <a:spLocks noGrp="1"/>
          </p:cNvSpPr>
          <p:nvPr>
            <p:ph type="sldNum" sz="quarter" idx="12"/>
          </p:nvPr>
        </p:nvSpPr>
        <p:spPr/>
        <p:txBody>
          <a:bodyPr/>
          <a:lstStyle/>
          <a:p>
            <a:fld id="{ADD2B385-60AB-4349-9710-70715C2F69B2}" type="slidenum">
              <a:rPr lang="ca-ES" smtClean="0"/>
              <a:pPr/>
              <a:t>‹Nº›</a:t>
            </a:fld>
            <a:endParaRPr lang="ca-ES"/>
          </a:p>
        </p:txBody>
      </p:sp>
    </p:spTree>
    <p:extLst>
      <p:ext uri="{BB962C8B-B14F-4D97-AF65-F5344CB8AC3E}">
        <p14:creationId xmlns:p14="http://schemas.microsoft.com/office/powerpoint/2010/main" val="20170439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700843FC-330D-4ABC-B33A-34C9D8C9C609}"/>
              </a:ext>
            </a:extLst>
          </p:cNvPr>
          <p:cNvSpPr>
            <a:spLocks noGrp="1"/>
          </p:cNvSpPr>
          <p:nvPr>
            <p:ph type="title"/>
          </p:nvPr>
        </p:nvSpPr>
        <p:spPr/>
        <p:txBody>
          <a:bodyPr/>
          <a:lstStyle/>
          <a:p>
            <a:r>
              <a:rPr lang="es-ES"/>
              <a:t>Haga clic para modificar el estilo de título del patrón</a:t>
            </a:r>
            <a:endParaRPr lang="ca-ES"/>
          </a:p>
        </p:txBody>
      </p:sp>
      <p:sp>
        <p:nvSpPr>
          <p:cNvPr id="3" name="Marcador de contenido 2">
            <a:extLst>
              <a:ext uri="{FF2B5EF4-FFF2-40B4-BE49-F238E27FC236}">
                <a16:creationId xmlns="" xmlns:a16="http://schemas.microsoft.com/office/drawing/2014/main" id="{96CB7EC1-EDDC-4F9A-89B1-DA56B8AC96BF}"/>
              </a:ext>
            </a:extLst>
          </p:cNvPr>
          <p:cNvSpPr>
            <a:spLocks noGrp="1"/>
          </p:cNvSpPr>
          <p:nvPr>
            <p:ph idx="1"/>
          </p:nvPr>
        </p:nvSpPr>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ca-ES"/>
          </a:p>
        </p:txBody>
      </p:sp>
      <p:sp>
        <p:nvSpPr>
          <p:cNvPr id="4" name="Marcador de fecha 3">
            <a:extLst>
              <a:ext uri="{FF2B5EF4-FFF2-40B4-BE49-F238E27FC236}">
                <a16:creationId xmlns="" xmlns:a16="http://schemas.microsoft.com/office/drawing/2014/main" id="{1DB05E05-FB99-4693-877A-23F52C0C4238}"/>
              </a:ext>
            </a:extLst>
          </p:cNvPr>
          <p:cNvSpPr>
            <a:spLocks noGrp="1"/>
          </p:cNvSpPr>
          <p:nvPr>
            <p:ph type="dt" sz="half" idx="10"/>
          </p:nvPr>
        </p:nvSpPr>
        <p:spPr/>
        <p:txBody>
          <a:bodyPr/>
          <a:lstStyle/>
          <a:p>
            <a:fld id="{3080DAAB-745A-4B64-A7FB-184545E90F9D}" type="datetimeFigureOut">
              <a:rPr lang="ca-ES" smtClean="0"/>
              <a:pPr/>
              <a:t>20/7/2018</a:t>
            </a:fld>
            <a:endParaRPr lang="ca-ES"/>
          </a:p>
        </p:txBody>
      </p:sp>
      <p:sp>
        <p:nvSpPr>
          <p:cNvPr id="5" name="Marcador de pie de página 4">
            <a:extLst>
              <a:ext uri="{FF2B5EF4-FFF2-40B4-BE49-F238E27FC236}">
                <a16:creationId xmlns="" xmlns:a16="http://schemas.microsoft.com/office/drawing/2014/main" id="{4181DFDA-0CC4-46D5-894B-789F8B0144EE}"/>
              </a:ext>
            </a:extLst>
          </p:cNvPr>
          <p:cNvSpPr>
            <a:spLocks noGrp="1"/>
          </p:cNvSpPr>
          <p:nvPr>
            <p:ph type="ftr" sz="quarter" idx="11"/>
          </p:nvPr>
        </p:nvSpPr>
        <p:spPr/>
        <p:txBody>
          <a:bodyPr/>
          <a:lstStyle/>
          <a:p>
            <a:endParaRPr lang="ca-ES"/>
          </a:p>
        </p:txBody>
      </p:sp>
      <p:sp>
        <p:nvSpPr>
          <p:cNvPr id="6" name="Marcador de número de diapositiva 5">
            <a:extLst>
              <a:ext uri="{FF2B5EF4-FFF2-40B4-BE49-F238E27FC236}">
                <a16:creationId xmlns="" xmlns:a16="http://schemas.microsoft.com/office/drawing/2014/main" id="{B1C1CA45-8E16-4714-BBE2-6BB4F0E632B9}"/>
              </a:ext>
            </a:extLst>
          </p:cNvPr>
          <p:cNvSpPr>
            <a:spLocks noGrp="1"/>
          </p:cNvSpPr>
          <p:nvPr>
            <p:ph type="sldNum" sz="quarter" idx="12"/>
          </p:nvPr>
        </p:nvSpPr>
        <p:spPr/>
        <p:txBody>
          <a:bodyPr/>
          <a:lstStyle/>
          <a:p>
            <a:fld id="{ADD2B385-60AB-4349-9710-70715C2F69B2}" type="slidenum">
              <a:rPr lang="ca-ES" smtClean="0"/>
              <a:pPr/>
              <a:t>‹Nº›</a:t>
            </a:fld>
            <a:endParaRPr lang="ca-ES"/>
          </a:p>
        </p:txBody>
      </p:sp>
    </p:spTree>
    <p:extLst>
      <p:ext uri="{BB962C8B-B14F-4D97-AF65-F5344CB8AC3E}">
        <p14:creationId xmlns:p14="http://schemas.microsoft.com/office/powerpoint/2010/main" val="39633565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A5E8CF58-7EAC-4A6A-B09C-105D22C553C6}"/>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ca-ES"/>
          </a:p>
        </p:txBody>
      </p:sp>
      <p:sp>
        <p:nvSpPr>
          <p:cNvPr id="3" name="Marcador de texto 2">
            <a:extLst>
              <a:ext uri="{FF2B5EF4-FFF2-40B4-BE49-F238E27FC236}">
                <a16:creationId xmlns="" xmlns:a16="http://schemas.microsoft.com/office/drawing/2014/main" id="{37BA402B-E523-4884-B90C-778047E4B22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los estilos de texto del patrón</a:t>
            </a:r>
          </a:p>
        </p:txBody>
      </p:sp>
      <p:sp>
        <p:nvSpPr>
          <p:cNvPr id="4" name="Marcador de fecha 3">
            <a:extLst>
              <a:ext uri="{FF2B5EF4-FFF2-40B4-BE49-F238E27FC236}">
                <a16:creationId xmlns="" xmlns:a16="http://schemas.microsoft.com/office/drawing/2014/main" id="{7EBFB02E-AE40-43B7-95C6-94FA622C242D}"/>
              </a:ext>
            </a:extLst>
          </p:cNvPr>
          <p:cNvSpPr>
            <a:spLocks noGrp="1"/>
          </p:cNvSpPr>
          <p:nvPr>
            <p:ph type="dt" sz="half" idx="10"/>
          </p:nvPr>
        </p:nvSpPr>
        <p:spPr/>
        <p:txBody>
          <a:bodyPr/>
          <a:lstStyle/>
          <a:p>
            <a:fld id="{3080DAAB-745A-4B64-A7FB-184545E90F9D}" type="datetimeFigureOut">
              <a:rPr lang="ca-ES" smtClean="0"/>
              <a:pPr/>
              <a:t>20/7/2018</a:t>
            </a:fld>
            <a:endParaRPr lang="ca-ES"/>
          </a:p>
        </p:txBody>
      </p:sp>
      <p:sp>
        <p:nvSpPr>
          <p:cNvPr id="5" name="Marcador de pie de página 4">
            <a:extLst>
              <a:ext uri="{FF2B5EF4-FFF2-40B4-BE49-F238E27FC236}">
                <a16:creationId xmlns="" xmlns:a16="http://schemas.microsoft.com/office/drawing/2014/main" id="{3DC36585-52F6-4A47-A08B-60710E3370F8}"/>
              </a:ext>
            </a:extLst>
          </p:cNvPr>
          <p:cNvSpPr>
            <a:spLocks noGrp="1"/>
          </p:cNvSpPr>
          <p:nvPr>
            <p:ph type="ftr" sz="quarter" idx="11"/>
          </p:nvPr>
        </p:nvSpPr>
        <p:spPr/>
        <p:txBody>
          <a:bodyPr/>
          <a:lstStyle/>
          <a:p>
            <a:endParaRPr lang="ca-ES"/>
          </a:p>
        </p:txBody>
      </p:sp>
      <p:sp>
        <p:nvSpPr>
          <p:cNvPr id="6" name="Marcador de número de diapositiva 5">
            <a:extLst>
              <a:ext uri="{FF2B5EF4-FFF2-40B4-BE49-F238E27FC236}">
                <a16:creationId xmlns="" xmlns:a16="http://schemas.microsoft.com/office/drawing/2014/main" id="{52153BCD-FD7A-45C0-86DA-AF01131965EC}"/>
              </a:ext>
            </a:extLst>
          </p:cNvPr>
          <p:cNvSpPr>
            <a:spLocks noGrp="1"/>
          </p:cNvSpPr>
          <p:nvPr>
            <p:ph type="sldNum" sz="quarter" idx="12"/>
          </p:nvPr>
        </p:nvSpPr>
        <p:spPr/>
        <p:txBody>
          <a:bodyPr/>
          <a:lstStyle/>
          <a:p>
            <a:fld id="{ADD2B385-60AB-4349-9710-70715C2F69B2}" type="slidenum">
              <a:rPr lang="ca-ES" smtClean="0"/>
              <a:pPr/>
              <a:t>‹Nº›</a:t>
            </a:fld>
            <a:endParaRPr lang="ca-ES"/>
          </a:p>
        </p:txBody>
      </p:sp>
    </p:spTree>
    <p:extLst>
      <p:ext uri="{BB962C8B-B14F-4D97-AF65-F5344CB8AC3E}">
        <p14:creationId xmlns:p14="http://schemas.microsoft.com/office/powerpoint/2010/main" val="7958815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11EA2BAB-1413-4157-98D1-EAFC21BAEE92}"/>
              </a:ext>
            </a:extLst>
          </p:cNvPr>
          <p:cNvSpPr>
            <a:spLocks noGrp="1"/>
          </p:cNvSpPr>
          <p:nvPr>
            <p:ph type="title"/>
          </p:nvPr>
        </p:nvSpPr>
        <p:spPr/>
        <p:txBody>
          <a:bodyPr/>
          <a:lstStyle/>
          <a:p>
            <a:r>
              <a:rPr lang="es-ES"/>
              <a:t>Haga clic para modificar el estilo de título del patrón</a:t>
            </a:r>
            <a:endParaRPr lang="ca-ES"/>
          </a:p>
        </p:txBody>
      </p:sp>
      <p:sp>
        <p:nvSpPr>
          <p:cNvPr id="3" name="Marcador de contenido 2">
            <a:extLst>
              <a:ext uri="{FF2B5EF4-FFF2-40B4-BE49-F238E27FC236}">
                <a16:creationId xmlns="" xmlns:a16="http://schemas.microsoft.com/office/drawing/2014/main" id="{C9473773-AC63-4253-89D5-20CE4D942209}"/>
              </a:ext>
            </a:extLst>
          </p:cNvPr>
          <p:cNvSpPr>
            <a:spLocks noGrp="1"/>
          </p:cNvSpPr>
          <p:nvPr>
            <p:ph sz="half" idx="1"/>
          </p:nvPr>
        </p:nvSpPr>
        <p:spPr>
          <a:xfrm>
            <a:off x="838200" y="1825625"/>
            <a:ext cx="5181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ca-ES"/>
          </a:p>
        </p:txBody>
      </p:sp>
      <p:sp>
        <p:nvSpPr>
          <p:cNvPr id="4" name="Marcador de contenido 3">
            <a:extLst>
              <a:ext uri="{FF2B5EF4-FFF2-40B4-BE49-F238E27FC236}">
                <a16:creationId xmlns="" xmlns:a16="http://schemas.microsoft.com/office/drawing/2014/main" id="{34AC8E1E-1F1D-4B94-89CC-74E4E0A3F104}"/>
              </a:ext>
            </a:extLst>
          </p:cNvPr>
          <p:cNvSpPr>
            <a:spLocks noGrp="1"/>
          </p:cNvSpPr>
          <p:nvPr>
            <p:ph sz="half" idx="2"/>
          </p:nvPr>
        </p:nvSpPr>
        <p:spPr>
          <a:xfrm>
            <a:off x="6172200" y="1825625"/>
            <a:ext cx="5181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ca-ES"/>
          </a:p>
        </p:txBody>
      </p:sp>
      <p:sp>
        <p:nvSpPr>
          <p:cNvPr id="5" name="Marcador de fecha 4">
            <a:extLst>
              <a:ext uri="{FF2B5EF4-FFF2-40B4-BE49-F238E27FC236}">
                <a16:creationId xmlns="" xmlns:a16="http://schemas.microsoft.com/office/drawing/2014/main" id="{3C497DB1-250D-4C7D-99F3-907572C6AAAF}"/>
              </a:ext>
            </a:extLst>
          </p:cNvPr>
          <p:cNvSpPr>
            <a:spLocks noGrp="1"/>
          </p:cNvSpPr>
          <p:nvPr>
            <p:ph type="dt" sz="half" idx="10"/>
          </p:nvPr>
        </p:nvSpPr>
        <p:spPr/>
        <p:txBody>
          <a:bodyPr/>
          <a:lstStyle/>
          <a:p>
            <a:fld id="{3080DAAB-745A-4B64-A7FB-184545E90F9D}" type="datetimeFigureOut">
              <a:rPr lang="ca-ES" smtClean="0"/>
              <a:pPr/>
              <a:t>20/7/2018</a:t>
            </a:fld>
            <a:endParaRPr lang="ca-ES"/>
          </a:p>
        </p:txBody>
      </p:sp>
      <p:sp>
        <p:nvSpPr>
          <p:cNvPr id="6" name="Marcador de pie de página 5">
            <a:extLst>
              <a:ext uri="{FF2B5EF4-FFF2-40B4-BE49-F238E27FC236}">
                <a16:creationId xmlns="" xmlns:a16="http://schemas.microsoft.com/office/drawing/2014/main" id="{D8003336-B888-4316-B77B-62E3615C2698}"/>
              </a:ext>
            </a:extLst>
          </p:cNvPr>
          <p:cNvSpPr>
            <a:spLocks noGrp="1"/>
          </p:cNvSpPr>
          <p:nvPr>
            <p:ph type="ftr" sz="quarter" idx="11"/>
          </p:nvPr>
        </p:nvSpPr>
        <p:spPr/>
        <p:txBody>
          <a:bodyPr/>
          <a:lstStyle/>
          <a:p>
            <a:endParaRPr lang="ca-ES"/>
          </a:p>
        </p:txBody>
      </p:sp>
      <p:sp>
        <p:nvSpPr>
          <p:cNvPr id="7" name="Marcador de número de diapositiva 6">
            <a:extLst>
              <a:ext uri="{FF2B5EF4-FFF2-40B4-BE49-F238E27FC236}">
                <a16:creationId xmlns="" xmlns:a16="http://schemas.microsoft.com/office/drawing/2014/main" id="{D624EEF8-D832-46BC-8134-D7F411FECD9E}"/>
              </a:ext>
            </a:extLst>
          </p:cNvPr>
          <p:cNvSpPr>
            <a:spLocks noGrp="1"/>
          </p:cNvSpPr>
          <p:nvPr>
            <p:ph type="sldNum" sz="quarter" idx="12"/>
          </p:nvPr>
        </p:nvSpPr>
        <p:spPr/>
        <p:txBody>
          <a:bodyPr/>
          <a:lstStyle/>
          <a:p>
            <a:fld id="{ADD2B385-60AB-4349-9710-70715C2F69B2}" type="slidenum">
              <a:rPr lang="ca-ES" smtClean="0"/>
              <a:pPr/>
              <a:t>‹Nº›</a:t>
            </a:fld>
            <a:endParaRPr lang="ca-ES"/>
          </a:p>
        </p:txBody>
      </p:sp>
    </p:spTree>
    <p:extLst>
      <p:ext uri="{BB962C8B-B14F-4D97-AF65-F5344CB8AC3E}">
        <p14:creationId xmlns:p14="http://schemas.microsoft.com/office/powerpoint/2010/main" val="3164191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F7AC88F5-516B-421A-AB54-548CF755F62B}"/>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ca-ES"/>
          </a:p>
        </p:txBody>
      </p:sp>
      <p:sp>
        <p:nvSpPr>
          <p:cNvPr id="3" name="Marcador de texto 2">
            <a:extLst>
              <a:ext uri="{FF2B5EF4-FFF2-40B4-BE49-F238E27FC236}">
                <a16:creationId xmlns="" xmlns:a16="http://schemas.microsoft.com/office/drawing/2014/main" id="{AD877DC7-6D4C-4371-8B2B-FD9245CC265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4" name="Marcador de contenido 3">
            <a:extLst>
              <a:ext uri="{FF2B5EF4-FFF2-40B4-BE49-F238E27FC236}">
                <a16:creationId xmlns="" xmlns:a16="http://schemas.microsoft.com/office/drawing/2014/main" id="{35629A94-C940-4D33-9948-CABCBDDA903A}"/>
              </a:ext>
            </a:extLst>
          </p:cNvPr>
          <p:cNvSpPr>
            <a:spLocks noGrp="1"/>
          </p:cNvSpPr>
          <p:nvPr>
            <p:ph sz="half" idx="2"/>
          </p:nvPr>
        </p:nvSpPr>
        <p:spPr>
          <a:xfrm>
            <a:off x="839788" y="2505075"/>
            <a:ext cx="5157787"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ca-ES"/>
          </a:p>
        </p:txBody>
      </p:sp>
      <p:sp>
        <p:nvSpPr>
          <p:cNvPr id="5" name="Marcador de texto 4">
            <a:extLst>
              <a:ext uri="{FF2B5EF4-FFF2-40B4-BE49-F238E27FC236}">
                <a16:creationId xmlns="" xmlns:a16="http://schemas.microsoft.com/office/drawing/2014/main" id="{017B4990-5CEC-4B4D-A8A2-8B750BC7560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6" name="Marcador de contenido 5">
            <a:extLst>
              <a:ext uri="{FF2B5EF4-FFF2-40B4-BE49-F238E27FC236}">
                <a16:creationId xmlns="" xmlns:a16="http://schemas.microsoft.com/office/drawing/2014/main" id="{7593DBA2-6EBE-4A69-90B1-85B13D5DE929}"/>
              </a:ext>
            </a:extLst>
          </p:cNvPr>
          <p:cNvSpPr>
            <a:spLocks noGrp="1"/>
          </p:cNvSpPr>
          <p:nvPr>
            <p:ph sz="quarter" idx="4"/>
          </p:nvPr>
        </p:nvSpPr>
        <p:spPr>
          <a:xfrm>
            <a:off x="6172200" y="2505075"/>
            <a:ext cx="5183188"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ca-ES"/>
          </a:p>
        </p:txBody>
      </p:sp>
      <p:sp>
        <p:nvSpPr>
          <p:cNvPr id="7" name="Marcador de fecha 6">
            <a:extLst>
              <a:ext uri="{FF2B5EF4-FFF2-40B4-BE49-F238E27FC236}">
                <a16:creationId xmlns="" xmlns:a16="http://schemas.microsoft.com/office/drawing/2014/main" id="{420B4560-10E2-4F9A-B6D6-C1C4B7150F29}"/>
              </a:ext>
            </a:extLst>
          </p:cNvPr>
          <p:cNvSpPr>
            <a:spLocks noGrp="1"/>
          </p:cNvSpPr>
          <p:nvPr>
            <p:ph type="dt" sz="half" idx="10"/>
          </p:nvPr>
        </p:nvSpPr>
        <p:spPr/>
        <p:txBody>
          <a:bodyPr/>
          <a:lstStyle/>
          <a:p>
            <a:fld id="{3080DAAB-745A-4B64-A7FB-184545E90F9D}" type="datetimeFigureOut">
              <a:rPr lang="ca-ES" smtClean="0"/>
              <a:pPr/>
              <a:t>20/7/2018</a:t>
            </a:fld>
            <a:endParaRPr lang="ca-ES"/>
          </a:p>
        </p:txBody>
      </p:sp>
      <p:sp>
        <p:nvSpPr>
          <p:cNvPr id="8" name="Marcador de pie de página 7">
            <a:extLst>
              <a:ext uri="{FF2B5EF4-FFF2-40B4-BE49-F238E27FC236}">
                <a16:creationId xmlns="" xmlns:a16="http://schemas.microsoft.com/office/drawing/2014/main" id="{B4859B25-934B-48BD-B9BE-C09894849F10}"/>
              </a:ext>
            </a:extLst>
          </p:cNvPr>
          <p:cNvSpPr>
            <a:spLocks noGrp="1"/>
          </p:cNvSpPr>
          <p:nvPr>
            <p:ph type="ftr" sz="quarter" idx="11"/>
          </p:nvPr>
        </p:nvSpPr>
        <p:spPr/>
        <p:txBody>
          <a:bodyPr/>
          <a:lstStyle/>
          <a:p>
            <a:endParaRPr lang="ca-ES"/>
          </a:p>
        </p:txBody>
      </p:sp>
      <p:sp>
        <p:nvSpPr>
          <p:cNvPr id="9" name="Marcador de número de diapositiva 8">
            <a:extLst>
              <a:ext uri="{FF2B5EF4-FFF2-40B4-BE49-F238E27FC236}">
                <a16:creationId xmlns="" xmlns:a16="http://schemas.microsoft.com/office/drawing/2014/main" id="{77DDF71A-9BD3-4E8E-9417-272A6E1D3587}"/>
              </a:ext>
            </a:extLst>
          </p:cNvPr>
          <p:cNvSpPr>
            <a:spLocks noGrp="1"/>
          </p:cNvSpPr>
          <p:nvPr>
            <p:ph type="sldNum" sz="quarter" idx="12"/>
          </p:nvPr>
        </p:nvSpPr>
        <p:spPr/>
        <p:txBody>
          <a:bodyPr/>
          <a:lstStyle/>
          <a:p>
            <a:fld id="{ADD2B385-60AB-4349-9710-70715C2F69B2}" type="slidenum">
              <a:rPr lang="ca-ES" smtClean="0"/>
              <a:pPr/>
              <a:t>‹Nº›</a:t>
            </a:fld>
            <a:endParaRPr lang="ca-ES"/>
          </a:p>
        </p:txBody>
      </p:sp>
    </p:spTree>
    <p:extLst>
      <p:ext uri="{BB962C8B-B14F-4D97-AF65-F5344CB8AC3E}">
        <p14:creationId xmlns:p14="http://schemas.microsoft.com/office/powerpoint/2010/main" val="15987199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A27F0D86-DC38-4B92-8BF1-17B32A8E5A12}"/>
              </a:ext>
            </a:extLst>
          </p:cNvPr>
          <p:cNvSpPr>
            <a:spLocks noGrp="1"/>
          </p:cNvSpPr>
          <p:nvPr>
            <p:ph type="title"/>
          </p:nvPr>
        </p:nvSpPr>
        <p:spPr/>
        <p:txBody>
          <a:bodyPr/>
          <a:lstStyle/>
          <a:p>
            <a:r>
              <a:rPr lang="es-ES"/>
              <a:t>Haga clic para modificar el estilo de título del patrón</a:t>
            </a:r>
            <a:endParaRPr lang="ca-ES"/>
          </a:p>
        </p:txBody>
      </p:sp>
      <p:sp>
        <p:nvSpPr>
          <p:cNvPr id="3" name="Marcador de fecha 2">
            <a:extLst>
              <a:ext uri="{FF2B5EF4-FFF2-40B4-BE49-F238E27FC236}">
                <a16:creationId xmlns="" xmlns:a16="http://schemas.microsoft.com/office/drawing/2014/main" id="{E0318D2D-81AF-4883-A86A-3BCA1262C1FA}"/>
              </a:ext>
            </a:extLst>
          </p:cNvPr>
          <p:cNvSpPr>
            <a:spLocks noGrp="1"/>
          </p:cNvSpPr>
          <p:nvPr>
            <p:ph type="dt" sz="half" idx="10"/>
          </p:nvPr>
        </p:nvSpPr>
        <p:spPr/>
        <p:txBody>
          <a:bodyPr/>
          <a:lstStyle/>
          <a:p>
            <a:fld id="{3080DAAB-745A-4B64-A7FB-184545E90F9D}" type="datetimeFigureOut">
              <a:rPr lang="ca-ES" smtClean="0"/>
              <a:pPr/>
              <a:t>20/7/2018</a:t>
            </a:fld>
            <a:endParaRPr lang="ca-ES"/>
          </a:p>
        </p:txBody>
      </p:sp>
      <p:sp>
        <p:nvSpPr>
          <p:cNvPr id="4" name="Marcador de pie de página 3">
            <a:extLst>
              <a:ext uri="{FF2B5EF4-FFF2-40B4-BE49-F238E27FC236}">
                <a16:creationId xmlns="" xmlns:a16="http://schemas.microsoft.com/office/drawing/2014/main" id="{88C45FD9-C4D1-478B-93D5-F744EE8C158F}"/>
              </a:ext>
            </a:extLst>
          </p:cNvPr>
          <p:cNvSpPr>
            <a:spLocks noGrp="1"/>
          </p:cNvSpPr>
          <p:nvPr>
            <p:ph type="ftr" sz="quarter" idx="11"/>
          </p:nvPr>
        </p:nvSpPr>
        <p:spPr/>
        <p:txBody>
          <a:bodyPr/>
          <a:lstStyle/>
          <a:p>
            <a:endParaRPr lang="ca-ES"/>
          </a:p>
        </p:txBody>
      </p:sp>
      <p:sp>
        <p:nvSpPr>
          <p:cNvPr id="5" name="Marcador de número de diapositiva 4">
            <a:extLst>
              <a:ext uri="{FF2B5EF4-FFF2-40B4-BE49-F238E27FC236}">
                <a16:creationId xmlns="" xmlns:a16="http://schemas.microsoft.com/office/drawing/2014/main" id="{D29607C6-4E33-4B9A-8C46-A6ADD1E03A91}"/>
              </a:ext>
            </a:extLst>
          </p:cNvPr>
          <p:cNvSpPr>
            <a:spLocks noGrp="1"/>
          </p:cNvSpPr>
          <p:nvPr>
            <p:ph type="sldNum" sz="quarter" idx="12"/>
          </p:nvPr>
        </p:nvSpPr>
        <p:spPr/>
        <p:txBody>
          <a:bodyPr/>
          <a:lstStyle/>
          <a:p>
            <a:fld id="{ADD2B385-60AB-4349-9710-70715C2F69B2}" type="slidenum">
              <a:rPr lang="ca-ES" smtClean="0"/>
              <a:pPr/>
              <a:t>‹Nº›</a:t>
            </a:fld>
            <a:endParaRPr lang="ca-ES"/>
          </a:p>
        </p:txBody>
      </p:sp>
    </p:spTree>
    <p:extLst>
      <p:ext uri="{BB962C8B-B14F-4D97-AF65-F5344CB8AC3E}">
        <p14:creationId xmlns:p14="http://schemas.microsoft.com/office/powerpoint/2010/main" val="42594772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 xmlns:a16="http://schemas.microsoft.com/office/drawing/2014/main" id="{D2915C0E-6352-44DB-9A2D-9B437665B250}"/>
              </a:ext>
            </a:extLst>
          </p:cNvPr>
          <p:cNvSpPr>
            <a:spLocks noGrp="1"/>
          </p:cNvSpPr>
          <p:nvPr>
            <p:ph type="dt" sz="half" idx="10"/>
          </p:nvPr>
        </p:nvSpPr>
        <p:spPr/>
        <p:txBody>
          <a:bodyPr/>
          <a:lstStyle/>
          <a:p>
            <a:fld id="{3080DAAB-745A-4B64-A7FB-184545E90F9D}" type="datetimeFigureOut">
              <a:rPr lang="ca-ES" smtClean="0"/>
              <a:pPr/>
              <a:t>20/7/2018</a:t>
            </a:fld>
            <a:endParaRPr lang="ca-ES"/>
          </a:p>
        </p:txBody>
      </p:sp>
      <p:sp>
        <p:nvSpPr>
          <p:cNvPr id="3" name="Marcador de pie de página 2">
            <a:extLst>
              <a:ext uri="{FF2B5EF4-FFF2-40B4-BE49-F238E27FC236}">
                <a16:creationId xmlns="" xmlns:a16="http://schemas.microsoft.com/office/drawing/2014/main" id="{6695440B-881D-4E2A-9E7C-AD5946EF7062}"/>
              </a:ext>
            </a:extLst>
          </p:cNvPr>
          <p:cNvSpPr>
            <a:spLocks noGrp="1"/>
          </p:cNvSpPr>
          <p:nvPr>
            <p:ph type="ftr" sz="quarter" idx="11"/>
          </p:nvPr>
        </p:nvSpPr>
        <p:spPr/>
        <p:txBody>
          <a:bodyPr/>
          <a:lstStyle/>
          <a:p>
            <a:endParaRPr lang="ca-ES"/>
          </a:p>
        </p:txBody>
      </p:sp>
      <p:sp>
        <p:nvSpPr>
          <p:cNvPr id="4" name="Marcador de número de diapositiva 3">
            <a:extLst>
              <a:ext uri="{FF2B5EF4-FFF2-40B4-BE49-F238E27FC236}">
                <a16:creationId xmlns="" xmlns:a16="http://schemas.microsoft.com/office/drawing/2014/main" id="{AFF907BC-D6DC-4572-98B2-712CAA27B44C}"/>
              </a:ext>
            </a:extLst>
          </p:cNvPr>
          <p:cNvSpPr>
            <a:spLocks noGrp="1"/>
          </p:cNvSpPr>
          <p:nvPr>
            <p:ph type="sldNum" sz="quarter" idx="12"/>
          </p:nvPr>
        </p:nvSpPr>
        <p:spPr/>
        <p:txBody>
          <a:bodyPr/>
          <a:lstStyle/>
          <a:p>
            <a:fld id="{ADD2B385-60AB-4349-9710-70715C2F69B2}" type="slidenum">
              <a:rPr lang="ca-ES" smtClean="0"/>
              <a:pPr/>
              <a:t>‹Nº›</a:t>
            </a:fld>
            <a:endParaRPr lang="ca-ES"/>
          </a:p>
        </p:txBody>
      </p:sp>
    </p:spTree>
    <p:extLst>
      <p:ext uri="{BB962C8B-B14F-4D97-AF65-F5344CB8AC3E}">
        <p14:creationId xmlns:p14="http://schemas.microsoft.com/office/powerpoint/2010/main" val="26965738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5DBD377E-C0CD-43B8-9A8C-4874941ED9D3}"/>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ca-ES"/>
          </a:p>
        </p:txBody>
      </p:sp>
      <p:sp>
        <p:nvSpPr>
          <p:cNvPr id="3" name="Marcador de contenido 2">
            <a:extLst>
              <a:ext uri="{FF2B5EF4-FFF2-40B4-BE49-F238E27FC236}">
                <a16:creationId xmlns="" xmlns:a16="http://schemas.microsoft.com/office/drawing/2014/main" id="{1DE6F131-C9CE-4211-968F-3C032FA563F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ca-ES"/>
          </a:p>
        </p:txBody>
      </p:sp>
      <p:sp>
        <p:nvSpPr>
          <p:cNvPr id="4" name="Marcador de texto 3">
            <a:extLst>
              <a:ext uri="{FF2B5EF4-FFF2-40B4-BE49-F238E27FC236}">
                <a16:creationId xmlns="" xmlns:a16="http://schemas.microsoft.com/office/drawing/2014/main" id="{D0CAA79A-BB24-4231-BC56-42640E8B9CA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Marcador de fecha 4">
            <a:extLst>
              <a:ext uri="{FF2B5EF4-FFF2-40B4-BE49-F238E27FC236}">
                <a16:creationId xmlns="" xmlns:a16="http://schemas.microsoft.com/office/drawing/2014/main" id="{414DF480-B9C0-4887-9383-6279F8A1529F}"/>
              </a:ext>
            </a:extLst>
          </p:cNvPr>
          <p:cNvSpPr>
            <a:spLocks noGrp="1"/>
          </p:cNvSpPr>
          <p:nvPr>
            <p:ph type="dt" sz="half" idx="10"/>
          </p:nvPr>
        </p:nvSpPr>
        <p:spPr/>
        <p:txBody>
          <a:bodyPr/>
          <a:lstStyle/>
          <a:p>
            <a:fld id="{3080DAAB-745A-4B64-A7FB-184545E90F9D}" type="datetimeFigureOut">
              <a:rPr lang="ca-ES" smtClean="0"/>
              <a:pPr/>
              <a:t>20/7/2018</a:t>
            </a:fld>
            <a:endParaRPr lang="ca-ES"/>
          </a:p>
        </p:txBody>
      </p:sp>
      <p:sp>
        <p:nvSpPr>
          <p:cNvPr id="6" name="Marcador de pie de página 5">
            <a:extLst>
              <a:ext uri="{FF2B5EF4-FFF2-40B4-BE49-F238E27FC236}">
                <a16:creationId xmlns="" xmlns:a16="http://schemas.microsoft.com/office/drawing/2014/main" id="{0B296651-B39F-444A-BD0B-63878EA4D993}"/>
              </a:ext>
            </a:extLst>
          </p:cNvPr>
          <p:cNvSpPr>
            <a:spLocks noGrp="1"/>
          </p:cNvSpPr>
          <p:nvPr>
            <p:ph type="ftr" sz="quarter" idx="11"/>
          </p:nvPr>
        </p:nvSpPr>
        <p:spPr/>
        <p:txBody>
          <a:bodyPr/>
          <a:lstStyle/>
          <a:p>
            <a:endParaRPr lang="ca-ES"/>
          </a:p>
        </p:txBody>
      </p:sp>
      <p:sp>
        <p:nvSpPr>
          <p:cNvPr id="7" name="Marcador de número de diapositiva 6">
            <a:extLst>
              <a:ext uri="{FF2B5EF4-FFF2-40B4-BE49-F238E27FC236}">
                <a16:creationId xmlns="" xmlns:a16="http://schemas.microsoft.com/office/drawing/2014/main" id="{CF0298A8-F740-445B-A289-DDAB710179A4}"/>
              </a:ext>
            </a:extLst>
          </p:cNvPr>
          <p:cNvSpPr>
            <a:spLocks noGrp="1"/>
          </p:cNvSpPr>
          <p:nvPr>
            <p:ph type="sldNum" sz="quarter" idx="12"/>
          </p:nvPr>
        </p:nvSpPr>
        <p:spPr/>
        <p:txBody>
          <a:bodyPr/>
          <a:lstStyle/>
          <a:p>
            <a:fld id="{ADD2B385-60AB-4349-9710-70715C2F69B2}" type="slidenum">
              <a:rPr lang="ca-ES" smtClean="0"/>
              <a:pPr/>
              <a:t>‹Nº›</a:t>
            </a:fld>
            <a:endParaRPr lang="ca-ES"/>
          </a:p>
        </p:txBody>
      </p:sp>
    </p:spTree>
    <p:extLst>
      <p:ext uri="{BB962C8B-B14F-4D97-AF65-F5344CB8AC3E}">
        <p14:creationId xmlns:p14="http://schemas.microsoft.com/office/powerpoint/2010/main" val="4457290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A2CCDDD3-822B-47C8-A24C-235109251C47}"/>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ca-ES"/>
          </a:p>
        </p:txBody>
      </p:sp>
      <p:sp>
        <p:nvSpPr>
          <p:cNvPr id="3" name="Marcador de posición de imagen 2">
            <a:extLst>
              <a:ext uri="{FF2B5EF4-FFF2-40B4-BE49-F238E27FC236}">
                <a16:creationId xmlns="" xmlns:a16="http://schemas.microsoft.com/office/drawing/2014/main" id="{0863B682-99C1-4045-B5B3-29C40F567CE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a-ES"/>
          </a:p>
        </p:txBody>
      </p:sp>
      <p:sp>
        <p:nvSpPr>
          <p:cNvPr id="4" name="Marcador de texto 3">
            <a:extLst>
              <a:ext uri="{FF2B5EF4-FFF2-40B4-BE49-F238E27FC236}">
                <a16:creationId xmlns="" xmlns:a16="http://schemas.microsoft.com/office/drawing/2014/main" id="{1B02085E-C124-40E4-BD30-115D83AD066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Marcador de fecha 4">
            <a:extLst>
              <a:ext uri="{FF2B5EF4-FFF2-40B4-BE49-F238E27FC236}">
                <a16:creationId xmlns="" xmlns:a16="http://schemas.microsoft.com/office/drawing/2014/main" id="{D823CE11-0AB5-4D84-98C8-AEF2184EB711}"/>
              </a:ext>
            </a:extLst>
          </p:cNvPr>
          <p:cNvSpPr>
            <a:spLocks noGrp="1"/>
          </p:cNvSpPr>
          <p:nvPr>
            <p:ph type="dt" sz="half" idx="10"/>
          </p:nvPr>
        </p:nvSpPr>
        <p:spPr/>
        <p:txBody>
          <a:bodyPr/>
          <a:lstStyle/>
          <a:p>
            <a:fld id="{3080DAAB-745A-4B64-A7FB-184545E90F9D}" type="datetimeFigureOut">
              <a:rPr lang="ca-ES" smtClean="0"/>
              <a:pPr/>
              <a:t>20/7/2018</a:t>
            </a:fld>
            <a:endParaRPr lang="ca-ES"/>
          </a:p>
        </p:txBody>
      </p:sp>
      <p:sp>
        <p:nvSpPr>
          <p:cNvPr id="6" name="Marcador de pie de página 5">
            <a:extLst>
              <a:ext uri="{FF2B5EF4-FFF2-40B4-BE49-F238E27FC236}">
                <a16:creationId xmlns="" xmlns:a16="http://schemas.microsoft.com/office/drawing/2014/main" id="{3AB77082-3A48-4735-BEF1-94BF194DF375}"/>
              </a:ext>
            </a:extLst>
          </p:cNvPr>
          <p:cNvSpPr>
            <a:spLocks noGrp="1"/>
          </p:cNvSpPr>
          <p:nvPr>
            <p:ph type="ftr" sz="quarter" idx="11"/>
          </p:nvPr>
        </p:nvSpPr>
        <p:spPr/>
        <p:txBody>
          <a:bodyPr/>
          <a:lstStyle/>
          <a:p>
            <a:endParaRPr lang="ca-ES"/>
          </a:p>
        </p:txBody>
      </p:sp>
      <p:sp>
        <p:nvSpPr>
          <p:cNvPr id="7" name="Marcador de número de diapositiva 6">
            <a:extLst>
              <a:ext uri="{FF2B5EF4-FFF2-40B4-BE49-F238E27FC236}">
                <a16:creationId xmlns="" xmlns:a16="http://schemas.microsoft.com/office/drawing/2014/main" id="{E6AF1937-F91E-422A-946C-89F035FF87B1}"/>
              </a:ext>
            </a:extLst>
          </p:cNvPr>
          <p:cNvSpPr>
            <a:spLocks noGrp="1"/>
          </p:cNvSpPr>
          <p:nvPr>
            <p:ph type="sldNum" sz="quarter" idx="12"/>
          </p:nvPr>
        </p:nvSpPr>
        <p:spPr/>
        <p:txBody>
          <a:bodyPr/>
          <a:lstStyle/>
          <a:p>
            <a:fld id="{ADD2B385-60AB-4349-9710-70715C2F69B2}" type="slidenum">
              <a:rPr lang="ca-ES" smtClean="0"/>
              <a:pPr/>
              <a:t>‹Nº›</a:t>
            </a:fld>
            <a:endParaRPr lang="ca-ES"/>
          </a:p>
        </p:txBody>
      </p:sp>
    </p:spTree>
    <p:extLst>
      <p:ext uri="{BB962C8B-B14F-4D97-AF65-F5344CB8AC3E}">
        <p14:creationId xmlns:p14="http://schemas.microsoft.com/office/powerpoint/2010/main" val="37587485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 xmlns:a16="http://schemas.microsoft.com/office/drawing/2014/main" id="{A3F2083B-40A3-4E63-A04A-ED827492E7C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ca-ES"/>
          </a:p>
        </p:txBody>
      </p:sp>
      <p:sp>
        <p:nvSpPr>
          <p:cNvPr id="3" name="Marcador de texto 2">
            <a:extLst>
              <a:ext uri="{FF2B5EF4-FFF2-40B4-BE49-F238E27FC236}">
                <a16:creationId xmlns="" xmlns:a16="http://schemas.microsoft.com/office/drawing/2014/main" id="{322AE67A-DC71-47B0-9B45-130C3307260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ca-ES"/>
          </a:p>
        </p:txBody>
      </p:sp>
      <p:sp>
        <p:nvSpPr>
          <p:cNvPr id="4" name="Marcador de fecha 3">
            <a:extLst>
              <a:ext uri="{FF2B5EF4-FFF2-40B4-BE49-F238E27FC236}">
                <a16:creationId xmlns="" xmlns:a16="http://schemas.microsoft.com/office/drawing/2014/main" id="{88F4865C-4057-403B-81A3-4516D56609D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080DAAB-745A-4B64-A7FB-184545E90F9D}" type="datetimeFigureOut">
              <a:rPr lang="ca-ES" smtClean="0"/>
              <a:pPr/>
              <a:t>20/7/2018</a:t>
            </a:fld>
            <a:endParaRPr lang="ca-ES"/>
          </a:p>
        </p:txBody>
      </p:sp>
      <p:sp>
        <p:nvSpPr>
          <p:cNvPr id="5" name="Marcador de pie de página 4">
            <a:extLst>
              <a:ext uri="{FF2B5EF4-FFF2-40B4-BE49-F238E27FC236}">
                <a16:creationId xmlns="" xmlns:a16="http://schemas.microsoft.com/office/drawing/2014/main" id="{642A5210-4307-42BB-B904-AD2B4991F85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a-ES"/>
          </a:p>
        </p:txBody>
      </p:sp>
      <p:sp>
        <p:nvSpPr>
          <p:cNvPr id="6" name="Marcador de número de diapositiva 5">
            <a:extLst>
              <a:ext uri="{FF2B5EF4-FFF2-40B4-BE49-F238E27FC236}">
                <a16:creationId xmlns="" xmlns:a16="http://schemas.microsoft.com/office/drawing/2014/main" id="{E7BA935D-169A-4E96-AEA8-6F30360099C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DD2B385-60AB-4349-9710-70715C2F69B2}" type="slidenum">
              <a:rPr lang="ca-ES" smtClean="0"/>
              <a:pPr/>
              <a:t>‹Nº›</a:t>
            </a:fld>
            <a:endParaRPr lang="ca-ES"/>
          </a:p>
        </p:txBody>
      </p:sp>
    </p:spTree>
    <p:extLst>
      <p:ext uri="{BB962C8B-B14F-4D97-AF65-F5344CB8AC3E}">
        <p14:creationId xmlns:p14="http://schemas.microsoft.com/office/powerpoint/2010/main" val="17184106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a-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5.png"/><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s://www.plataformaarquitectura.cl/cl/tag/confort"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s://www.plataformaarquitectura.cl/cl/tag/confort" TargetMode="External"/><Relationship Id="rId2" Type="http://schemas.openxmlformats.org/officeDocument/2006/relationships/hyperlink" Target="https://www.plataformaarquitectura.cl/cl/tag/espacio-publico"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https://www.plataformaarquitectura.cl/cl/tag/espacio-publico"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5.png"/><Relationship Id="rId4" Type="http://schemas.openxmlformats.org/officeDocument/2006/relationships/image" Target="../media/image2.png"/></Relationships>
</file>

<file path=ppt/slides/_rels/slide30.xml.rels><?xml version="1.0" encoding="UTF-8" standalone="yes"?>
<Relationships xmlns="http://schemas.openxmlformats.org/package/2006/relationships"><Relationship Id="rId2" Type="http://schemas.openxmlformats.org/officeDocument/2006/relationships/hyperlink" Target="https://www.plataformaarquitectura.cl/cl/tag/espacio-publico"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hyperlink" Target="https://www.plataformaarquitectura.cl/cl/tag/ciudades"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plataformaarquitectura.cl/cl/tag/espacio-publico"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0A5C4D21-7422-45D1-9696-855B817B4E55}"/>
              </a:ext>
            </a:extLst>
          </p:cNvPr>
          <p:cNvSpPr>
            <a:spLocks noGrp="1"/>
          </p:cNvSpPr>
          <p:nvPr>
            <p:ph type="ctrTitle"/>
          </p:nvPr>
        </p:nvSpPr>
        <p:spPr>
          <a:xfrm>
            <a:off x="1774589" y="3863689"/>
            <a:ext cx="9144000" cy="2178523"/>
          </a:xfrm>
        </p:spPr>
        <p:txBody>
          <a:bodyPr>
            <a:normAutofit/>
          </a:bodyPr>
          <a:lstStyle/>
          <a:p>
            <a:r>
              <a:rPr lang="ca-ES" sz="2800" smtClean="0"/>
              <a:t>ESQUIPULAS </a:t>
            </a:r>
            <a:r>
              <a:rPr lang="ca-ES" sz="2800" dirty="0" smtClean="0"/>
              <a:t>, GUATEMALA</a:t>
            </a:r>
            <a:br>
              <a:rPr lang="ca-ES" sz="2800" dirty="0" smtClean="0"/>
            </a:br>
            <a:r>
              <a:rPr lang="ca-ES" sz="2800" dirty="0" smtClean="0"/>
              <a:t>20, JULIO 2018</a:t>
            </a:r>
            <a:endParaRPr lang="ca-ES" sz="2800" dirty="0"/>
          </a:p>
        </p:txBody>
      </p:sp>
      <p:sp>
        <p:nvSpPr>
          <p:cNvPr id="3" name="Subtítulo 2">
            <a:extLst>
              <a:ext uri="{FF2B5EF4-FFF2-40B4-BE49-F238E27FC236}">
                <a16:creationId xmlns="" xmlns:a16="http://schemas.microsoft.com/office/drawing/2014/main" id="{BB27709C-9F6D-4773-8917-B06939BBB643}"/>
              </a:ext>
            </a:extLst>
          </p:cNvPr>
          <p:cNvSpPr>
            <a:spLocks noGrp="1"/>
          </p:cNvSpPr>
          <p:nvPr>
            <p:ph type="subTitle" idx="1"/>
          </p:nvPr>
        </p:nvSpPr>
        <p:spPr>
          <a:xfrm>
            <a:off x="861390" y="6314594"/>
            <a:ext cx="11330609" cy="543406"/>
          </a:xfrm>
        </p:spPr>
        <p:txBody>
          <a:bodyPr>
            <a:normAutofit/>
          </a:bodyPr>
          <a:lstStyle/>
          <a:p>
            <a:pPr algn="just"/>
            <a:r>
              <a:rPr lang="ca-ES" sz="1000" b="1" dirty="0"/>
              <a:t>Jornada de </a:t>
            </a:r>
            <a:r>
              <a:rPr lang="ca-ES" sz="1000" b="1" dirty="0" err="1"/>
              <a:t>formación</a:t>
            </a:r>
            <a:r>
              <a:rPr lang="ca-ES" sz="1000" b="1" dirty="0"/>
              <a:t>									</a:t>
            </a:r>
          </a:p>
          <a:p>
            <a:pPr algn="just"/>
            <a:r>
              <a:rPr lang="ca-ES" sz="1000" b="1" dirty="0"/>
              <a:t>										</a:t>
            </a:r>
          </a:p>
        </p:txBody>
      </p:sp>
      <p:pic>
        <p:nvPicPr>
          <p:cNvPr id="4" name="Imagen 3">
            <a:extLst>
              <a:ext uri="{FF2B5EF4-FFF2-40B4-BE49-F238E27FC236}">
                <a16:creationId xmlns="" xmlns:a16="http://schemas.microsoft.com/office/drawing/2014/main" id="{CC22F701-E4CF-4C45-B2BF-5B38AC4345BA}"/>
              </a:ext>
            </a:extLst>
          </p:cNvPr>
          <p:cNvPicPr>
            <a:picLocks noChangeAspect="1"/>
          </p:cNvPicPr>
          <p:nvPr/>
        </p:nvPicPr>
        <p:blipFill>
          <a:blip r:embed="rId3"/>
          <a:stretch>
            <a:fillRect/>
          </a:stretch>
        </p:blipFill>
        <p:spPr>
          <a:xfrm>
            <a:off x="-586588" y="0"/>
            <a:ext cx="1639340" cy="6858000"/>
          </a:xfrm>
          <a:prstGeom prst="rect">
            <a:avLst/>
          </a:prstGeom>
        </p:spPr>
      </p:pic>
      <p:pic>
        <p:nvPicPr>
          <p:cNvPr id="5" name="Imagen 4">
            <a:extLst>
              <a:ext uri="{FF2B5EF4-FFF2-40B4-BE49-F238E27FC236}">
                <a16:creationId xmlns="" xmlns:a16="http://schemas.microsoft.com/office/drawing/2014/main" id="{54FF0785-F593-41B9-8752-7510EA9BFC27}"/>
              </a:ext>
            </a:extLst>
          </p:cNvPr>
          <p:cNvPicPr>
            <a:picLocks noChangeAspect="1"/>
          </p:cNvPicPr>
          <p:nvPr/>
        </p:nvPicPr>
        <p:blipFill>
          <a:blip r:embed="rId4" cstate="print"/>
          <a:stretch>
            <a:fillRect/>
          </a:stretch>
        </p:blipFill>
        <p:spPr>
          <a:xfrm>
            <a:off x="1686143" y="2737124"/>
            <a:ext cx="2812595" cy="1028052"/>
          </a:xfrm>
          <a:prstGeom prst="rect">
            <a:avLst/>
          </a:prstGeom>
        </p:spPr>
      </p:pic>
      <p:sp>
        <p:nvSpPr>
          <p:cNvPr id="7" name="Rectángulo 6">
            <a:extLst>
              <a:ext uri="{FF2B5EF4-FFF2-40B4-BE49-F238E27FC236}">
                <a16:creationId xmlns="" xmlns:a16="http://schemas.microsoft.com/office/drawing/2014/main" id="{B6E4B32E-DBA1-4C71-AD1A-0DE0B4A1761A}"/>
              </a:ext>
            </a:extLst>
          </p:cNvPr>
          <p:cNvSpPr/>
          <p:nvPr/>
        </p:nvSpPr>
        <p:spPr>
          <a:xfrm>
            <a:off x="878541" y="268940"/>
            <a:ext cx="11716897" cy="2308324"/>
          </a:xfrm>
          <a:prstGeom prst="rect">
            <a:avLst/>
          </a:prstGeom>
          <a:noFill/>
        </p:spPr>
        <p:txBody>
          <a:bodyPr wrap="square" lIns="91440" tIns="45720" rIns="91440" bIns="45720">
            <a:spAutoFit/>
          </a:bodyPr>
          <a:lstStyle/>
          <a:p>
            <a:pPr algn="ctr"/>
            <a:r>
              <a:rPr lang="es-ES" sz="4800" b="1" spc="50" dirty="0" smtClean="0">
                <a:ln w="9525" cmpd="sng">
                  <a:solidFill>
                    <a:schemeClr val="accent1"/>
                  </a:solidFill>
                  <a:prstDash val="solid"/>
                </a:ln>
                <a:solidFill>
                  <a:srgbClr val="FF0000"/>
                </a:solidFill>
                <a:effectLst>
                  <a:glow rad="38100">
                    <a:schemeClr val="accent1">
                      <a:alpha val="40000"/>
                    </a:schemeClr>
                  </a:glow>
                </a:effectLst>
              </a:rPr>
              <a:t>TALLER DE CAPACITACION</a:t>
            </a:r>
          </a:p>
          <a:p>
            <a:pPr algn="ctr"/>
            <a:r>
              <a:rPr lang="es-ES" sz="4800" b="1" spc="50" dirty="0" smtClean="0">
                <a:ln w="9525" cmpd="sng">
                  <a:solidFill>
                    <a:schemeClr val="accent1"/>
                  </a:solidFill>
                  <a:prstDash val="solid"/>
                </a:ln>
                <a:solidFill>
                  <a:srgbClr val="92D050"/>
                </a:solidFill>
                <a:effectLst>
                  <a:glow rad="38100">
                    <a:schemeClr val="accent1">
                      <a:alpha val="40000"/>
                    </a:schemeClr>
                  </a:glow>
                </a:effectLst>
              </a:rPr>
              <a:t>ELEMENTOS FUNDAMENTALES PARA</a:t>
            </a:r>
          </a:p>
          <a:p>
            <a:pPr algn="ctr"/>
            <a:r>
              <a:rPr lang="es-ES" sz="4800" b="1" spc="50" dirty="0" smtClean="0">
                <a:ln w="9525" cmpd="sng">
                  <a:solidFill>
                    <a:schemeClr val="accent1"/>
                  </a:solidFill>
                  <a:prstDash val="solid"/>
                </a:ln>
                <a:solidFill>
                  <a:srgbClr val="92D050"/>
                </a:solidFill>
                <a:effectLst>
                  <a:glow rad="38100">
                    <a:schemeClr val="accent1">
                      <a:alpha val="40000"/>
                    </a:schemeClr>
                  </a:glow>
                </a:effectLst>
              </a:rPr>
              <a:t>LA RECUPERACION DE ESPACIOS PUBLICOS </a:t>
            </a:r>
            <a:endParaRPr lang="es-ES" sz="4800" b="1" cap="none" spc="50" dirty="0">
              <a:ln w="9525" cmpd="sng">
                <a:solidFill>
                  <a:schemeClr val="accent1"/>
                </a:solidFill>
                <a:prstDash val="solid"/>
              </a:ln>
              <a:solidFill>
                <a:srgbClr val="92D050"/>
              </a:solidFill>
              <a:effectLst>
                <a:glow rad="38100">
                  <a:schemeClr val="accent1">
                    <a:alpha val="40000"/>
                  </a:schemeClr>
                </a:glow>
              </a:effectLst>
            </a:endParaRPr>
          </a:p>
        </p:txBody>
      </p:sp>
      <p:pic>
        <p:nvPicPr>
          <p:cNvPr id="11" name="Imagen 10">
            <a:extLst>
              <a:ext uri="{FF2B5EF4-FFF2-40B4-BE49-F238E27FC236}">
                <a16:creationId xmlns="" xmlns:a16="http://schemas.microsoft.com/office/drawing/2014/main" id="{3390156B-5D88-40E4-AE3C-69D14E54618E}"/>
              </a:ext>
            </a:extLst>
          </p:cNvPr>
          <p:cNvPicPr/>
          <p:nvPr/>
        </p:nvPicPr>
        <p:blipFill>
          <a:blip r:embed="rId5" cstate="print">
            <a:extLst>
              <a:ext uri="{28A0092B-C50C-407E-A947-70E740481C1C}">
                <a14:useLocalDpi xmlns:a14="http://schemas.microsoft.com/office/drawing/2010/main" val="0"/>
              </a:ext>
            </a:extLst>
          </a:blip>
          <a:srcRect l="2177" t="17027" r="61749" b="21063"/>
          <a:stretch>
            <a:fillRect/>
          </a:stretch>
        </p:blipFill>
        <p:spPr bwMode="auto">
          <a:xfrm>
            <a:off x="8761878" y="2923774"/>
            <a:ext cx="1242733" cy="1164132"/>
          </a:xfrm>
          <a:prstGeom prst="rect">
            <a:avLst/>
          </a:prstGeom>
          <a:noFill/>
          <a:ln>
            <a:noFill/>
          </a:ln>
        </p:spPr>
      </p:pic>
      <p:pic>
        <p:nvPicPr>
          <p:cNvPr id="12" name="Imagen 9" descr="C:\Users\mancomunidad\AppData\Local\Microsoft\Windows\INetCache\Content.Word\Logo Trinacional PNG HNegroDD.PNG">
            <a:extLst>
              <a:ext uri="{FF2B5EF4-FFF2-40B4-BE49-F238E27FC236}">
                <a16:creationId xmlns="" xmlns:a16="http://schemas.microsoft.com/office/drawing/2014/main" id="{81977983-0883-4852-8390-0B9C2B59BA7C}"/>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266252" y="2911770"/>
            <a:ext cx="1313840" cy="1068560"/>
          </a:xfrm>
          <a:prstGeom prst="rect">
            <a:avLst/>
          </a:prstGeom>
          <a:noFill/>
          <a:ln>
            <a:noFill/>
          </a:ln>
        </p:spPr>
      </p:pic>
      <p:pic>
        <p:nvPicPr>
          <p:cNvPr id="13" name="Imagen 8" descr="logo_BO">
            <a:extLst>
              <a:ext uri="{FF2B5EF4-FFF2-40B4-BE49-F238E27FC236}">
                <a16:creationId xmlns="" xmlns:a16="http://schemas.microsoft.com/office/drawing/2014/main" id="{8D039161-25A8-4A61-AA9E-85C4F84900CD}"/>
              </a:ext>
            </a:extLst>
          </p:cNvPr>
          <p:cNvPicPr/>
          <p:nvPr/>
        </p:nvPicPr>
        <p:blipFill>
          <a:blip r:embed="rId7" cstate="print">
            <a:extLst>
              <a:ext uri="{28A0092B-C50C-407E-A947-70E740481C1C}">
                <a14:useLocalDpi xmlns:a14="http://schemas.microsoft.com/office/drawing/2010/main" val="0"/>
              </a:ext>
            </a:extLst>
          </a:blip>
          <a:srcRect l="19254" t="14745" r="20462" b="15359"/>
          <a:stretch>
            <a:fillRect/>
          </a:stretch>
        </p:blipFill>
        <p:spPr bwMode="auto">
          <a:xfrm>
            <a:off x="7109715" y="2943861"/>
            <a:ext cx="1191601" cy="928892"/>
          </a:xfrm>
          <a:prstGeom prst="rect">
            <a:avLst/>
          </a:prstGeom>
          <a:noFill/>
          <a:ln>
            <a:noFill/>
          </a:ln>
        </p:spPr>
      </p:pic>
    </p:spTree>
    <p:extLst>
      <p:ext uri="{BB962C8B-B14F-4D97-AF65-F5344CB8AC3E}">
        <p14:creationId xmlns:p14="http://schemas.microsoft.com/office/powerpoint/2010/main" val="42824373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2000" dirty="0" smtClean="0"/>
              <a:t>ELEMENTOS FUNDAMENTALES PARA LA RECUERACION DE ESPACIOS PUBLICOS</a:t>
            </a:r>
            <a:br>
              <a:rPr lang="es-ES" sz="2000" dirty="0" smtClean="0"/>
            </a:br>
            <a:r>
              <a:rPr lang="es-ES" sz="2000" dirty="0" smtClean="0"/>
              <a:t>CONTEXTO  GENERAL Y FUNDAMENTOS</a:t>
            </a:r>
            <a:endParaRPr lang="es-ES" sz="2000" dirty="0"/>
          </a:p>
        </p:txBody>
      </p:sp>
      <p:sp>
        <p:nvSpPr>
          <p:cNvPr id="3" name="2 Marcador de contenido"/>
          <p:cNvSpPr>
            <a:spLocks noGrp="1"/>
          </p:cNvSpPr>
          <p:nvPr>
            <p:ph idx="1"/>
          </p:nvPr>
        </p:nvSpPr>
        <p:spPr/>
        <p:txBody>
          <a:bodyPr/>
          <a:lstStyle/>
          <a:p>
            <a:r>
              <a:rPr lang="es-ES" dirty="0" smtClean="0"/>
              <a:t>ACTUALMENTE ,  LOS ESPACIOS PUBLICOS  :</a:t>
            </a:r>
          </a:p>
          <a:p>
            <a:pPr>
              <a:buNone/>
            </a:pPr>
            <a:r>
              <a:rPr lang="es-ES" dirty="0" smtClean="0"/>
              <a:t>            - se </a:t>
            </a:r>
            <a:r>
              <a:rPr lang="es-ES" dirty="0" err="1" smtClean="0"/>
              <a:t>estan</a:t>
            </a:r>
            <a:r>
              <a:rPr lang="es-ES" dirty="0" smtClean="0"/>
              <a:t> convirtiendo en menos accesibles, restrictivos y excepcionales</a:t>
            </a:r>
          </a:p>
          <a:p>
            <a:pPr>
              <a:buNone/>
            </a:pPr>
            <a:r>
              <a:rPr lang="es-ES" dirty="0" smtClean="0"/>
              <a:t>             - procesos de privatización en alza, que hacen la función de lo público a pesar de no serlo</a:t>
            </a:r>
          </a:p>
          <a:p>
            <a:pPr>
              <a:buNone/>
            </a:pPr>
            <a:r>
              <a:rPr lang="es-ES" dirty="0" smtClean="0"/>
              <a:t>               - se permite a los usuarios con ciertas restricciones</a:t>
            </a:r>
          </a:p>
          <a:p>
            <a:pPr>
              <a:buNone/>
            </a:pPr>
            <a:r>
              <a:rPr lang="es-ES" dirty="0" smtClean="0"/>
              <a:t>              -   </a:t>
            </a:r>
            <a:r>
              <a:rPr lang="es-ES" dirty="0" err="1" smtClean="0"/>
              <a:t>caracteristicas</a:t>
            </a:r>
            <a:r>
              <a:rPr lang="es-ES" dirty="0" smtClean="0"/>
              <a:t>  física clara respecto a sus límites : cercas, pivotes, rejas…</a:t>
            </a:r>
          </a:p>
          <a:p>
            <a:pPr>
              <a:buNone/>
            </a:pPr>
            <a:r>
              <a:rPr lang="es-ES" dirty="0" smtClean="0"/>
              <a:t>               - controlados por vigilancia ó seguridad  privada</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2000" dirty="0" smtClean="0"/>
              <a:t>ELEMENTOS FUNDAMENTALES PARA LA RECUERACION DE ESPACIOS PUBLICOS</a:t>
            </a:r>
            <a:br>
              <a:rPr lang="es-ES" sz="2000" dirty="0" smtClean="0"/>
            </a:br>
            <a:r>
              <a:rPr lang="es-ES" sz="2000" dirty="0" smtClean="0"/>
              <a:t>CONTEXTO  GENERAL Y FUNDAMENTOS</a:t>
            </a:r>
            <a:endParaRPr lang="es-ES" sz="2000" dirty="0"/>
          </a:p>
        </p:txBody>
      </p:sp>
      <p:sp>
        <p:nvSpPr>
          <p:cNvPr id="3" name="2 Marcador de contenido"/>
          <p:cNvSpPr>
            <a:spLocks noGrp="1"/>
          </p:cNvSpPr>
          <p:nvPr>
            <p:ph idx="1"/>
          </p:nvPr>
        </p:nvSpPr>
        <p:spPr/>
        <p:txBody>
          <a:bodyPr/>
          <a:lstStyle/>
          <a:p>
            <a:r>
              <a:rPr lang="es-ES" dirty="0" smtClean="0"/>
              <a:t> ESTOS PSEUDO ESPACIOS PUBLICOS  : Ofrecen seguridad y comodidad al usuario porque “comparte entre iguales”</a:t>
            </a:r>
          </a:p>
          <a:p>
            <a:pPr>
              <a:buNone/>
            </a:pPr>
            <a:r>
              <a:rPr lang="es-ES" dirty="0" smtClean="0"/>
              <a:t>En las ciudades </a:t>
            </a:r>
          </a:p>
          <a:p>
            <a:pPr>
              <a:buNone/>
            </a:pPr>
            <a:r>
              <a:rPr lang="es-ES" dirty="0" smtClean="0"/>
              <a:t> - El centro comercial destaca por encima de las calles comerciales</a:t>
            </a:r>
          </a:p>
          <a:p>
            <a:pPr>
              <a:buFontTx/>
              <a:buChar char="-"/>
            </a:pPr>
            <a:r>
              <a:rPr lang="es-ES" dirty="0" smtClean="0"/>
              <a:t>Espacios abiertos en nuevas urbanizaciones residenciales predominan  sobre las plazas públicas</a:t>
            </a:r>
          </a:p>
          <a:p>
            <a:pPr>
              <a:buFontTx/>
              <a:buChar char="-"/>
            </a:pPr>
            <a:r>
              <a:rPr lang="es-ES" dirty="0" smtClean="0"/>
              <a:t>- Las aceras y los espacios muy  transitados  se convierten en terrazas y espacios de consumo</a:t>
            </a:r>
            <a:endParaRPr lang="es-E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2000" dirty="0" smtClean="0"/>
              <a:t>ELEMENTOS FUNDAMENTALES PARA LA RECUERACION DE ESPACIOS PUBLICOS</a:t>
            </a:r>
            <a:br>
              <a:rPr lang="es-ES" sz="2000" dirty="0" smtClean="0"/>
            </a:br>
            <a:r>
              <a:rPr lang="es-ES" sz="2000" dirty="0" smtClean="0"/>
              <a:t>CONTEXTO  GENERAL Y FUNDAMENTOS</a:t>
            </a:r>
            <a:endParaRPr lang="es-ES" sz="2000" dirty="0"/>
          </a:p>
        </p:txBody>
      </p:sp>
      <p:sp>
        <p:nvSpPr>
          <p:cNvPr id="3" name="2 Marcador de contenido"/>
          <p:cNvSpPr>
            <a:spLocks noGrp="1"/>
          </p:cNvSpPr>
          <p:nvPr>
            <p:ph idx="1"/>
          </p:nvPr>
        </p:nvSpPr>
        <p:spPr/>
        <p:txBody>
          <a:bodyPr>
            <a:normAutofit fontScale="92500" lnSpcReduction="20000"/>
          </a:bodyPr>
          <a:lstStyle/>
          <a:p>
            <a:pPr>
              <a:buNone/>
            </a:pPr>
            <a:r>
              <a:rPr lang="es-ES" dirty="0" smtClean="0"/>
              <a:t/>
            </a:r>
            <a:br>
              <a:rPr lang="es-ES" dirty="0" smtClean="0"/>
            </a:br>
            <a:r>
              <a:rPr lang="es-ES" dirty="0" smtClean="0"/>
              <a:t>-</a:t>
            </a:r>
            <a:r>
              <a:rPr lang="es-ES" b="1" dirty="0" smtClean="0"/>
              <a:t> Tradicionalmente </a:t>
            </a:r>
            <a:r>
              <a:rPr lang="es-ES" dirty="0" smtClean="0"/>
              <a:t>el Espacio Público fue concebido como el espacio de la expresión y la apropiación social por excelencia, es el espacio que alberga el cotidiano transcurrir de la vida colectiva.</a:t>
            </a:r>
          </a:p>
          <a:p>
            <a:r>
              <a:rPr lang="es-ES" dirty="0" smtClean="0"/>
              <a:t>Es el espacio que da identidad y carácter a una ciudad, el que permite reconocerla y vivirla. Es el sitio que conserva la memoria de sus habitantes en sus espacios naturales, culturales, patrimoniales.</a:t>
            </a:r>
          </a:p>
          <a:p>
            <a:r>
              <a:rPr lang="es-ES" dirty="0" smtClean="0"/>
              <a:t>Diversidad de formas, dimensiones, funciones y características ambientales. </a:t>
            </a:r>
          </a:p>
          <a:p>
            <a:r>
              <a:rPr lang="es-ES" dirty="0" smtClean="0"/>
              <a:t>Sin embargo el espacio público es percibido como un vacío “con forma”, es decir conformado por la edificación y elementos que lo bordean, ya sean espacios de circulación y tránsito, recreación y deporte, reunión e interacción social, contemplación y disfrute del paisaje y la naturaleza, etc..</a:t>
            </a:r>
          </a:p>
          <a:p>
            <a:endParaRPr lang="es-E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2000" dirty="0" smtClean="0"/>
              <a:t>ELEMENTOS FUNDAMENTALES PARA LA RECUERACION DE ESPACIOS PUBLICOS</a:t>
            </a:r>
            <a:br>
              <a:rPr lang="es-ES" sz="2000" dirty="0" smtClean="0"/>
            </a:br>
            <a:r>
              <a:rPr lang="es-ES" sz="2000" dirty="0" smtClean="0"/>
              <a:t>CONTEXTO  GENERAL Y FUNDAMENTOS</a:t>
            </a:r>
            <a:endParaRPr lang="es-ES" sz="2000" dirty="0"/>
          </a:p>
        </p:txBody>
      </p:sp>
      <p:sp>
        <p:nvSpPr>
          <p:cNvPr id="3" name="2 Marcador de contenido"/>
          <p:cNvSpPr>
            <a:spLocks noGrp="1"/>
          </p:cNvSpPr>
          <p:nvPr>
            <p:ph idx="1"/>
          </p:nvPr>
        </p:nvSpPr>
        <p:spPr/>
        <p:txBody>
          <a:bodyPr>
            <a:normAutofit fontScale="92500" lnSpcReduction="20000"/>
          </a:bodyPr>
          <a:lstStyle/>
          <a:p>
            <a:pPr>
              <a:buNone/>
            </a:pPr>
            <a:r>
              <a:rPr lang="es-ES" dirty="0" smtClean="0"/>
              <a:t/>
            </a:r>
            <a:br>
              <a:rPr lang="es-ES" dirty="0" smtClean="0"/>
            </a:br>
            <a:r>
              <a:rPr lang="es-ES" dirty="0" smtClean="0"/>
              <a:t>-</a:t>
            </a:r>
            <a:r>
              <a:rPr lang="es-ES" b="1" dirty="0" smtClean="0"/>
              <a:t>En los últimos años, </a:t>
            </a:r>
            <a:r>
              <a:rPr lang="es-ES" dirty="0" smtClean="0"/>
              <a:t>los conflictos del Espacio Público están asociados al impacto del crecimiento acelerado y desordenado del </a:t>
            </a:r>
            <a:r>
              <a:rPr lang="es-ES" dirty="0" err="1" smtClean="0"/>
              <a:t>habitat</a:t>
            </a:r>
            <a:r>
              <a:rPr lang="es-ES" dirty="0" smtClean="0"/>
              <a:t> en la periferia urbana, sin adecuación a las estrategias de desarrollo urbano locales.</a:t>
            </a:r>
          </a:p>
          <a:p>
            <a:r>
              <a:rPr lang="es-ES" dirty="0" smtClean="0"/>
              <a:t>Esta situación se manifiesta: </a:t>
            </a:r>
          </a:p>
          <a:p>
            <a:pPr>
              <a:buFontTx/>
              <a:buChar char="-"/>
            </a:pPr>
            <a:r>
              <a:rPr lang="es-ES" dirty="0" smtClean="0"/>
              <a:t>en las ocupaciones informales;</a:t>
            </a:r>
          </a:p>
          <a:p>
            <a:pPr>
              <a:buFontTx/>
              <a:buChar char="-"/>
            </a:pPr>
            <a:r>
              <a:rPr lang="es-ES" dirty="0" smtClean="0"/>
              <a:t> en la implementación de las políticas de vivienda que resuelven el crecimiento urbano con proyectos de grandes conjuntos que se localizan con una marcada dispersión territorial y una escasa articulación con la trama existente, </a:t>
            </a:r>
          </a:p>
          <a:p>
            <a:pPr>
              <a:buFontTx/>
              <a:buChar char="-"/>
            </a:pPr>
            <a:r>
              <a:rPr lang="es-ES" dirty="0" smtClean="0"/>
              <a:t>con la acción de los privados que se </a:t>
            </a:r>
            <a:r>
              <a:rPr lang="es-ES" dirty="0" err="1" smtClean="0"/>
              <a:t>aislan</a:t>
            </a:r>
            <a:r>
              <a:rPr lang="es-ES" dirty="0" smtClean="0"/>
              <a:t>, a través de los desarrollos suburbanos, verdaderos polígonos cerrados, ajenos a la ciudad existente.</a:t>
            </a:r>
          </a:p>
          <a:p>
            <a:endParaRPr lang="es-E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838200" y="365126"/>
            <a:ext cx="9758082" cy="692710"/>
          </a:xfrm>
        </p:spPr>
        <p:txBody>
          <a:bodyPr>
            <a:normAutofit/>
          </a:bodyPr>
          <a:lstStyle/>
          <a:p>
            <a:r>
              <a:rPr lang="es-ES" sz="2000" dirty="0" smtClean="0"/>
              <a:t>ELEMENTOS FUNDAMENTALES PARA LA RECUERACION DE ESPACIOS PUBLICOS</a:t>
            </a:r>
            <a:br>
              <a:rPr lang="es-ES" sz="2000" dirty="0" smtClean="0"/>
            </a:br>
            <a:r>
              <a:rPr lang="es-ES" sz="2000" dirty="0" smtClean="0"/>
              <a:t>CONTEXTO  GENERAL Y FUNDAMENTOS</a:t>
            </a:r>
            <a:endParaRPr lang="es-ES" sz="2000" dirty="0"/>
          </a:p>
        </p:txBody>
      </p:sp>
      <p:sp>
        <p:nvSpPr>
          <p:cNvPr id="3" name="2 Marcador de contenido"/>
          <p:cNvSpPr>
            <a:spLocks noGrp="1"/>
          </p:cNvSpPr>
          <p:nvPr>
            <p:ph idx="1"/>
          </p:nvPr>
        </p:nvSpPr>
        <p:spPr/>
        <p:txBody>
          <a:bodyPr>
            <a:normAutofit/>
          </a:bodyPr>
          <a:lstStyle/>
          <a:p>
            <a:pPr lvl="0">
              <a:buNone/>
            </a:pPr>
            <a:endParaRPr lang="es-GT" dirty="0" smtClean="0"/>
          </a:p>
          <a:p>
            <a:pPr lvl="0">
              <a:buNone/>
            </a:pPr>
            <a:r>
              <a:rPr lang="es-GT" dirty="0" smtClean="0"/>
              <a:t>DEFINICION ESPACIO PUBLICO </a:t>
            </a:r>
          </a:p>
          <a:p>
            <a:pPr lvl="0">
              <a:buFontTx/>
              <a:buChar char="-"/>
            </a:pPr>
            <a:r>
              <a:rPr lang="es-GT" dirty="0" smtClean="0"/>
              <a:t> </a:t>
            </a:r>
            <a:r>
              <a:rPr lang="es-ES" dirty="0" smtClean="0"/>
              <a:t>La visión del espacio público como un espacio de construcción de ciudadanía y encuentro social  </a:t>
            </a:r>
          </a:p>
          <a:p>
            <a:pPr lvl="0">
              <a:buFontTx/>
              <a:buChar char="-"/>
            </a:pPr>
            <a:r>
              <a:rPr lang="es-GT" dirty="0" smtClean="0"/>
              <a:t>Concepto  evolutivo y  aun difuso</a:t>
            </a:r>
          </a:p>
          <a:p>
            <a:pPr lvl="0">
              <a:buFontTx/>
              <a:buChar char="-"/>
            </a:pPr>
            <a:r>
              <a:rPr lang="es-GT" dirty="0" smtClean="0"/>
              <a:t>Influyen  urbanistas y arquitectos; </a:t>
            </a:r>
            <a:r>
              <a:rPr lang="es-GT" dirty="0" err="1" smtClean="0"/>
              <a:t>filosofos</a:t>
            </a:r>
            <a:r>
              <a:rPr lang="es-GT" dirty="0" smtClean="0"/>
              <a:t>, pensadores y académicos</a:t>
            </a:r>
          </a:p>
          <a:p>
            <a:pPr lvl="0">
              <a:buFontTx/>
              <a:buChar char="-"/>
            </a:pPr>
            <a:r>
              <a:rPr lang="es-GT" dirty="0" smtClean="0"/>
              <a:t> E</a:t>
            </a:r>
            <a:r>
              <a:rPr lang="es-ES" dirty="0" err="1" smtClean="0"/>
              <a:t>stá</a:t>
            </a:r>
            <a:r>
              <a:rPr lang="es-ES" dirty="0" smtClean="0"/>
              <a:t> anclada a la reflexión política acerca de lo público-privado; accesibilidad, transparencia y libertad. </a:t>
            </a:r>
          </a:p>
          <a:p>
            <a:pPr lvl="0">
              <a:buFontTx/>
              <a:buChar char="-"/>
            </a:pPr>
            <a:endParaRPr lang="es-ES"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838200" y="365126"/>
            <a:ext cx="9758082" cy="692710"/>
          </a:xfrm>
        </p:spPr>
        <p:txBody>
          <a:bodyPr>
            <a:normAutofit/>
          </a:bodyPr>
          <a:lstStyle/>
          <a:p>
            <a:r>
              <a:rPr lang="es-ES" sz="2000" dirty="0" smtClean="0"/>
              <a:t>ELEMENTOS FUNDAMENTALES PARA LA RECUERACION DE ESPACIOS PUBLICOS</a:t>
            </a:r>
            <a:br>
              <a:rPr lang="es-ES" sz="2000" dirty="0" smtClean="0"/>
            </a:br>
            <a:r>
              <a:rPr lang="es-ES" sz="2000" dirty="0" smtClean="0"/>
              <a:t>CONTEXTO  GENERAL Y FUNDAMENTOS</a:t>
            </a:r>
            <a:endParaRPr lang="es-ES" sz="2000" dirty="0"/>
          </a:p>
        </p:txBody>
      </p:sp>
      <p:sp>
        <p:nvSpPr>
          <p:cNvPr id="3" name="2 Marcador de contenido"/>
          <p:cNvSpPr>
            <a:spLocks noGrp="1"/>
          </p:cNvSpPr>
          <p:nvPr>
            <p:ph idx="1"/>
          </p:nvPr>
        </p:nvSpPr>
        <p:spPr/>
        <p:txBody>
          <a:bodyPr>
            <a:normAutofit/>
          </a:bodyPr>
          <a:lstStyle/>
          <a:p>
            <a:pPr>
              <a:buFontTx/>
              <a:buChar char="-"/>
            </a:pPr>
            <a:r>
              <a:rPr lang="es-ES" sz="2400" dirty="0" smtClean="0"/>
              <a:t>EVOLUCION DEL CONCEPTO</a:t>
            </a:r>
          </a:p>
          <a:p>
            <a:pPr>
              <a:buFontTx/>
              <a:buChar char="-"/>
            </a:pPr>
            <a:r>
              <a:rPr lang="es-ES" sz="2400" dirty="0" smtClean="0"/>
              <a:t> VISION CLASICA  - Grecia   </a:t>
            </a:r>
          </a:p>
          <a:p>
            <a:pPr>
              <a:buFontTx/>
              <a:buChar char="-"/>
            </a:pPr>
            <a:r>
              <a:rPr lang="es-ES" sz="2400" dirty="0" smtClean="0"/>
              <a:t>  </a:t>
            </a:r>
            <a:r>
              <a:rPr lang="es-ES" sz="2400" dirty="0" err="1" smtClean="0"/>
              <a:t>Agora</a:t>
            </a:r>
            <a:r>
              <a:rPr lang="es-ES" sz="2400" dirty="0" smtClean="0"/>
              <a:t>    </a:t>
            </a:r>
            <a:r>
              <a:rPr lang="es-GT" sz="2400" dirty="0" smtClean="0"/>
              <a:t>—un lugar para el comercio y la cultura donde se intercambiaban ideas y mercancías— </a:t>
            </a:r>
            <a:r>
              <a:rPr lang="es-ES" sz="2400" dirty="0" smtClean="0"/>
              <a:t> centro político de la ciudad</a:t>
            </a:r>
          </a:p>
          <a:p>
            <a:pPr>
              <a:buNone/>
            </a:pPr>
            <a:r>
              <a:rPr lang="es-ES" sz="2400" dirty="0" smtClean="0"/>
              <a:t>    Diferenciación publico   privado</a:t>
            </a:r>
          </a:p>
          <a:p>
            <a:pPr>
              <a:buNone/>
            </a:pPr>
            <a:r>
              <a:rPr lang="es-ES" sz="2400" dirty="0" smtClean="0"/>
              <a:t> </a:t>
            </a:r>
            <a:r>
              <a:rPr lang="es-GT" sz="2400" dirty="0" smtClean="0"/>
              <a:t>-ALTA y BAJA EDAD MEDIA  : Plaza publica medieval y alrededor edificios comunitarios (municipales y religiosos) . Ayuntamiento.</a:t>
            </a:r>
          </a:p>
          <a:p>
            <a:pPr>
              <a:buNone/>
            </a:pPr>
            <a:r>
              <a:rPr lang="es-GT" sz="2400" dirty="0" smtClean="0"/>
              <a:t>        Ciudad compacta  e interrelacionada. Murallas de protección</a:t>
            </a:r>
          </a:p>
          <a:p>
            <a:pPr>
              <a:buNone/>
            </a:pPr>
            <a:r>
              <a:rPr lang="es-GT" sz="2400" dirty="0" smtClean="0"/>
              <a:t>        Espacio publico destaca el sentido abierto y accesible</a:t>
            </a:r>
          </a:p>
          <a:p>
            <a:pPr>
              <a:buNone/>
            </a:pPr>
            <a:r>
              <a:rPr lang="es-GT" sz="2400" dirty="0" smtClean="0"/>
              <a:t>         Derecho a comprar y vender libremente suelo urbano- edificación autónoma</a:t>
            </a:r>
          </a:p>
          <a:p>
            <a:pPr>
              <a:buNone/>
            </a:pPr>
            <a:endParaRPr lang="es-GT"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838200" y="365126"/>
            <a:ext cx="9758082" cy="692710"/>
          </a:xfrm>
        </p:spPr>
        <p:txBody>
          <a:bodyPr>
            <a:normAutofit/>
          </a:bodyPr>
          <a:lstStyle/>
          <a:p>
            <a:r>
              <a:rPr lang="es-ES" sz="2000" dirty="0" smtClean="0"/>
              <a:t>ELEMENTOS FUNDAMENTALES PARA LA RECUERACION DE ESPACIOS PUBLICOS</a:t>
            </a:r>
            <a:br>
              <a:rPr lang="es-ES" sz="2000" dirty="0" smtClean="0"/>
            </a:br>
            <a:r>
              <a:rPr lang="es-ES" sz="2000" dirty="0" smtClean="0"/>
              <a:t>CONTEXTO  GENERAL Y FUNDAMENTOS</a:t>
            </a:r>
            <a:endParaRPr lang="es-ES" sz="2000" dirty="0"/>
          </a:p>
        </p:txBody>
      </p:sp>
      <p:sp>
        <p:nvSpPr>
          <p:cNvPr id="3" name="2 Marcador de contenido"/>
          <p:cNvSpPr>
            <a:spLocks noGrp="1"/>
          </p:cNvSpPr>
          <p:nvPr>
            <p:ph idx="1"/>
          </p:nvPr>
        </p:nvSpPr>
        <p:spPr/>
        <p:txBody>
          <a:bodyPr>
            <a:normAutofit lnSpcReduction="10000"/>
          </a:bodyPr>
          <a:lstStyle/>
          <a:p>
            <a:pPr>
              <a:buNone/>
            </a:pPr>
            <a:r>
              <a:rPr lang="es-ES" dirty="0" smtClean="0"/>
              <a:t> VERSION MODERNA </a:t>
            </a:r>
          </a:p>
          <a:p>
            <a:pPr>
              <a:buFontTx/>
              <a:buChar char="-"/>
            </a:pPr>
            <a:r>
              <a:rPr lang="es-ES" dirty="0" smtClean="0"/>
              <a:t>RENACIMIENTO  - Crecimiento importante  ciudad</a:t>
            </a:r>
          </a:p>
          <a:p>
            <a:pPr>
              <a:buFontTx/>
              <a:buChar char="-"/>
            </a:pPr>
            <a:r>
              <a:rPr lang="es-ES" dirty="0" smtClean="0"/>
              <a:t>   Nuevas infraestructuras defensivas –cuarteles y arsenales</a:t>
            </a:r>
          </a:p>
          <a:p>
            <a:pPr>
              <a:buFontTx/>
              <a:buChar char="-"/>
            </a:pPr>
            <a:r>
              <a:rPr lang="es-ES" dirty="0" smtClean="0"/>
              <a:t>   Obras educativas y solidarias  - escuelas, hospitales, teatros museos</a:t>
            </a:r>
          </a:p>
          <a:p>
            <a:pPr>
              <a:buFontTx/>
              <a:buChar char="-"/>
            </a:pPr>
            <a:r>
              <a:rPr lang="es-ES" dirty="0" smtClean="0"/>
              <a:t> Jardines privados que  progresivamente  se transformaran en espacios públicos.</a:t>
            </a:r>
          </a:p>
          <a:p>
            <a:pPr>
              <a:buFontTx/>
              <a:buChar char="-"/>
            </a:pPr>
            <a:r>
              <a:rPr lang="es-ES" dirty="0" smtClean="0"/>
              <a:t>- Desarrollo espacios públicos barrios céntricos / edificación densa barrios periféricos</a:t>
            </a:r>
          </a:p>
          <a:p>
            <a:pPr>
              <a:buFontTx/>
              <a:buChar char="-"/>
            </a:pPr>
            <a:r>
              <a:rPr lang="es-ES" dirty="0" smtClean="0"/>
              <a:t>- Publico (colectivo, autoridades, edificios, servicios)   Privado (económico y religioso)</a:t>
            </a:r>
          </a:p>
        </p:txBody>
      </p:sp>
      <p:sp>
        <p:nvSpPr>
          <p:cNvPr id="4" name="3 Rectángulo"/>
          <p:cNvSpPr/>
          <p:nvPr/>
        </p:nvSpPr>
        <p:spPr>
          <a:xfrm flipV="1">
            <a:off x="11246081" y="6347012"/>
            <a:ext cx="228743" cy="369332"/>
          </a:xfrm>
          <a:prstGeom prst="rect">
            <a:avLst/>
          </a:prstGeom>
        </p:spPr>
        <p:txBody>
          <a:bodyPr wrap="square">
            <a:spAutoFit/>
          </a:bodyPr>
          <a:lstStyle/>
          <a:p>
            <a:r>
              <a:rPr lang="es-GT" dirty="0" smtClean="0"/>
              <a:t> </a:t>
            </a:r>
            <a:endParaRPr lang="es-E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838200" y="365126"/>
            <a:ext cx="9758082" cy="692710"/>
          </a:xfrm>
        </p:spPr>
        <p:txBody>
          <a:bodyPr>
            <a:normAutofit/>
          </a:bodyPr>
          <a:lstStyle/>
          <a:p>
            <a:r>
              <a:rPr lang="es-ES" sz="2000" dirty="0" smtClean="0"/>
              <a:t>ELEMENTOS FUNDAMENTALES PARA LA RECUERACION DE ESPACIOS PUBLICOS</a:t>
            </a:r>
            <a:br>
              <a:rPr lang="es-ES" sz="2000" dirty="0" smtClean="0"/>
            </a:br>
            <a:r>
              <a:rPr lang="es-ES" sz="2000" dirty="0" smtClean="0"/>
              <a:t>CONTEXTO  GENERAL Y FUNDAMENTOS</a:t>
            </a:r>
            <a:endParaRPr lang="es-ES" sz="2000" dirty="0"/>
          </a:p>
        </p:txBody>
      </p:sp>
      <p:sp>
        <p:nvSpPr>
          <p:cNvPr id="3" name="2 Marcador de contenido"/>
          <p:cNvSpPr>
            <a:spLocks noGrp="1"/>
          </p:cNvSpPr>
          <p:nvPr>
            <p:ph idx="1"/>
          </p:nvPr>
        </p:nvSpPr>
        <p:spPr/>
        <p:txBody>
          <a:bodyPr>
            <a:normAutofit/>
          </a:bodyPr>
          <a:lstStyle/>
          <a:p>
            <a:pPr>
              <a:buFontTx/>
              <a:buChar char="-"/>
            </a:pPr>
            <a:r>
              <a:rPr lang="es-ES" dirty="0" smtClean="0"/>
              <a:t>A PARTIR DEL SIGLO  XVIII</a:t>
            </a:r>
          </a:p>
          <a:p>
            <a:pPr>
              <a:buFontTx/>
              <a:buChar char="-"/>
            </a:pPr>
            <a:r>
              <a:rPr lang="es-ES" dirty="0" smtClean="0"/>
              <a:t> Se introducen ideas innovadoras para la transformación de la ciudad</a:t>
            </a:r>
          </a:p>
          <a:p>
            <a:pPr lvl="1">
              <a:buFontTx/>
              <a:buChar char="-"/>
            </a:pPr>
            <a:r>
              <a:rPr lang="es-ES" dirty="0" smtClean="0"/>
              <a:t>Sanitarias : alejan los cementerios de la ciudad</a:t>
            </a:r>
          </a:p>
          <a:p>
            <a:pPr lvl="1">
              <a:buFontTx/>
              <a:buChar char="-"/>
            </a:pPr>
            <a:r>
              <a:rPr lang="es-ES" dirty="0" smtClean="0"/>
              <a:t>Sociales . </a:t>
            </a:r>
          </a:p>
          <a:p>
            <a:pPr lvl="2">
              <a:buFontTx/>
              <a:buChar char="-"/>
            </a:pPr>
            <a:r>
              <a:rPr lang="es-ES" dirty="0" smtClean="0"/>
              <a:t>Nuevas plazas para  mayor </a:t>
            </a:r>
            <a:r>
              <a:rPr lang="es-ES" dirty="0" err="1" smtClean="0"/>
              <a:t>ventilacion</a:t>
            </a:r>
            <a:r>
              <a:rPr lang="es-ES" dirty="0" smtClean="0"/>
              <a:t> y asoleo  </a:t>
            </a:r>
          </a:p>
          <a:p>
            <a:pPr lvl="2">
              <a:buFontTx/>
              <a:buChar char="-"/>
            </a:pPr>
            <a:r>
              <a:rPr lang="es-ES" dirty="0" err="1" smtClean="0"/>
              <a:t>reorganizacion</a:t>
            </a:r>
            <a:r>
              <a:rPr lang="es-ES" dirty="0" smtClean="0"/>
              <a:t> de los mercados</a:t>
            </a:r>
          </a:p>
          <a:p>
            <a:pPr lvl="2">
              <a:buFontTx/>
              <a:buChar char="-"/>
            </a:pPr>
            <a:r>
              <a:rPr lang="es-ES" dirty="0" smtClean="0"/>
              <a:t> </a:t>
            </a:r>
            <a:r>
              <a:rPr lang="es-ES" dirty="0" err="1" smtClean="0"/>
              <a:t>instalacion</a:t>
            </a:r>
            <a:r>
              <a:rPr lang="es-ES" dirty="0" smtClean="0"/>
              <a:t> de fuentes </a:t>
            </a:r>
          </a:p>
          <a:p>
            <a:pPr lvl="1">
              <a:buFontTx/>
              <a:buChar char="-"/>
            </a:pPr>
            <a:r>
              <a:rPr lang="es-ES" dirty="0" smtClean="0"/>
              <a:t>Seguridad : Segregación de calles para transito de carruajes y personas.</a:t>
            </a:r>
          </a:p>
          <a:p>
            <a:pPr lvl="1">
              <a:buNone/>
            </a:pPr>
            <a:r>
              <a:rPr lang="es-ES" dirty="0" smtClean="0"/>
              <a:t>- Sociedad de los cafés : Espacios de reunión publico/privados</a:t>
            </a:r>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838200" y="365126"/>
            <a:ext cx="9758082" cy="692710"/>
          </a:xfrm>
        </p:spPr>
        <p:txBody>
          <a:bodyPr>
            <a:normAutofit/>
          </a:bodyPr>
          <a:lstStyle/>
          <a:p>
            <a:r>
              <a:rPr lang="es-ES" sz="2000" dirty="0" smtClean="0"/>
              <a:t>ELEMENTOS FUNDAMENTALES PARA LA RECUERACION DE ESPACIOS PUBLICOS</a:t>
            </a:r>
            <a:br>
              <a:rPr lang="es-ES" sz="2000" dirty="0" smtClean="0"/>
            </a:br>
            <a:r>
              <a:rPr lang="es-ES" sz="2000" dirty="0" smtClean="0"/>
              <a:t>CONTEXTO  GENERAL Y FUNDAMENTOS</a:t>
            </a:r>
            <a:endParaRPr lang="es-ES" sz="2000" dirty="0"/>
          </a:p>
        </p:txBody>
      </p:sp>
      <p:sp>
        <p:nvSpPr>
          <p:cNvPr id="3" name="2 Marcador de contenido"/>
          <p:cNvSpPr>
            <a:spLocks noGrp="1"/>
          </p:cNvSpPr>
          <p:nvPr>
            <p:ph idx="1"/>
          </p:nvPr>
        </p:nvSpPr>
        <p:spPr/>
        <p:txBody>
          <a:bodyPr>
            <a:normAutofit/>
          </a:bodyPr>
          <a:lstStyle/>
          <a:p>
            <a:pPr>
              <a:buFontTx/>
              <a:buChar char="-"/>
            </a:pPr>
            <a:r>
              <a:rPr lang="es-ES" dirty="0" smtClean="0"/>
              <a:t> SIGLO  XIX   MODELO FUNCIONAL PARA REORDENAR LA CIUDAD</a:t>
            </a:r>
          </a:p>
          <a:p>
            <a:pPr>
              <a:buFontTx/>
              <a:buChar char="-"/>
            </a:pPr>
            <a:r>
              <a:rPr lang="es-ES" dirty="0" smtClean="0"/>
              <a:t>  Se inician las grandes  instalaciones y servicios  para la  funcionalidad de la ciudad </a:t>
            </a:r>
          </a:p>
          <a:p>
            <a:pPr>
              <a:buFontTx/>
              <a:buChar char="-"/>
            </a:pPr>
            <a:r>
              <a:rPr lang="es-ES" dirty="0" smtClean="0"/>
              <a:t>  Alcantarillado,  red hidráulica, alumbrado a gas, transportes públicos</a:t>
            </a:r>
          </a:p>
          <a:p>
            <a:pPr>
              <a:buFontTx/>
              <a:buChar char="-"/>
            </a:pPr>
            <a:r>
              <a:rPr lang="es-ES" dirty="0" smtClean="0"/>
              <a:t>  Red viaria : Se introducen nuevas calles anchas y rectas</a:t>
            </a:r>
          </a:p>
          <a:p>
            <a:pPr>
              <a:buFontTx/>
              <a:buChar char="-"/>
            </a:pPr>
            <a:r>
              <a:rPr lang="es-ES" dirty="0" smtClean="0"/>
              <a:t>El marco  no es valor arquitectónico, sino la organización urbana del conjunto (relaciones sociales y </a:t>
            </a:r>
            <a:r>
              <a:rPr lang="es-ES" dirty="0" err="1" smtClean="0"/>
              <a:t>economicas</a:t>
            </a:r>
            <a:r>
              <a:rPr lang="es-ES" dirty="0" smtClean="0"/>
              <a:t>)</a:t>
            </a:r>
          </a:p>
          <a:p>
            <a:pPr>
              <a:buFontTx/>
              <a:buChar char="-"/>
            </a:pPr>
            <a:r>
              <a:rPr lang="es-ES" dirty="0" smtClean="0"/>
              <a:t>  A lo largo del siglo XIX  se inicia el desarrollo del </a:t>
            </a:r>
            <a:r>
              <a:rPr lang="es-ES" dirty="0" err="1" smtClean="0"/>
              <a:t>trasnporte</a:t>
            </a:r>
            <a:r>
              <a:rPr lang="es-ES" dirty="0" smtClean="0"/>
              <a:t> </a:t>
            </a:r>
            <a:r>
              <a:rPr lang="es-ES" dirty="0" err="1" smtClean="0"/>
              <a:t>ferroviariotransporte</a:t>
            </a:r>
            <a:r>
              <a:rPr lang="es-ES" dirty="0" smtClean="0"/>
              <a:t> ferroviario  </a:t>
            </a:r>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838200" y="365126"/>
            <a:ext cx="9758082" cy="692710"/>
          </a:xfrm>
        </p:spPr>
        <p:txBody>
          <a:bodyPr>
            <a:normAutofit/>
          </a:bodyPr>
          <a:lstStyle/>
          <a:p>
            <a:r>
              <a:rPr lang="es-ES" sz="2000" dirty="0" smtClean="0"/>
              <a:t>ELEMENTOS FUNDAMENTALES PARA LA RECUERACION DE ESPACIOS PUBLICOS</a:t>
            </a:r>
            <a:br>
              <a:rPr lang="es-ES" sz="2000" dirty="0" smtClean="0"/>
            </a:br>
            <a:r>
              <a:rPr lang="es-ES" sz="2000" dirty="0" smtClean="0"/>
              <a:t>CONTEXTO  GENERAL Y FUNDAMENTOS</a:t>
            </a:r>
            <a:endParaRPr lang="es-ES" sz="2000" dirty="0"/>
          </a:p>
        </p:txBody>
      </p:sp>
      <p:sp>
        <p:nvSpPr>
          <p:cNvPr id="3" name="2 Marcador de contenido"/>
          <p:cNvSpPr>
            <a:spLocks noGrp="1"/>
          </p:cNvSpPr>
          <p:nvPr>
            <p:ph idx="1"/>
          </p:nvPr>
        </p:nvSpPr>
        <p:spPr/>
        <p:txBody>
          <a:bodyPr>
            <a:normAutofit fontScale="85000" lnSpcReduction="20000"/>
          </a:bodyPr>
          <a:lstStyle/>
          <a:p>
            <a:pPr>
              <a:buFontTx/>
              <a:buChar char="-"/>
            </a:pPr>
            <a:r>
              <a:rPr lang="es-ES" dirty="0" smtClean="0"/>
              <a:t>SIGLO  XX</a:t>
            </a:r>
          </a:p>
          <a:p>
            <a:pPr>
              <a:buNone/>
            </a:pPr>
            <a:r>
              <a:rPr lang="es-ES" dirty="0" smtClean="0"/>
              <a:t>   - Grandes movimientos de masas y movimientos sociales</a:t>
            </a:r>
          </a:p>
          <a:p>
            <a:pPr>
              <a:buNone/>
            </a:pPr>
            <a:r>
              <a:rPr lang="es-ES" dirty="0" smtClean="0"/>
              <a:t>  -   Transformaciones tecnológicas ,desarrollo de la electrónica  (radio, </a:t>
            </a:r>
            <a:r>
              <a:rPr lang="es-ES" dirty="0" err="1" smtClean="0"/>
              <a:t>television</a:t>
            </a:r>
            <a:r>
              <a:rPr lang="es-ES" dirty="0" smtClean="0"/>
              <a:t>)y de la </a:t>
            </a:r>
            <a:r>
              <a:rPr lang="es-ES" dirty="0" err="1" smtClean="0"/>
              <a:t>telematica</a:t>
            </a:r>
            <a:endParaRPr lang="es-ES" dirty="0" smtClean="0"/>
          </a:p>
          <a:p>
            <a:pPr>
              <a:buNone/>
            </a:pPr>
            <a:r>
              <a:rPr lang="es-ES" dirty="0" smtClean="0"/>
              <a:t>     - Actividades humanas inicialmente en  ciudades se  extiende al territorio consumiendo </a:t>
            </a:r>
            <a:r>
              <a:rPr lang="es-ES" dirty="0" err="1" smtClean="0"/>
              <a:t>areas</a:t>
            </a:r>
            <a:r>
              <a:rPr lang="es-ES" dirty="0" smtClean="0"/>
              <a:t> rurales y naturales.</a:t>
            </a:r>
          </a:p>
          <a:p>
            <a:pPr>
              <a:buNone/>
            </a:pPr>
            <a:r>
              <a:rPr lang="es-ES" dirty="0" smtClean="0"/>
              <a:t>    - Diluye la </a:t>
            </a:r>
            <a:r>
              <a:rPr lang="es-ES" dirty="0" err="1" smtClean="0"/>
              <a:t>separacion</a:t>
            </a:r>
            <a:r>
              <a:rPr lang="es-ES" dirty="0" smtClean="0"/>
              <a:t> entre lo publico y lo privado</a:t>
            </a:r>
          </a:p>
          <a:p>
            <a:pPr>
              <a:buNone/>
            </a:pPr>
            <a:r>
              <a:rPr lang="es-ES" dirty="0" smtClean="0"/>
              <a:t>     - Espacio Publico : Marco </a:t>
            </a:r>
            <a:r>
              <a:rPr lang="es-ES" dirty="0" err="1" smtClean="0"/>
              <a:t>mediatico</a:t>
            </a:r>
            <a:r>
              <a:rPr lang="es-ES" dirty="0" smtClean="0"/>
              <a:t> en el que se presentan al publico los distintos contenidos de la vida social</a:t>
            </a:r>
          </a:p>
          <a:p>
            <a:pPr>
              <a:buNone/>
            </a:pPr>
            <a:r>
              <a:rPr lang="es-ES" dirty="0" smtClean="0"/>
              <a:t>    - Nuevo elemento que condiciona de forma importantísima el espacio publico : los vehículos de motor.</a:t>
            </a:r>
          </a:p>
          <a:p>
            <a:pPr>
              <a:buNone/>
            </a:pPr>
            <a:r>
              <a:rPr lang="es-ES" dirty="0" smtClean="0"/>
              <a:t>    </a:t>
            </a:r>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0A5C4D21-7422-45D1-9696-855B817B4E55}"/>
              </a:ext>
            </a:extLst>
          </p:cNvPr>
          <p:cNvSpPr>
            <a:spLocks noGrp="1"/>
          </p:cNvSpPr>
          <p:nvPr>
            <p:ph type="ctrTitle"/>
          </p:nvPr>
        </p:nvSpPr>
        <p:spPr>
          <a:xfrm>
            <a:off x="1774589" y="3863689"/>
            <a:ext cx="9144000" cy="2178523"/>
          </a:xfrm>
        </p:spPr>
        <p:txBody>
          <a:bodyPr>
            <a:normAutofit/>
          </a:bodyPr>
          <a:lstStyle/>
          <a:p>
            <a:r>
              <a:rPr lang="ca-ES" sz="3200" dirty="0" smtClean="0"/>
              <a:t>INSTRUCTORES : MANCOMUNIDAD DE LA RIBERA ALTA</a:t>
            </a:r>
            <a:r>
              <a:rPr lang="ca-ES" sz="2800" dirty="0" smtClean="0"/>
              <a:t/>
            </a:r>
            <a:br>
              <a:rPr lang="ca-ES" sz="2800" dirty="0" smtClean="0"/>
            </a:br>
            <a:r>
              <a:rPr lang="ca-ES" sz="2800" dirty="0" smtClean="0"/>
              <a:t/>
            </a:r>
            <a:br>
              <a:rPr lang="ca-ES" sz="2800" dirty="0" smtClean="0"/>
            </a:br>
            <a:r>
              <a:rPr lang="ca-ES" sz="2200" dirty="0" smtClean="0"/>
              <a:t>JESUS RIBES FELIU, </a:t>
            </a:r>
            <a:r>
              <a:rPr lang="ca-ES" sz="2200" dirty="0" err="1" smtClean="0"/>
              <a:t>Tecnico</a:t>
            </a:r>
            <a:r>
              <a:rPr lang="ca-ES" sz="2200" dirty="0" smtClean="0"/>
              <a:t> de </a:t>
            </a:r>
            <a:r>
              <a:rPr lang="ca-ES" sz="2200" dirty="0" err="1" smtClean="0"/>
              <a:t>Medio</a:t>
            </a:r>
            <a:r>
              <a:rPr lang="ca-ES" sz="2200" dirty="0" smtClean="0"/>
              <a:t> </a:t>
            </a:r>
            <a:r>
              <a:rPr lang="ca-ES" sz="2200" dirty="0" err="1" smtClean="0"/>
              <a:t>Ambiente</a:t>
            </a:r>
            <a:r>
              <a:rPr lang="ca-ES" sz="2200" dirty="0" smtClean="0"/>
              <a:t>, </a:t>
            </a:r>
            <a:r>
              <a:rPr lang="ca-ES" sz="2200" dirty="0" err="1" smtClean="0"/>
              <a:t>Municipalidad</a:t>
            </a:r>
            <a:r>
              <a:rPr lang="ca-ES" sz="2200" dirty="0" smtClean="0"/>
              <a:t> de </a:t>
            </a:r>
            <a:r>
              <a:rPr lang="ca-ES" sz="2200" dirty="0" err="1" smtClean="0"/>
              <a:t>Algemesi</a:t>
            </a:r>
            <a:r>
              <a:rPr lang="ca-ES" sz="2200" dirty="0" smtClean="0"/>
              <a:t/>
            </a:r>
            <a:br>
              <a:rPr lang="ca-ES" sz="2200" dirty="0" smtClean="0"/>
            </a:br>
            <a:r>
              <a:rPr lang="ca-ES" sz="2200" dirty="0" smtClean="0"/>
              <a:t>AMBROSIO FERRER </a:t>
            </a:r>
            <a:r>
              <a:rPr lang="ca-ES" sz="2200" dirty="0" err="1" smtClean="0"/>
              <a:t>PORTILLO</a:t>
            </a:r>
            <a:r>
              <a:rPr lang="ca-ES" sz="2200" dirty="0" smtClean="0"/>
              <a:t>, </a:t>
            </a:r>
            <a:r>
              <a:rPr lang="ca-ES" sz="2200" dirty="0" err="1" smtClean="0"/>
              <a:t>Arquitecto</a:t>
            </a:r>
            <a:r>
              <a:rPr lang="ca-ES" sz="2200" dirty="0" smtClean="0"/>
              <a:t>, </a:t>
            </a:r>
            <a:r>
              <a:rPr lang="ca-ES" sz="2200" dirty="0" err="1" smtClean="0"/>
              <a:t>Municipalidad</a:t>
            </a:r>
            <a:r>
              <a:rPr lang="ca-ES" sz="2200" dirty="0" smtClean="0"/>
              <a:t> de Alzira</a:t>
            </a:r>
            <a:br>
              <a:rPr lang="ca-ES" sz="2200" dirty="0" smtClean="0"/>
            </a:br>
            <a:r>
              <a:rPr lang="ca-ES" sz="2200" dirty="0" smtClean="0"/>
              <a:t>SERGI MACHI </a:t>
            </a:r>
            <a:r>
              <a:rPr lang="ca-ES" sz="2200" dirty="0" err="1" smtClean="0"/>
              <a:t>FELICI</a:t>
            </a:r>
            <a:r>
              <a:rPr lang="ca-ES" sz="2200" dirty="0" smtClean="0"/>
              <a:t>, Economista, </a:t>
            </a:r>
            <a:r>
              <a:rPr lang="ca-ES" sz="2200" dirty="0" err="1" smtClean="0"/>
              <a:t>Mancomunidad</a:t>
            </a:r>
            <a:r>
              <a:rPr lang="ca-ES" sz="2200" dirty="0" smtClean="0"/>
              <a:t> de la Ribera Alta</a:t>
            </a:r>
            <a:endParaRPr lang="ca-ES" sz="2200" dirty="0"/>
          </a:p>
        </p:txBody>
      </p:sp>
      <p:sp>
        <p:nvSpPr>
          <p:cNvPr id="3" name="Subtítulo 2">
            <a:extLst>
              <a:ext uri="{FF2B5EF4-FFF2-40B4-BE49-F238E27FC236}">
                <a16:creationId xmlns="" xmlns:a16="http://schemas.microsoft.com/office/drawing/2014/main" id="{BB27709C-9F6D-4773-8917-B06939BBB643}"/>
              </a:ext>
            </a:extLst>
          </p:cNvPr>
          <p:cNvSpPr>
            <a:spLocks noGrp="1"/>
          </p:cNvSpPr>
          <p:nvPr>
            <p:ph type="subTitle" idx="1"/>
          </p:nvPr>
        </p:nvSpPr>
        <p:spPr>
          <a:xfrm>
            <a:off x="861390" y="6314594"/>
            <a:ext cx="11330609" cy="543406"/>
          </a:xfrm>
        </p:spPr>
        <p:txBody>
          <a:bodyPr>
            <a:normAutofit/>
          </a:bodyPr>
          <a:lstStyle/>
          <a:p>
            <a:pPr algn="just"/>
            <a:r>
              <a:rPr lang="ca-ES" sz="1000" b="1" dirty="0"/>
              <a:t>Jornada de </a:t>
            </a:r>
            <a:r>
              <a:rPr lang="ca-ES" sz="1000" b="1" dirty="0" err="1"/>
              <a:t>formación</a:t>
            </a:r>
            <a:r>
              <a:rPr lang="ca-ES" sz="1000" b="1" dirty="0"/>
              <a:t>									</a:t>
            </a:r>
          </a:p>
          <a:p>
            <a:pPr algn="just"/>
            <a:r>
              <a:rPr lang="ca-ES" sz="1000" b="1" dirty="0"/>
              <a:t>										</a:t>
            </a:r>
          </a:p>
        </p:txBody>
      </p:sp>
      <p:pic>
        <p:nvPicPr>
          <p:cNvPr id="4" name="Imagen 3">
            <a:extLst>
              <a:ext uri="{FF2B5EF4-FFF2-40B4-BE49-F238E27FC236}">
                <a16:creationId xmlns="" xmlns:a16="http://schemas.microsoft.com/office/drawing/2014/main" id="{CC22F701-E4CF-4C45-B2BF-5B38AC4345BA}"/>
              </a:ext>
            </a:extLst>
          </p:cNvPr>
          <p:cNvPicPr>
            <a:picLocks noChangeAspect="1"/>
          </p:cNvPicPr>
          <p:nvPr/>
        </p:nvPicPr>
        <p:blipFill>
          <a:blip r:embed="rId3"/>
          <a:stretch>
            <a:fillRect/>
          </a:stretch>
        </p:blipFill>
        <p:spPr>
          <a:xfrm>
            <a:off x="-586588" y="0"/>
            <a:ext cx="1639340" cy="6858000"/>
          </a:xfrm>
          <a:prstGeom prst="rect">
            <a:avLst/>
          </a:prstGeom>
        </p:spPr>
      </p:pic>
      <p:pic>
        <p:nvPicPr>
          <p:cNvPr id="5" name="Imagen 4">
            <a:extLst>
              <a:ext uri="{FF2B5EF4-FFF2-40B4-BE49-F238E27FC236}">
                <a16:creationId xmlns="" xmlns:a16="http://schemas.microsoft.com/office/drawing/2014/main" id="{54FF0785-F593-41B9-8752-7510EA9BFC27}"/>
              </a:ext>
            </a:extLst>
          </p:cNvPr>
          <p:cNvPicPr>
            <a:picLocks noChangeAspect="1"/>
          </p:cNvPicPr>
          <p:nvPr/>
        </p:nvPicPr>
        <p:blipFill>
          <a:blip r:embed="rId4" cstate="print"/>
          <a:stretch>
            <a:fillRect/>
          </a:stretch>
        </p:blipFill>
        <p:spPr>
          <a:xfrm>
            <a:off x="861390" y="6251289"/>
            <a:ext cx="1486677" cy="543406"/>
          </a:xfrm>
          <a:prstGeom prst="rect">
            <a:avLst/>
          </a:prstGeom>
        </p:spPr>
      </p:pic>
      <p:sp>
        <p:nvSpPr>
          <p:cNvPr id="7" name="Rectángulo 6">
            <a:extLst>
              <a:ext uri="{FF2B5EF4-FFF2-40B4-BE49-F238E27FC236}">
                <a16:creationId xmlns="" xmlns:a16="http://schemas.microsoft.com/office/drawing/2014/main" id="{B6E4B32E-DBA1-4C71-AD1A-0DE0B4A1761A}"/>
              </a:ext>
            </a:extLst>
          </p:cNvPr>
          <p:cNvSpPr/>
          <p:nvPr/>
        </p:nvSpPr>
        <p:spPr>
          <a:xfrm>
            <a:off x="878541" y="268940"/>
            <a:ext cx="11716897" cy="2308324"/>
          </a:xfrm>
          <a:prstGeom prst="rect">
            <a:avLst/>
          </a:prstGeom>
          <a:noFill/>
        </p:spPr>
        <p:txBody>
          <a:bodyPr wrap="square" lIns="91440" tIns="45720" rIns="91440" bIns="45720">
            <a:spAutoFit/>
          </a:bodyPr>
          <a:lstStyle/>
          <a:p>
            <a:pPr algn="ctr"/>
            <a:r>
              <a:rPr lang="es-ES" sz="4800" b="1" spc="50" dirty="0" smtClean="0">
                <a:ln w="9525" cmpd="sng">
                  <a:solidFill>
                    <a:schemeClr val="accent1"/>
                  </a:solidFill>
                  <a:prstDash val="solid"/>
                </a:ln>
                <a:solidFill>
                  <a:srgbClr val="FF0000"/>
                </a:solidFill>
                <a:effectLst>
                  <a:glow rad="38100">
                    <a:schemeClr val="accent1">
                      <a:alpha val="40000"/>
                    </a:schemeClr>
                  </a:glow>
                </a:effectLst>
              </a:rPr>
              <a:t>TALLER DE CAPACITACION</a:t>
            </a:r>
          </a:p>
          <a:p>
            <a:pPr algn="ctr"/>
            <a:r>
              <a:rPr lang="es-ES" sz="4800" b="1" spc="50" dirty="0" smtClean="0">
                <a:ln w="9525" cmpd="sng">
                  <a:solidFill>
                    <a:schemeClr val="accent1"/>
                  </a:solidFill>
                  <a:prstDash val="solid"/>
                </a:ln>
                <a:solidFill>
                  <a:srgbClr val="92D050"/>
                </a:solidFill>
                <a:effectLst>
                  <a:glow rad="38100">
                    <a:schemeClr val="accent1">
                      <a:alpha val="40000"/>
                    </a:schemeClr>
                  </a:glow>
                </a:effectLst>
              </a:rPr>
              <a:t>ELEMENTOS FUNDAMENTALES PARA</a:t>
            </a:r>
          </a:p>
          <a:p>
            <a:pPr algn="ctr"/>
            <a:r>
              <a:rPr lang="es-ES" sz="4800" b="1" spc="50" dirty="0" smtClean="0">
                <a:ln w="9525" cmpd="sng">
                  <a:solidFill>
                    <a:schemeClr val="accent1"/>
                  </a:solidFill>
                  <a:prstDash val="solid"/>
                </a:ln>
                <a:solidFill>
                  <a:srgbClr val="92D050"/>
                </a:solidFill>
                <a:effectLst>
                  <a:glow rad="38100">
                    <a:schemeClr val="accent1">
                      <a:alpha val="40000"/>
                    </a:schemeClr>
                  </a:glow>
                </a:effectLst>
              </a:rPr>
              <a:t>LA RECUPERACION DE ESPACIOS PUBLICOS </a:t>
            </a:r>
            <a:endParaRPr lang="es-ES" sz="4800" b="1" cap="none" spc="50" dirty="0">
              <a:ln w="9525" cmpd="sng">
                <a:solidFill>
                  <a:schemeClr val="accent1"/>
                </a:solidFill>
                <a:prstDash val="solid"/>
              </a:ln>
              <a:solidFill>
                <a:srgbClr val="92D050"/>
              </a:solidFill>
              <a:effectLst>
                <a:glow rad="38100">
                  <a:schemeClr val="accent1">
                    <a:alpha val="40000"/>
                  </a:schemeClr>
                </a:glow>
              </a:effectLst>
            </a:endParaRPr>
          </a:p>
        </p:txBody>
      </p:sp>
      <p:pic>
        <p:nvPicPr>
          <p:cNvPr id="9" name="Imagen 8" descr="logo_BO">
            <a:extLst>
              <a:ext uri="{FF2B5EF4-FFF2-40B4-BE49-F238E27FC236}">
                <a16:creationId xmlns="" xmlns:a16="http://schemas.microsoft.com/office/drawing/2014/main" id="{8D039161-25A8-4A61-AA9E-85C4F84900CD}"/>
              </a:ext>
            </a:extLst>
          </p:cNvPr>
          <p:cNvPicPr/>
          <p:nvPr/>
        </p:nvPicPr>
        <p:blipFill>
          <a:blip r:embed="rId5" cstate="print">
            <a:extLst>
              <a:ext uri="{28A0092B-C50C-407E-A947-70E740481C1C}">
                <a14:useLocalDpi xmlns:a14="http://schemas.microsoft.com/office/drawing/2010/main" val="0"/>
              </a:ext>
            </a:extLst>
          </a:blip>
          <a:srcRect l="19254" t="14745" r="20462" b="15359"/>
          <a:stretch>
            <a:fillRect/>
          </a:stretch>
        </p:blipFill>
        <p:spPr bwMode="auto">
          <a:xfrm>
            <a:off x="2725976" y="6314593"/>
            <a:ext cx="477299" cy="480101"/>
          </a:xfrm>
          <a:prstGeom prst="rect">
            <a:avLst/>
          </a:prstGeom>
          <a:noFill/>
          <a:ln>
            <a:noFill/>
          </a:ln>
        </p:spPr>
      </p:pic>
      <p:pic>
        <p:nvPicPr>
          <p:cNvPr id="10" name="Imagen 9" descr="C:\Users\mancomunidad\AppData\Local\Microsoft\Windows\INetCache\Content.Word\Logo Trinacional PNG HNegroDD.PNG">
            <a:extLst>
              <a:ext uri="{FF2B5EF4-FFF2-40B4-BE49-F238E27FC236}">
                <a16:creationId xmlns="" xmlns:a16="http://schemas.microsoft.com/office/drawing/2014/main" id="{81977983-0883-4852-8390-0B9C2B59BA7C}"/>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643642" y="6255605"/>
            <a:ext cx="737556" cy="602395"/>
          </a:xfrm>
          <a:prstGeom prst="rect">
            <a:avLst/>
          </a:prstGeom>
          <a:noFill/>
          <a:ln>
            <a:noFill/>
          </a:ln>
        </p:spPr>
      </p:pic>
      <p:pic>
        <p:nvPicPr>
          <p:cNvPr id="11" name="Imagen 10">
            <a:extLst>
              <a:ext uri="{FF2B5EF4-FFF2-40B4-BE49-F238E27FC236}">
                <a16:creationId xmlns="" xmlns:a16="http://schemas.microsoft.com/office/drawing/2014/main" id="{3390156B-5D88-40E4-AE3C-69D14E54618E}"/>
              </a:ext>
            </a:extLst>
          </p:cNvPr>
          <p:cNvPicPr/>
          <p:nvPr/>
        </p:nvPicPr>
        <p:blipFill>
          <a:blip r:embed="rId7" cstate="print">
            <a:extLst>
              <a:ext uri="{28A0092B-C50C-407E-A947-70E740481C1C}">
                <a14:useLocalDpi xmlns:a14="http://schemas.microsoft.com/office/drawing/2010/main" val="0"/>
              </a:ext>
            </a:extLst>
          </a:blip>
          <a:srcRect l="2177" t="17027" r="61749" b="21063"/>
          <a:stretch>
            <a:fillRect/>
          </a:stretch>
        </p:blipFill>
        <p:spPr bwMode="auto">
          <a:xfrm>
            <a:off x="5122207" y="6258643"/>
            <a:ext cx="510135" cy="606711"/>
          </a:xfrm>
          <a:prstGeom prst="rect">
            <a:avLst/>
          </a:prstGeom>
          <a:noFill/>
          <a:ln>
            <a:noFill/>
          </a:ln>
        </p:spPr>
      </p:pic>
    </p:spTree>
    <p:extLst>
      <p:ext uri="{BB962C8B-B14F-4D97-AF65-F5344CB8AC3E}">
        <p14:creationId xmlns:p14="http://schemas.microsoft.com/office/powerpoint/2010/main" val="42824373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838200" y="365126"/>
            <a:ext cx="9758082" cy="692710"/>
          </a:xfrm>
        </p:spPr>
        <p:txBody>
          <a:bodyPr>
            <a:normAutofit/>
          </a:bodyPr>
          <a:lstStyle/>
          <a:p>
            <a:r>
              <a:rPr lang="es-ES" sz="2000" dirty="0" smtClean="0"/>
              <a:t>ELEMENTOS FUNDAMENTALES PARA LA RECUERACION DE ESPACIOS PUBLICOS</a:t>
            </a:r>
            <a:br>
              <a:rPr lang="es-ES" sz="2000" dirty="0" smtClean="0"/>
            </a:br>
            <a:r>
              <a:rPr lang="es-ES" sz="2000" dirty="0" smtClean="0"/>
              <a:t>CONTEXTO  GENERAL Y FUNDAMENTOS</a:t>
            </a:r>
            <a:endParaRPr lang="es-ES" sz="2000" dirty="0"/>
          </a:p>
        </p:txBody>
      </p:sp>
      <p:sp>
        <p:nvSpPr>
          <p:cNvPr id="3" name="2 Marcador de contenido"/>
          <p:cNvSpPr>
            <a:spLocks noGrp="1"/>
          </p:cNvSpPr>
          <p:nvPr>
            <p:ph idx="1"/>
          </p:nvPr>
        </p:nvSpPr>
        <p:spPr/>
        <p:txBody>
          <a:bodyPr>
            <a:normAutofit lnSpcReduction="10000"/>
          </a:bodyPr>
          <a:lstStyle/>
          <a:p>
            <a:pPr>
              <a:buFontTx/>
              <a:buChar char="-"/>
            </a:pPr>
            <a:r>
              <a:rPr lang="es-ES" dirty="0" smtClean="0"/>
              <a:t>SIGLO  XXI</a:t>
            </a:r>
          </a:p>
          <a:p>
            <a:pPr>
              <a:buNone/>
            </a:pPr>
            <a:r>
              <a:rPr lang="es-ES" dirty="0" smtClean="0"/>
              <a:t>   -  Pujanza de los espacios </a:t>
            </a:r>
            <a:r>
              <a:rPr lang="es-ES" dirty="0" err="1" smtClean="0"/>
              <a:t>seudo</a:t>
            </a:r>
            <a:r>
              <a:rPr lang="es-ES" dirty="0" smtClean="0"/>
              <a:t> </a:t>
            </a:r>
            <a:r>
              <a:rPr lang="es-ES" dirty="0" err="1" smtClean="0"/>
              <a:t>publicos</a:t>
            </a:r>
            <a:r>
              <a:rPr lang="es-ES" dirty="0" smtClean="0"/>
              <a:t>   que viene a reemplazar entornos de sociabilidad tradicionales</a:t>
            </a:r>
          </a:p>
          <a:p>
            <a:pPr>
              <a:buNone/>
            </a:pPr>
            <a:r>
              <a:rPr lang="es-ES" dirty="0" smtClean="0"/>
              <a:t> .   La calle  se pretende sustituir por corredores o </a:t>
            </a:r>
            <a:r>
              <a:rPr lang="es-ES" dirty="0" err="1" smtClean="0"/>
              <a:t>tuneles</a:t>
            </a:r>
            <a:r>
              <a:rPr lang="es-ES" dirty="0" smtClean="0"/>
              <a:t> peatonales</a:t>
            </a:r>
          </a:p>
          <a:p>
            <a:pPr>
              <a:buNone/>
            </a:pPr>
            <a:r>
              <a:rPr lang="es-ES" dirty="0" smtClean="0"/>
              <a:t>     El mercado / centros comerciales</a:t>
            </a:r>
          </a:p>
          <a:p>
            <a:pPr>
              <a:buNone/>
            </a:pPr>
            <a:r>
              <a:rPr lang="es-ES" dirty="0" smtClean="0"/>
              <a:t>     los barrios / comunidades cerradas</a:t>
            </a:r>
          </a:p>
          <a:p>
            <a:pPr>
              <a:buNone/>
            </a:pPr>
            <a:r>
              <a:rPr lang="es-ES" dirty="0" smtClean="0"/>
              <a:t>    Nuevas formas de control y seguridad </a:t>
            </a:r>
          </a:p>
          <a:p>
            <a:pPr>
              <a:buNone/>
            </a:pPr>
            <a:r>
              <a:rPr lang="es-ES" dirty="0" smtClean="0"/>
              <a:t> -  El espacio publico es el espacio principal de la </a:t>
            </a:r>
            <a:r>
              <a:rPr lang="es-ES" dirty="0" err="1" smtClean="0"/>
              <a:t>interelacion,de</a:t>
            </a:r>
            <a:r>
              <a:rPr lang="es-ES" dirty="0" smtClean="0"/>
              <a:t> la cultura y del urbanismo, pero sobre todo de la </a:t>
            </a:r>
            <a:r>
              <a:rPr lang="es-ES" dirty="0" err="1" smtClean="0"/>
              <a:t>ciudadania</a:t>
            </a:r>
            <a:r>
              <a:rPr lang="es-ES" dirty="0" smtClean="0"/>
              <a:t> (calidad,  variedad y accesibilidad depende el progreso de la ciudad).</a:t>
            </a:r>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838200" y="365126"/>
            <a:ext cx="9758082" cy="692710"/>
          </a:xfrm>
        </p:spPr>
        <p:txBody>
          <a:bodyPr>
            <a:normAutofit/>
          </a:bodyPr>
          <a:lstStyle/>
          <a:p>
            <a:r>
              <a:rPr lang="es-ES" sz="2000" dirty="0" smtClean="0"/>
              <a:t>ELEMENTOS FUNDAMENTALES PARA LA RECUERACION DE ESPACIOS PUBLICOS</a:t>
            </a:r>
            <a:br>
              <a:rPr lang="es-ES" sz="2000" dirty="0" smtClean="0"/>
            </a:br>
            <a:r>
              <a:rPr lang="es-ES" sz="2000" dirty="0" smtClean="0"/>
              <a:t>CONTEXTO  GENERAL Y FUNDAMENTOS</a:t>
            </a:r>
            <a:endParaRPr lang="es-ES" sz="2000" dirty="0"/>
          </a:p>
        </p:txBody>
      </p:sp>
      <p:sp>
        <p:nvSpPr>
          <p:cNvPr id="3" name="2 Marcador de contenido"/>
          <p:cNvSpPr>
            <a:spLocks noGrp="1"/>
          </p:cNvSpPr>
          <p:nvPr>
            <p:ph idx="1"/>
          </p:nvPr>
        </p:nvSpPr>
        <p:spPr/>
        <p:txBody>
          <a:bodyPr>
            <a:normAutofit fontScale="92500" lnSpcReduction="10000"/>
          </a:bodyPr>
          <a:lstStyle/>
          <a:p>
            <a:pPr>
              <a:buFontTx/>
              <a:buChar char="-"/>
            </a:pPr>
            <a:r>
              <a:rPr lang="es-ES" dirty="0" smtClean="0"/>
              <a:t>SIGLO  XXI</a:t>
            </a:r>
          </a:p>
          <a:p>
            <a:pPr>
              <a:buNone/>
            </a:pPr>
            <a:r>
              <a:rPr lang="es-ES" dirty="0" smtClean="0"/>
              <a:t>  Motivos </a:t>
            </a:r>
            <a:r>
              <a:rPr lang="es-ES" dirty="0" err="1" smtClean="0"/>
              <a:t>reorientadores</a:t>
            </a:r>
            <a:r>
              <a:rPr lang="es-ES" dirty="0" smtClean="0"/>
              <a:t> o regeneradores del espacio urbano  ( mejorar la calidad de vida de los usuarios de los espacios públicos)</a:t>
            </a:r>
          </a:p>
          <a:p>
            <a:pPr>
              <a:buNone/>
            </a:pPr>
            <a:r>
              <a:rPr lang="es-ES" dirty="0" smtClean="0"/>
              <a:t> . Generación de zonas  para el esparcimiento, relajo y recreación</a:t>
            </a:r>
          </a:p>
          <a:p>
            <a:pPr>
              <a:buNone/>
            </a:pPr>
            <a:r>
              <a:rPr lang="es-ES" dirty="0" smtClean="0"/>
              <a:t>   Mejorar  visualmente las ciudades mediante el embellecimiento urbano</a:t>
            </a:r>
          </a:p>
          <a:p>
            <a:pPr>
              <a:buNone/>
            </a:pPr>
            <a:r>
              <a:rPr lang="es-ES" dirty="0" smtClean="0"/>
              <a:t> Incrementar y preservar parajes naturales  que pugnen con la degradación ambiental</a:t>
            </a:r>
          </a:p>
          <a:p>
            <a:pPr>
              <a:buNone/>
            </a:pPr>
            <a:r>
              <a:rPr lang="es-ES" dirty="0" smtClean="0"/>
              <a:t>Favorecer el desarrollo económico asociado a la venta de productos y servicios a los usuarios </a:t>
            </a:r>
          </a:p>
          <a:p>
            <a:pPr>
              <a:buNone/>
            </a:pPr>
            <a:r>
              <a:rPr lang="es-ES" dirty="0" smtClean="0"/>
              <a:t>El derecho al espacio publico se configura como un derecho de la ciudadanía</a:t>
            </a:r>
          </a:p>
          <a:p>
            <a:pPr>
              <a:buNone/>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838200" y="365126"/>
            <a:ext cx="9758082" cy="692710"/>
          </a:xfrm>
        </p:spPr>
        <p:txBody>
          <a:bodyPr>
            <a:normAutofit/>
          </a:bodyPr>
          <a:lstStyle/>
          <a:p>
            <a:r>
              <a:rPr lang="es-ES" sz="2000" dirty="0" smtClean="0"/>
              <a:t>ELEMENTOS FUNDAMENTALES PARA LA RECUERACION DE ESPACIOS PUBLICOS</a:t>
            </a:r>
            <a:br>
              <a:rPr lang="es-ES" sz="2000" dirty="0" smtClean="0"/>
            </a:br>
            <a:r>
              <a:rPr lang="es-ES" sz="2000" dirty="0" smtClean="0"/>
              <a:t>CONTEXTO  GENERAL Y FUNDAMENTOS</a:t>
            </a:r>
            <a:endParaRPr lang="es-ES" sz="2000" dirty="0"/>
          </a:p>
        </p:txBody>
      </p:sp>
      <p:sp>
        <p:nvSpPr>
          <p:cNvPr id="3" name="2 Marcador de contenido"/>
          <p:cNvSpPr>
            <a:spLocks noGrp="1"/>
          </p:cNvSpPr>
          <p:nvPr>
            <p:ph idx="1"/>
          </p:nvPr>
        </p:nvSpPr>
        <p:spPr/>
        <p:txBody>
          <a:bodyPr>
            <a:normAutofit fontScale="85000" lnSpcReduction="20000"/>
          </a:bodyPr>
          <a:lstStyle/>
          <a:p>
            <a:pPr>
              <a:buFontTx/>
              <a:buChar char="-"/>
            </a:pPr>
            <a:r>
              <a:rPr lang="es-ES" dirty="0" smtClean="0"/>
              <a:t>CONSIDERACIONES</a:t>
            </a:r>
          </a:p>
          <a:p>
            <a:pPr>
              <a:buNone/>
            </a:pPr>
            <a:r>
              <a:rPr lang="es-ES" dirty="0" smtClean="0"/>
              <a:t>  Los Espacios públicos  </a:t>
            </a:r>
          </a:p>
          <a:p>
            <a:pPr>
              <a:buFontTx/>
              <a:buChar char="-"/>
            </a:pPr>
            <a:r>
              <a:rPr lang="es-ES" dirty="0" smtClean="0"/>
              <a:t> Brindan la oportunidad de respirar aire limpio en la ciudad y    proporcionan un lugar donde recrearse, disfrutar y tener un sentido de pertenencia.</a:t>
            </a:r>
            <a:br>
              <a:rPr lang="es-ES" dirty="0" smtClean="0"/>
            </a:br>
            <a:r>
              <a:rPr lang="es-ES" dirty="0" smtClean="0"/>
              <a:t> </a:t>
            </a:r>
          </a:p>
          <a:p>
            <a:pPr>
              <a:buFontTx/>
              <a:buChar char="-"/>
            </a:pPr>
            <a:r>
              <a:rPr lang="es-ES" dirty="0" smtClean="0"/>
              <a:t> Son lugares donde se desarrollan medios de subsistencia y son lugares esenciales para la interacción social, especialmente en el caso de los pobres.</a:t>
            </a:r>
            <a:br>
              <a:rPr lang="es-ES" dirty="0" smtClean="0"/>
            </a:br>
            <a:endParaRPr lang="es-ES" dirty="0" smtClean="0"/>
          </a:p>
          <a:p>
            <a:pPr>
              <a:buNone/>
            </a:pPr>
            <a:r>
              <a:rPr lang="es-ES" dirty="0" smtClean="0"/>
              <a:t>   Objetivo </a:t>
            </a:r>
          </a:p>
          <a:p>
            <a:pPr>
              <a:buNone/>
            </a:pPr>
            <a:r>
              <a:rPr lang="es-ES" dirty="0" smtClean="0"/>
              <a:t> Proporcionar a las personas nuevos espacios públicos, donde puedan sentirse invitados, bienvenidos y seguros,</a:t>
            </a:r>
          </a:p>
          <a:p>
            <a:pPr>
              <a:buNone/>
            </a:pPr>
            <a:r>
              <a:rPr lang="es-ES" dirty="0" smtClean="0"/>
              <a:t> Animarlas a pasar más tiempo al aire libre y fomentar la convivencia entre las comunidades de ingreso bajo</a:t>
            </a:r>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838200" y="365126"/>
            <a:ext cx="9758082" cy="692710"/>
          </a:xfrm>
        </p:spPr>
        <p:txBody>
          <a:bodyPr>
            <a:normAutofit/>
          </a:bodyPr>
          <a:lstStyle/>
          <a:p>
            <a:r>
              <a:rPr lang="es-ES" sz="2000" dirty="0" smtClean="0"/>
              <a:t>ELEMENTOS FUNDAMENTALES PARA LA RECUERACION DE ESPACIOS PUBLICOS</a:t>
            </a:r>
            <a:br>
              <a:rPr lang="es-ES" sz="2000" dirty="0" smtClean="0"/>
            </a:br>
            <a:r>
              <a:rPr lang="es-ES" sz="2000" dirty="0" smtClean="0"/>
              <a:t>CONTEXTO  GENERAL Y FUNDAMENTOS</a:t>
            </a:r>
            <a:endParaRPr lang="es-ES" sz="2000" dirty="0"/>
          </a:p>
        </p:txBody>
      </p:sp>
      <p:sp>
        <p:nvSpPr>
          <p:cNvPr id="3" name="2 Marcador de contenido"/>
          <p:cNvSpPr>
            <a:spLocks noGrp="1"/>
          </p:cNvSpPr>
          <p:nvPr>
            <p:ph idx="1"/>
          </p:nvPr>
        </p:nvSpPr>
        <p:spPr/>
        <p:txBody>
          <a:bodyPr>
            <a:normAutofit/>
          </a:bodyPr>
          <a:lstStyle/>
          <a:p>
            <a:pPr>
              <a:buNone/>
            </a:pPr>
            <a:endParaRPr lang="es-ES" dirty="0" smtClean="0"/>
          </a:p>
          <a:p>
            <a:pPr>
              <a:buNone/>
            </a:pPr>
            <a:r>
              <a:rPr lang="es-ES" dirty="0" smtClean="0"/>
              <a:t>ELEMENTOS PARA TENER EN CUENTA</a:t>
            </a:r>
          </a:p>
          <a:p>
            <a:pPr>
              <a:buNone/>
            </a:pPr>
            <a:r>
              <a:rPr lang="es-ES" dirty="0" smtClean="0"/>
              <a:t>- Condiciones Térmicas: Datos climáticos, Materiales del E. Público</a:t>
            </a:r>
            <a:br>
              <a:rPr lang="es-ES" dirty="0" smtClean="0"/>
            </a:br>
            <a:r>
              <a:rPr lang="es-ES" dirty="0" smtClean="0"/>
              <a:t>- Escala Urbana: Ancho de la Sección, Altura de las Edificaciones</a:t>
            </a:r>
            <a:br>
              <a:rPr lang="es-ES" dirty="0" smtClean="0"/>
            </a:br>
            <a:r>
              <a:rPr lang="es-ES" dirty="0" smtClean="0"/>
              <a:t>- Ocupación: Uso Previsto, Aforos, Masa Crítica </a:t>
            </a:r>
            <a:br>
              <a:rPr lang="es-ES" dirty="0" smtClean="0"/>
            </a:br>
            <a:r>
              <a:rPr lang="es-ES" dirty="0" smtClean="0"/>
              <a:t>- Paisaje: Atractivo del entorno</a:t>
            </a:r>
            <a:br>
              <a:rPr lang="es-ES" dirty="0" smtClean="0"/>
            </a:br>
            <a:r>
              <a:rPr lang="es-ES" dirty="0" smtClean="0"/>
              <a:t>- Percepción de Seguridad: Transparencias y visibilidad, Ocupación</a:t>
            </a:r>
            <a:br>
              <a:rPr lang="es-ES" dirty="0" smtClean="0"/>
            </a:br>
            <a:r>
              <a:rPr lang="es-ES" dirty="0" smtClean="0"/>
              <a:t>- Condiciones Acústicas: Decibelios día/noche</a:t>
            </a:r>
            <a:br>
              <a:rPr lang="es-ES" dirty="0" smtClean="0"/>
            </a:br>
            <a:r>
              <a:rPr lang="es-ES" dirty="0" smtClean="0"/>
              <a:t>- Calidad del aire: T CO2 </a:t>
            </a:r>
            <a:r>
              <a:rPr lang="es-ES" dirty="0" err="1" smtClean="0"/>
              <a:t>hab</a:t>
            </a:r>
            <a:r>
              <a:rPr lang="es-ES" dirty="0" smtClean="0"/>
              <a:t>/año</a:t>
            </a:r>
            <a:br>
              <a:rPr lang="es-ES" dirty="0" smtClean="0"/>
            </a:br>
            <a:r>
              <a:rPr lang="es-ES" dirty="0" smtClean="0"/>
              <a:t>- Ergonomía: Calidad del diseño urbano (Figura 3)</a:t>
            </a:r>
          </a:p>
          <a:p>
            <a:pPr>
              <a:buNone/>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838200" y="365126"/>
            <a:ext cx="9758082" cy="692710"/>
          </a:xfrm>
        </p:spPr>
        <p:txBody>
          <a:bodyPr>
            <a:normAutofit/>
          </a:bodyPr>
          <a:lstStyle/>
          <a:p>
            <a:r>
              <a:rPr lang="es-ES" sz="2000" dirty="0" smtClean="0"/>
              <a:t>ELEMENTOS FUNDAMENTALES PARA LA RECUERACION DE ESPACIOS PUBLICOS</a:t>
            </a:r>
            <a:br>
              <a:rPr lang="es-ES" sz="2000" dirty="0" smtClean="0"/>
            </a:br>
            <a:r>
              <a:rPr lang="es-ES" sz="2000" dirty="0" smtClean="0"/>
              <a:t>CONTEXTO  GENERAL Y FUNDAMENTOS</a:t>
            </a:r>
            <a:endParaRPr lang="es-ES" sz="2000" dirty="0"/>
          </a:p>
        </p:txBody>
      </p:sp>
      <p:sp>
        <p:nvSpPr>
          <p:cNvPr id="3" name="2 Marcador de contenido"/>
          <p:cNvSpPr>
            <a:spLocks noGrp="1"/>
          </p:cNvSpPr>
          <p:nvPr>
            <p:ph idx="1"/>
          </p:nvPr>
        </p:nvSpPr>
        <p:spPr/>
        <p:txBody>
          <a:bodyPr>
            <a:normAutofit/>
          </a:bodyPr>
          <a:lstStyle/>
          <a:p>
            <a:pPr>
              <a:buNone/>
            </a:pPr>
            <a:endParaRPr lang="es-ES" dirty="0" smtClean="0"/>
          </a:p>
          <a:p>
            <a:pPr>
              <a:buNone/>
            </a:pPr>
            <a:r>
              <a:rPr lang="es-ES" b="1" dirty="0" smtClean="0"/>
              <a:t>Condiciones térmicas y </a:t>
            </a:r>
            <a:r>
              <a:rPr lang="es-ES" b="1" dirty="0" err="1" smtClean="0"/>
              <a:t>cracterísticas</a:t>
            </a:r>
            <a:r>
              <a:rPr lang="es-ES" b="1" dirty="0" smtClean="0"/>
              <a:t> bioclimáticas en la </a:t>
            </a:r>
            <a:r>
              <a:rPr lang="es-ES" b="1" dirty="0" err="1" smtClean="0"/>
              <a:t>configuracion</a:t>
            </a:r>
            <a:r>
              <a:rPr lang="es-ES" b="1" dirty="0" smtClean="0"/>
              <a:t> del espacio publico</a:t>
            </a:r>
          </a:p>
          <a:p>
            <a:pPr>
              <a:buFontTx/>
              <a:buChar char="-"/>
            </a:pPr>
            <a:r>
              <a:rPr lang="es-ES" dirty="0" smtClean="0"/>
              <a:t> orientación,</a:t>
            </a:r>
          </a:p>
          <a:p>
            <a:pPr>
              <a:buFontTx/>
              <a:buChar char="-"/>
            </a:pPr>
            <a:r>
              <a:rPr lang="es-ES" dirty="0" smtClean="0"/>
              <a:t>temperatura, radiación sola</a:t>
            </a:r>
            <a:r>
              <a:rPr lang="es-ES" b="1" dirty="0" smtClean="0"/>
              <a:t> . </a:t>
            </a:r>
            <a:r>
              <a:rPr lang="es-ES" dirty="0" smtClean="0"/>
              <a:t>r, </a:t>
            </a:r>
          </a:p>
          <a:p>
            <a:pPr>
              <a:buFontTx/>
              <a:buChar char="-"/>
            </a:pPr>
            <a:r>
              <a:rPr lang="es-ES" dirty="0" smtClean="0"/>
              <a:t>época del año, </a:t>
            </a:r>
          </a:p>
          <a:p>
            <a:pPr>
              <a:buFontTx/>
              <a:buChar char="-"/>
            </a:pPr>
            <a:r>
              <a:rPr lang="es-ES" dirty="0" smtClean="0"/>
              <a:t>humedad, viento </a:t>
            </a:r>
          </a:p>
          <a:p>
            <a:pPr>
              <a:buFontTx/>
              <a:buChar char="-"/>
            </a:pPr>
            <a:r>
              <a:rPr lang="es-ES" dirty="0" smtClean="0"/>
              <a:t>y  características ambientales: vegetación, láminas de agua …</a:t>
            </a:r>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838200" y="365126"/>
            <a:ext cx="9758082" cy="692710"/>
          </a:xfrm>
        </p:spPr>
        <p:txBody>
          <a:bodyPr>
            <a:normAutofit/>
          </a:bodyPr>
          <a:lstStyle/>
          <a:p>
            <a:r>
              <a:rPr lang="es-ES" sz="2000" dirty="0" smtClean="0"/>
              <a:t>ELEMENTOS FUNDAMENTALES PARA LA RECUERACION DE ESPACIOS PUBLICOS</a:t>
            </a:r>
            <a:br>
              <a:rPr lang="es-ES" sz="2000" dirty="0" smtClean="0"/>
            </a:br>
            <a:r>
              <a:rPr lang="es-ES" sz="2000" dirty="0" smtClean="0"/>
              <a:t>CONTEXTO  GENERAL Y FUNDAMENTOS</a:t>
            </a:r>
            <a:endParaRPr lang="es-ES" sz="2000" dirty="0"/>
          </a:p>
        </p:txBody>
      </p:sp>
      <p:sp>
        <p:nvSpPr>
          <p:cNvPr id="3" name="2 Marcador de contenido"/>
          <p:cNvSpPr>
            <a:spLocks noGrp="1"/>
          </p:cNvSpPr>
          <p:nvPr>
            <p:ph idx="1"/>
          </p:nvPr>
        </p:nvSpPr>
        <p:spPr/>
        <p:txBody>
          <a:bodyPr>
            <a:normAutofit/>
          </a:bodyPr>
          <a:lstStyle/>
          <a:p>
            <a:pPr>
              <a:buNone/>
            </a:pPr>
            <a:endParaRPr lang="es-ES" dirty="0" smtClean="0"/>
          </a:p>
          <a:p>
            <a:pPr>
              <a:buFontTx/>
              <a:buChar char="-"/>
            </a:pPr>
            <a:r>
              <a:rPr lang="es-ES" b="1" dirty="0" smtClean="0"/>
              <a:t>Condiciones térmicas y características bioclimáticas ( </a:t>
            </a:r>
            <a:r>
              <a:rPr lang="es-ES" dirty="0" smtClean="0"/>
              <a:t>Estrategias de mejora)</a:t>
            </a:r>
          </a:p>
          <a:p>
            <a:r>
              <a:rPr lang="es-ES" dirty="0" smtClean="0"/>
              <a:t>Utilizar la </a:t>
            </a:r>
            <a:r>
              <a:rPr lang="es-ES" b="1" dirty="0" smtClean="0"/>
              <a:t>vegetación</a:t>
            </a:r>
            <a:r>
              <a:rPr lang="es-ES" dirty="0" smtClean="0"/>
              <a:t> como elemento generador de microclimas, zonas de sombra y cortavientos en ámbitos </a:t>
            </a:r>
            <a:r>
              <a:rPr lang="es-ES" dirty="0" err="1" smtClean="0"/>
              <a:t>sobrexpuestos</a:t>
            </a:r>
            <a:endParaRPr lang="es-ES" dirty="0" smtClean="0"/>
          </a:p>
          <a:p>
            <a:r>
              <a:rPr lang="es-ES" dirty="0" smtClean="0"/>
              <a:t>Mediante el Indicador </a:t>
            </a:r>
            <a:r>
              <a:rPr lang="es-ES" b="1" dirty="0" smtClean="0"/>
              <a:t>“Dotación de árboles para la mejora del </a:t>
            </a:r>
            <a:r>
              <a:rPr lang="es-ES" b="1" u="sng" dirty="0" smtClean="0">
                <a:hlinkClick r:id="rId2"/>
              </a:rPr>
              <a:t>confort</a:t>
            </a:r>
            <a:r>
              <a:rPr lang="es-ES" b="1" u="sng" dirty="0" smtClean="0"/>
              <a:t> </a:t>
            </a:r>
            <a:r>
              <a:rPr lang="es-ES" b="1" dirty="0" smtClean="0"/>
              <a:t>térmico”</a:t>
            </a:r>
            <a:r>
              <a:rPr lang="es-ES" dirty="0" smtClean="0"/>
              <a:t> podemos lograr dicha mejora a través de la sombra producida por el arbolado, naturalizando y consiguiendo que la vegetación se integre a lo largo de todo el espacio público</a:t>
            </a:r>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838200" y="365126"/>
            <a:ext cx="9758082" cy="692710"/>
          </a:xfrm>
        </p:spPr>
        <p:txBody>
          <a:bodyPr>
            <a:normAutofit/>
          </a:bodyPr>
          <a:lstStyle/>
          <a:p>
            <a:r>
              <a:rPr lang="es-ES" sz="2000" dirty="0" smtClean="0"/>
              <a:t>ELEMENTOS FUNDAMENTALES PARA LA RECUERACION DE ESPACIOS PUBLICOS</a:t>
            </a:r>
            <a:br>
              <a:rPr lang="es-ES" sz="2000" dirty="0" smtClean="0"/>
            </a:br>
            <a:r>
              <a:rPr lang="es-ES" sz="2000" dirty="0" smtClean="0"/>
              <a:t>CONTEXTO  GENERAL Y FUNDAMENTOS</a:t>
            </a:r>
            <a:endParaRPr lang="es-ES" sz="2000" dirty="0"/>
          </a:p>
        </p:txBody>
      </p:sp>
      <p:sp>
        <p:nvSpPr>
          <p:cNvPr id="3" name="2 Marcador de contenido"/>
          <p:cNvSpPr>
            <a:spLocks noGrp="1"/>
          </p:cNvSpPr>
          <p:nvPr>
            <p:ph idx="1"/>
          </p:nvPr>
        </p:nvSpPr>
        <p:spPr/>
        <p:txBody>
          <a:bodyPr>
            <a:normAutofit lnSpcReduction="10000"/>
          </a:bodyPr>
          <a:lstStyle/>
          <a:p>
            <a:pPr>
              <a:buNone/>
            </a:pPr>
            <a:endParaRPr lang="es-ES" dirty="0" smtClean="0"/>
          </a:p>
          <a:p>
            <a:pPr>
              <a:buFontTx/>
              <a:buChar char="-"/>
            </a:pPr>
            <a:r>
              <a:rPr lang="es-ES" b="1" dirty="0" smtClean="0"/>
              <a:t> Escala Urbana</a:t>
            </a:r>
            <a:endParaRPr lang="es-ES" dirty="0" smtClean="0"/>
          </a:p>
          <a:p>
            <a:pPr>
              <a:buFontTx/>
              <a:buChar char="-"/>
            </a:pPr>
            <a:r>
              <a:rPr lang="es-ES" dirty="0" smtClean="0"/>
              <a:t>Relación entre la altura de las edificaciones y la separación de los bloques </a:t>
            </a:r>
          </a:p>
          <a:p>
            <a:pPr>
              <a:buFontTx/>
              <a:buChar char="-"/>
            </a:pPr>
            <a:r>
              <a:rPr lang="es-ES" dirty="0" smtClean="0"/>
              <a:t>La proporción de la calle también es determinante para la colocación de arbolado de porte grande o pequeño en las aceras, plazas, jardines y la creación de corredores verdes urbanos</a:t>
            </a:r>
          </a:p>
          <a:p>
            <a:pPr>
              <a:buFontTx/>
              <a:buChar char="-"/>
            </a:pPr>
            <a:r>
              <a:rPr lang="es-ES" dirty="0" smtClean="0"/>
              <a:t>La forma y tamaño de los espacios libres deben guardar</a:t>
            </a:r>
            <a:r>
              <a:rPr lang="es-ES" b="1" dirty="0" smtClean="0"/>
              <a:t> proporcionalidad</a:t>
            </a:r>
            <a:r>
              <a:rPr lang="es-ES" dirty="0" smtClean="0"/>
              <a:t> con los niveles de frecuentación y de actividad esperados,</a:t>
            </a:r>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838200" y="365126"/>
            <a:ext cx="9758082" cy="692710"/>
          </a:xfrm>
        </p:spPr>
        <p:txBody>
          <a:bodyPr>
            <a:normAutofit/>
          </a:bodyPr>
          <a:lstStyle/>
          <a:p>
            <a:r>
              <a:rPr lang="es-ES" sz="2000" dirty="0" smtClean="0"/>
              <a:t>ELEMENTOS FUNDAMENTALES PARA LA RECUERACION DE ESPACIOS PUBLICOS</a:t>
            </a:r>
            <a:br>
              <a:rPr lang="es-ES" sz="2000" dirty="0" smtClean="0"/>
            </a:br>
            <a:r>
              <a:rPr lang="es-ES" sz="2000" dirty="0" smtClean="0"/>
              <a:t>CONTEXTO  GENERAL Y FUNDAMENTOS</a:t>
            </a:r>
            <a:endParaRPr lang="es-ES" sz="2000" dirty="0"/>
          </a:p>
        </p:txBody>
      </p:sp>
      <p:sp>
        <p:nvSpPr>
          <p:cNvPr id="3" name="2 Marcador de contenido"/>
          <p:cNvSpPr>
            <a:spLocks noGrp="1"/>
          </p:cNvSpPr>
          <p:nvPr>
            <p:ph idx="1"/>
          </p:nvPr>
        </p:nvSpPr>
        <p:spPr/>
        <p:txBody>
          <a:bodyPr>
            <a:normAutofit/>
          </a:bodyPr>
          <a:lstStyle/>
          <a:p>
            <a:pPr>
              <a:buNone/>
            </a:pPr>
            <a:endParaRPr lang="es-ES" dirty="0" smtClean="0"/>
          </a:p>
          <a:p>
            <a:pPr>
              <a:buFontTx/>
              <a:buChar char="-"/>
            </a:pPr>
            <a:r>
              <a:rPr lang="es-ES" dirty="0" smtClean="0"/>
              <a:t>Proyectar espacios con la escala adecuada para las actividades a realizar según las prioridades de cada clima; tener en cuenta el tamaño de las manzanas para generar cambios en la escena urbana, </a:t>
            </a:r>
          </a:p>
          <a:p>
            <a:pPr>
              <a:buFontTx/>
              <a:buChar char="-"/>
            </a:pPr>
            <a:r>
              <a:rPr lang="es-ES" b="1" dirty="0" smtClean="0"/>
              <a:t> fragmentar</a:t>
            </a:r>
            <a:r>
              <a:rPr lang="es-ES" dirty="0" smtClean="0"/>
              <a:t> los espacios sobredimensionados utilizando elementos temporales o definitivos (arbolado, bulevares, …) de modo que se puedan adaptar a las necesidades de los ciudadanos. </a:t>
            </a:r>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838200" y="365126"/>
            <a:ext cx="9758082" cy="692710"/>
          </a:xfrm>
        </p:spPr>
        <p:txBody>
          <a:bodyPr>
            <a:normAutofit/>
          </a:bodyPr>
          <a:lstStyle/>
          <a:p>
            <a:r>
              <a:rPr lang="es-ES" sz="2000" dirty="0" smtClean="0"/>
              <a:t>ELEMENTOS FUNDAMENTALES PARA LA RECUERACION DE ESPACIOS PUBLICOS</a:t>
            </a:r>
            <a:br>
              <a:rPr lang="es-ES" sz="2000" dirty="0" smtClean="0"/>
            </a:br>
            <a:r>
              <a:rPr lang="es-ES" sz="2000" dirty="0" smtClean="0"/>
              <a:t>CONTEXTO  GENERAL Y FUNDAMENTOS</a:t>
            </a:r>
            <a:endParaRPr lang="es-ES" sz="2000" dirty="0"/>
          </a:p>
        </p:txBody>
      </p:sp>
      <p:sp>
        <p:nvSpPr>
          <p:cNvPr id="3" name="2 Marcador de contenido"/>
          <p:cNvSpPr>
            <a:spLocks noGrp="1"/>
          </p:cNvSpPr>
          <p:nvPr>
            <p:ph idx="1"/>
          </p:nvPr>
        </p:nvSpPr>
        <p:spPr/>
        <p:txBody>
          <a:bodyPr>
            <a:normAutofit fontScale="92500" lnSpcReduction="20000"/>
          </a:bodyPr>
          <a:lstStyle/>
          <a:p>
            <a:pPr>
              <a:buNone/>
            </a:pPr>
            <a:endParaRPr lang="es-ES" dirty="0" smtClean="0"/>
          </a:p>
          <a:p>
            <a:pPr fontAlgn="base"/>
            <a:r>
              <a:rPr lang="es-ES" b="1" dirty="0" smtClean="0"/>
              <a:t>Ocupación del Espacio Público</a:t>
            </a:r>
            <a:endParaRPr lang="es-ES" dirty="0" smtClean="0"/>
          </a:p>
          <a:p>
            <a:pPr>
              <a:buNone/>
            </a:pPr>
            <a:r>
              <a:rPr lang="es-ES" dirty="0" smtClean="0"/>
              <a:t>Depende directamente de la actividad que se vaya a realizar en el </a:t>
            </a:r>
            <a:r>
              <a:rPr lang="es-ES" u="sng" dirty="0" smtClean="0">
                <a:hlinkClick r:id="rId2"/>
              </a:rPr>
              <a:t>espacio público</a:t>
            </a:r>
            <a:r>
              <a:rPr lang="es-ES" dirty="0" smtClean="0"/>
              <a:t>. </a:t>
            </a:r>
          </a:p>
          <a:p>
            <a:r>
              <a:rPr lang="es-ES" dirty="0" smtClean="0"/>
              <a:t>Es fundamental conseguir un equilibrio en la ocupación de los espacios que nos garantice el grado de seguridad y diversidad necesarias para el </a:t>
            </a:r>
            <a:r>
              <a:rPr lang="es-ES" u="sng" dirty="0" smtClean="0">
                <a:hlinkClick r:id="rId3"/>
              </a:rPr>
              <a:t>confort</a:t>
            </a:r>
            <a:r>
              <a:rPr lang="es-ES" dirty="0" smtClean="0"/>
              <a:t> sin caer en la sobreexplotación. </a:t>
            </a:r>
          </a:p>
          <a:p>
            <a:r>
              <a:rPr lang="es-ES" dirty="0" smtClean="0"/>
              <a:t>Debemos crear el escenario óptimo para el encuentro, regulación, intercambio y comunicación entre personas y actividades constituyentes de la esencia de la ciudad. </a:t>
            </a:r>
            <a:r>
              <a:rPr lang="es-ES" i="1" dirty="0" smtClean="0"/>
              <a:t>“Para generar una diversidad exuberante en las calles y distritos de una ciudad (…) ha de haber también una concentración humana suficientemente densa, sean cuales fueren los motivos que los lleve allí</a:t>
            </a: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838200" y="365126"/>
            <a:ext cx="9758082" cy="692710"/>
          </a:xfrm>
        </p:spPr>
        <p:txBody>
          <a:bodyPr>
            <a:normAutofit/>
          </a:bodyPr>
          <a:lstStyle/>
          <a:p>
            <a:r>
              <a:rPr lang="es-ES" sz="2000" dirty="0" smtClean="0"/>
              <a:t>ELEMENTOS FUNDAMENTALES PARA LA RECUERACION DE ESPACIOS PUBLICOS</a:t>
            </a:r>
            <a:br>
              <a:rPr lang="es-ES" sz="2000" dirty="0" smtClean="0"/>
            </a:br>
            <a:r>
              <a:rPr lang="es-ES" sz="2000" dirty="0" smtClean="0"/>
              <a:t>CONTEXTO  GENERAL Y FUNDAMENTOS</a:t>
            </a:r>
            <a:endParaRPr lang="es-ES" sz="2000" dirty="0"/>
          </a:p>
        </p:txBody>
      </p:sp>
      <p:sp>
        <p:nvSpPr>
          <p:cNvPr id="3" name="2 Marcador de contenido"/>
          <p:cNvSpPr>
            <a:spLocks noGrp="1"/>
          </p:cNvSpPr>
          <p:nvPr>
            <p:ph idx="1"/>
          </p:nvPr>
        </p:nvSpPr>
        <p:spPr/>
        <p:txBody>
          <a:bodyPr>
            <a:normAutofit lnSpcReduction="10000"/>
          </a:bodyPr>
          <a:lstStyle/>
          <a:p>
            <a:pPr>
              <a:buNone/>
            </a:pPr>
            <a:endParaRPr lang="es-ES" dirty="0" smtClean="0"/>
          </a:p>
          <a:p>
            <a:pPr fontAlgn="base"/>
            <a:r>
              <a:rPr lang="es-ES" b="1" dirty="0" smtClean="0"/>
              <a:t>Ocupación del Espacio Público</a:t>
            </a:r>
          </a:p>
          <a:p>
            <a:pPr fontAlgn="base"/>
            <a:r>
              <a:rPr lang="es-ES" dirty="0" smtClean="0"/>
              <a:t>Es una de las intervenciones sociales más importantes</a:t>
            </a:r>
          </a:p>
          <a:p>
            <a:pPr>
              <a:buFontTx/>
              <a:buChar char="-"/>
            </a:pPr>
            <a:r>
              <a:rPr lang="es-ES" dirty="0" smtClean="0"/>
              <a:t>Parámetros de ocupación es importante distinguir entre los distintos tipos de espacios. </a:t>
            </a:r>
          </a:p>
          <a:p>
            <a:pPr>
              <a:buFontTx/>
              <a:buChar char="-"/>
            </a:pPr>
            <a:r>
              <a:rPr lang="es-ES" dirty="0" smtClean="0"/>
              <a:t>Dotación mínima de 10 m2 de espacio de estancia por habitante (parques y jardines, calles peatonales, ramblas, plazas y aceras mayores de 5 m de ancho</a:t>
            </a:r>
          </a:p>
          <a:p>
            <a:pPr>
              <a:buFontTx/>
              <a:buChar char="-"/>
            </a:pPr>
            <a:r>
              <a:rPr lang="es-ES" dirty="0" smtClean="0"/>
              <a:t>En el caso de zonas verdes la OMS nos indica un mínimo de 15 m2/</a:t>
            </a:r>
            <a:r>
              <a:rPr lang="es-ES" dirty="0" err="1" smtClean="0"/>
              <a:t>hab</a:t>
            </a:r>
            <a:r>
              <a:rPr lang="es-ES" dirty="0" smtClean="0"/>
              <a:t>. Actualmente la ocupación del </a:t>
            </a:r>
            <a:r>
              <a:rPr lang="es-ES" u="sng" dirty="0" smtClean="0">
                <a:hlinkClick r:id="rId2"/>
              </a:rPr>
              <a:t>espacio público</a:t>
            </a:r>
            <a:r>
              <a:rPr lang="es-ES" dirty="0" smtClean="0"/>
              <a:t> . </a:t>
            </a:r>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0A5C4D21-7422-45D1-9696-855B817B4E55}"/>
              </a:ext>
            </a:extLst>
          </p:cNvPr>
          <p:cNvSpPr>
            <a:spLocks noGrp="1"/>
          </p:cNvSpPr>
          <p:nvPr>
            <p:ph type="ctrTitle"/>
          </p:nvPr>
        </p:nvSpPr>
        <p:spPr>
          <a:xfrm>
            <a:off x="1667435" y="2563907"/>
            <a:ext cx="9251154" cy="3478306"/>
          </a:xfrm>
        </p:spPr>
        <p:txBody>
          <a:bodyPr>
            <a:normAutofit/>
          </a:bodyPr>
          <a:lstStyle/>
          <a:p>
            <a:pPr algn="just"/>
            <a:r>
              <a:rPr lang="ca-ES" sz="2800" dirty="0" smtClean="0"/>
              <a:t>1. CONTEXTO GENERAL Y </a:t>
            </a:r>
            <a:r>
              <a:rPr lang="ca-ES" sz="2800" dirty="0" err="1" smtClean="0"/>
              <a:t>FUNDAMENTOS</a:t>
            </a:r>
            <a:r>
              <a:rPr lang="ca-ES" sz="2800" dirty="0" smtClean="0"/>
              <a:t>, </a:t>
            </a:r>
            <a:r>
              <a:rPr lang="ca-ES" sz="1800" dirty="0" smtClean="0"/>
              <a:t>JESUS RIBES FELIU</a:t>
            </a:r>
            <a:br>
              <a:rPr lang="ca-ES" sz="1800" dirty="0" smtClean="0"/>
            </a:br>
            <a:r>
              <a:rPr lang="ca-ES" sz="1800" dirty="0" smtClean="0"/>
              <a:t/>
            </a:r>
            <a:br>
              <a:rPr lang="ca-ES" sz="1800" dirty="0" smtClean="0"/>
            </a:br>
            <a:r>
              <a:rPr lang="ca-ES" sz="2800" dirty="0" smtClean="0"/>
              <a:t>2. ESPACIO PUBLICO Y ARQUITECTURA, </a:t>
            </a:r>
            <a:r>
              <a:rPr lang="ca-ES" sz="2000" dirty="0" smtClean="0"/>
              <a:t>AMBROSIO FERRER PORTILLO</a:t>
            </a:r>
            <a:br>
              <a:rPr lang="ca-ES" sz="2000" dirty="0" smtClean="0"/>
            </a:br>
            <a:r>
              <a:rPr lang="ca-ES" sz="2800" dirty="0" smtClean="0"/>
              <a:t> </a:t>
            </a:r>
            <a:br>
              <a:rPr lang="ca-ES" sz="2800" dirty="0" smtClean="0"/>
            </a:br>
            <a:r>
              <a:rPr lang="ca-ES" sz="2800" dirty="0" smtClean="0"/>
              <a:t>3. ESPACIO PUBLICO REGENERACION URBANA INNOVACION SOCIAL, DINAMIZACION SOCIAL Y PARTICIPACION  </a:t>
            </a:r>
            <a:r>
              <a:rPr lang="ca-ES" sz="2000" dirty="0" smtClean="0"/>
              <a:t>SERGI MACHI</a:t>
            </a:r>
            <a:br>
              <a:rPr lang="ca-ES" sz="2000" dirty="0" smtClean="0"/>
            </a:br>
            <a:r>
              <a:rPr lang="ca-ES" sz="2000" dirty="0" smtClean="0"/>
              <a:t/>
            </a:r>
            <a:br>
              <a:rPr lang="ca-ES" sz="2000" dirty="0" smtClean="0"/>
            </a:br>
            <a:r>
              <a:rPr lang="ca-ES" sz="2800" dirty="0" smtClean="0"/>
              <a:t>4 GESTION DEL USOS PUBLICO  EN ESPACIOS NATURALES</a:t>
            </a:r>
            <a:br>
              <a:rPr lang="ca-ES" sz="2800" dirty="0" smtClean="0"/>
            </a:br>
            <a:r>
              <a:rPr lang="ca-ES" sz="2800" dirty="0" smtClean="0"/>
              <a:t>TALLER PRACTICO, </a:t>
            </a:r>
            <a:r>
              <a:rPr lang="ca-ES" sz="2000" dirty="0" smtClean="0"/>
              <a:t>AMBROSIO FERRER PORTILLO</a:t>
            </a:r>
            <a:endParaRPr lang="ca-ES" sz="2000" dirty="0"/>
          </a:p>
        </p:txBody>
      </p:sp>
      <p:sp>
        <p:nvSpPr>
          <p:cNvPr id="3" name="Subtítulo 2">
            <a:extLst>
              <a:ext uri="{FF2B5EF4-FFF2-40B4-BE49-F238E27FC236}">
                <a16:creationId xmlns="" xmlns:a16="http://schemas.microsoft.com/office/drawing/2014/main" id="{BB27709C-9F6D-4773-8917-B06939BBB643}"/>
              </a:ext>
            </a:extLst>
          </p:cNvPr>
          <p:cNvSpPr>
            <a:spLocks noGrp="1"/>
          </p:cNvSpPr>
          <p:nvPr>
            <p:ph type="subTitle" idx="1"/>
          </p:nvPr>
        </p:nvSpPr>
        <p:spPr>
          <a:xfrm>
            <a:off x="861390" y="6314594"/>
            <a:ext cx="11330609" cy="543406"/>
          </a:xfrm>
        </p:spPr>
        <p:txBody>
          <a:bodyPr>
            <a:normAutofit/>
          </a:bodyPr>
          <a:lstStyle/>
          <a:p>
            <a:pPr algn="just"/>
            <a:r>
              <a:rPr lang="ca-ES" sz="1000" b="1" dirty="0"/>
              <a:t>Jornada de </a:t>
            </a:r>
            <a:r>
              <a:rPr lang="ca-ES" sz="1000" b="1" dirty="0" err="1"/>
              <a:t>formación</a:t>
            </a:r>
            <a:r>
              <a:rPr lang="ca-ES" sz="1000" b="1" dirty="0"/>
              <a:t>									</a:t>
            </a:r>
          </a:p>
          <a:p>
            <a:pPr algn="just"/>
            <a:r>
              <a:rPr lang="ca-ES" sz="1000" b="1" dirty="0"/>
              <a:t>										</a:t>
            </a:r>
          </a:p>
        </p:txBody>
      </p:sp>
      <p:pic>
        <p:nvPicPr>
          <p:cNvPr id="4" name="Imagen 3">
            <a:extLst>
              <a:ext uri="{FF2B5EF4-FFF2-40B4-BE49-F238E27FC236}">
                <a16:creationId xmlns="" xmlns:a16="http://schemas.microsoft.com/office/drawing/2014/main" id="{CC22F701-E4CF-4C45-B2BF-5B38AC4345BA}"/>
              </a:ext>
            </a:extLst>
          </p:cNvPr>
          <p:cNvPicPr>
            <a:picLocks noChangeAspect="1"/>
          </p:cNvPicPr>
          <p:nvPr/>
        </p:nvPicPr>
        <p:blipFill>
          <a:blip r:embed="rId3"/>
          <a:stretch>
            <a:fillRect/>
          </a:stretch>
        </p:blipFill>
        <p:spPr>
          <a:xfrm>
            <a:off x="-586588" y="0"/>
            <a:ext cx="1639340" cy="6858000"/>
          </a:xfrm>
          <a:prstGeom prst="rect">
            <a:avLst/>
          </a:prstGeom>
        </p:spPr>
      </p:pic>
      <p:pic>
        <p:nvPicPr>
          <p:cNvPr id="5" name="Imagen 4">
            <a:extLst>
              <a:ext uri="{FF2B5EF4-FFF2-40B4-BE49-F238E27FC236}">
                <a16:creationId xmlns="" xmlns:a16="http://schemas.microsoft.com/office/drawing/2014/main" id="{54FF0785-F593-41B9-8752-7510EA9BFC27}"/>
              </a:ext>
            </a:extLst>
          </p:cNvPr>
          <p:cNvPicPr>
            <a:picLocks noChangeAspect="1"/>
          </p:cNvPicPr>
          <p:nvPr/>
        </p:nvPicPr>
        <p:blipFill>
          <a:blip r:embed="rId4" cstate="print"/>
          <a:stretch>
            <a:fillRect/>
          </a:stretch>
        </p:blipFill>
        <p:spPr>
          <a:xfrm>
            <a:off x="861390" y="6251289"/>
            <a:ext cx="1486677" cy="543406"/>
          </a:xfrm>
          <a:prstGeom prst="rect">
            <a:avLst/>
          </a:prstGeom>
        </p:spPr>
      </p:pic>
      <p:sp>
        <p:nvSpPr>
          <p:cNvPr id="7" name="Rectángulo 6">
            <a:extLst>
              <a:ext uri="{FF2B5EF4-FFF2-40B4-BE49-F238E27FC236}">
                <a16:creationId xmlns="" xmlns:a16="http://schemas.microsoft.com/office/drawing/2014/main" id="{B6E4B32E-DBA1-4C71-AD1A-0DE0B4A1761A}"/>
              </a:ext>
            </a:extLst>
          </p:cNvPr>
          <p:cNvSpPr/>
          <p:nvPr/>
        </p:nvSpPr>
        <p:spPr>
          <a:xfrm>
            <a:off x="878541" y="268940"/>
            <a:ext cx="11716897" cy="2308324"/>
          </a:xfrm>
          <a:prstGeom prst="rect">
            <a:avLst/>
          </a:prstGeom>
          <a:noFill/>
        </p:spPr>
        <p:txBody>
          <a:bodyPr wrap="square" lIns="91440" tIns="45720" rIns="91440" bIns="45720">
            <a:spAutoFit/>
          </a:bodyPr>
          <a:lstStyle/>
          <a:p>
            <a:pPr algn="ctr"/>
            <a:r>
              <a:rPr lang="es-ES" sz="4800" b="1" spc="50" dirty="0" smtClean="0">
                <a:ln w="9525" cmpd="sng">
                  <a:solidFill>
                    <a:schemeClr val="accent1"/>
                  </a:solidFill>
                  <a:prstDash val="solid"/>
                </a:ln>
                <a:solidFill>
                  <a:srgbClr val="FF0000"/>
                </a:solidFill>
                <a:effectLst>
                  <a:glow rad="38100">
                    <a:schemeClr val="accent1">
                      <a:alpha val="40000"/>
                    </a:schemeClr>
                  </a:glow>
                </a:effectLst>
              </a:rPr>
              <a:t>TALLER DE CAPACITACION</a:t>
            </a:r>
          </a:p>
          <a:p>
            <a:pPr algn="ctr"/>
            <a:r>
              <a:rPr lang="es-ES" sz="4800" b="1" spc="50" dirty="0" smtClean="0">
                <a:ln w="9525" cmpd="sng">
                  <a:solidFill>
                    <a:schemeClr val="accent1"/>
                  </a:solidFill>
                  <a:prstDash val="solid"/>
                </a:ln>
                <a:solidFill>
                  <a:srgbClr val="92D050"/>
                </a:solidFill>
                <a:effectLst>
                  <a:glow rad="38100">
                    <a:schemeClr val="accent1">
                      <a:alpha val="40000"/>
                    </a:schemeClr>
                  </a:glow>
                </a:effectLst>
              </a:rPr>
              <a:t>ELEMENTOS FUNDAMENTALES PARA</a:t>
            </a:r>
          </a:p>
          <a:p>
            <a:pPr algn="ctr"/>
            <a:r>
              <a:rPr lang="es-ES" sz="4800" b="1" spc="50" dirty="0" smtClean="0">
                <a:ln w="9525" cmpd="sng">
                  <a:solidFill>
                    <a:schemeClr val="accent1"/>
                  </a:solidFill>
                  <a:prstDash val="solid"/>
                </a:ln>
                <a:solidFill>
                  <a:srgbClr val="92D050"/>
                </a:solidFill>
                <a:effectLst>
                  <a:glow rad="38100">
                    <a:schemeClr val="accent1">
                      <a:alpha val="40000"/>
                    </a:schemeClr>
                  </a:glow>
                </a:effectLst>
              </a:rPr>
              <a:t>LA RECUPERACION DE ESPACIOS PUBLICOS </a:t>
            </a:r>
            <a:endParaRPr lang="es-ES" sz="4800" b="1" cap="none" spc="50" dirty="0">
              <a:ln w="9525" cmpd="sng">
                <a:solidFill>
                  <a:schemeClr val="accent1"/>
                </a:solidFill>
                <a:prstDash val="solid"/>
              </a:ln>
              <a:solidFill>
                <a:srgbClr val="92D050"/>
              </a:solidFill>
              <a:effectLst>
                <a:glow rad="38100">
                  <a:schemeClr val="accent1">
                    <a:alpha val="40000"/>
                  </a:schemeClr>
                </a:glow>
              </a:effectLst>
            </a:endParaRPr>
          </a:p>
        </p:txBody>
      </p:sp>
      <p:pic>
        <p:nvPicPr>
          <p:cNvPr id="9" name="Imagen 8" descr="logo_BO">
            <a:extLst>
              <a:ext uri="{FF2B5EF4-FFF2-40B4-BE49-F238E27FC236}">
                <a16:creationId xmlns="" xmlns:a16="http://schemas.microsoft.com/office/drawing/2014/main" id="{8D039161-25A8-4A61-AA9E-85C4F84900CD}"/>
              </a:ext>
            </a:extLst>
          </p:cNvPr>
          <p:cNvPicPr/>
          <p:nvPr/>
        </p:nvPicPr>
        <p:blipFill>
          <a:blip r:embed="rId5" cstate="print">
            <a:extLst>
              <a:ext uri="{28A0092B-C50C-407E-A947-70E740481C1C}">
                <a14:useLocalDpi xmlns:a14="http://schemas.microsoft.com/office/drawing/2010/main" val="0"/>
              </a:ext>
            </a:extLst>
          </a:blip>
          <a:srcRect l="19254" t="14745" r="20462" b="15359"/>
          <a:stretch>
            <a:fillRect/>
          </a:stretch>
        </p:blipFill>
        <p:spPr bwMode="auto">
          <a:xfrm>
            <a:off x="2725976" y="6314593"/>
            <a:ext cx="477299" cy="480101"/>
          </a:xfrm>
          <a:prstGeom prst="rect">
            <a:avLst/>
          </a:prstGeom>
          <a:noFill/>
          <a:ln>
            <a:noFill/>
          </a:ln>
        </p:spPr>
      </p:pic>
      <p:pic>
        <p:nvPicPr>
          <p:cNvPr id="10" name="Imagen 9" descr="C:\Users\mancomunidad\AppData\Local\Microsoft\Windows\INetCache\Content.Word\Logo Trinacional PNG HNegroDD.PNG">
            <a:extLst>
              <a:ext uri="{FF2B5EF4-FFF2-40B4-BE49-F238E27FC236}">
                <a16:creationId xmlns="" xmlns:a16="http://schemas.microsoft.com/office/drawing/2014/main" id="{81977983-0883-4852-8390-0B9C2B59BA7C}"/>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643642" y="6255605"/>
            <a:ext cx="737556" cy="602395"/>
          </a:xfrm>
          <a:prstGeom prst="rect">
            <a:avLst/>
          </a:prstGeom>
          <a:noFill/>
          <a:ln>
            <a:noFill/>
          </a:ln>
        </p:spPr>
      </p:pic>
      <p:pic>
        <p:nvPicPr>
          <p:cNvPr id="11" name="Imagen 10">
            <a:extLst>
              <a:ext uri="{FF2B5EF4-FFF2-40B4-BE49-F238E27FC236}">
                <a16:creationId xmlns="" xmlns:a16="http://schemas.microsoft.com/office/drawing/2014/main" id="{3390156B-5D88-40E4-AE3C-69D14E54618E}"/>
              </a:ext>
            </a:extLst>
          </p:cNvPr>
          <p:cNvPicPr/>
          <p:nvPr/>
        </p:nvPicPr>
        <p:blipFill>
          <a:blip r:embed="rId7" cstate="print">
            <a:extLst>
              <a:ext uri="{28A0092B-C50C-407E-A947-70E740481C1C}">
                <a14:useLocalDpi xmlns:a14="http://schemas.microsoft.com/office/drawing/2010/main" val="0"/>
              </a:ext>
            </a:extLst>
          </a:blip>
          <a:srcRect l="2177" t="17027" r="61749" b="21063"/>
          <a:stretch>
            <a:fillRect/>
          </a:stretch>
        </p:blipFill>
        <p:spPr bwMode="auto">
          <a:xfrm>
            <a:off x="5122207" y="6258643"/>
            <a:ext cx="510135" cy="606711"/>
          </a:xfrm>
          <a:prstGeom prst="rect">
            <a:avLst/>
          </a:prstGeom>
          <a:noFill/>
          <a:ln>
            <a:noFill/>
          </a:ln>
        </p:spPr>
      </p:pic>
    </p:spTree>
    <p:extLst>
      <p:ext uri="{BB962C8B-B14F-4D97-AF65-F5344CB8AC3E}">
        <p14:creationId xmlns:p14="http://schemas.microsoft.com/office/powerpoint/2010/main" val="428243739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838200" y="365126"/>
            <a:ext cx="9758082" cy="692710"/>
          </a:xfrm>
        </p:spPr>
        <p:txBody>
          <a:bodyPr>
            <a:normAutofit/>
          </a:bodyPr>
          <a:lstStyle/>
          <a:p>
            <a:r>
              <a:rPr lang="es-ES" sz="2000" dirty="0" smtClean="0"/>
              <a:t>ELEMENTOS FUNDAMENTALES PARA LA RECUERACION DE ESPACIOS PUBLICOS</a:t>
            </a:r>
            <a:br>
              <a:rPr lang="es-ES" sz="2000" dirty="0" smtClean="0"/>
            </a:br>
            <a:r>
              <a:rPr lang="es-ES" sz="2000" dirty="0" smtClean="0"/>
              <a:t>CONTEXTO  GENERAL Y FUNDAMENTOS</a:t>
            </a:r>
            <a:endParaRPr lang="es-ES" sz="2000" dirty="0"/>
          </a:p>
        </p:txBody>
      </p:sp>
      <p:sp>
        <p:nvSpPr>
          <p:cNvPr id="3" name="2 Marcador de contenido"/>
          <p:cNvSpPr>
            <a:spLocks noGrp="1"/>
          </p:cNvSpPr>
          <p:nvPr>
            <p:ph idx="1"/>
          </p:nvPr>
        </p:nvSpPr>
        <p:spPr/>
        <p:txBody>
          <a:bodyPr>
            <a:normAutofit/>
          </a:bodyPr>
          <a:lstStyle/>
          <a:p>
            <a:pPr>
              <a:buNone/>
            </a:pPr>
            <a:endParaRPr lang="es-ES" dirty="0" smtClean="0"/>
          </a:p>
          <a:p>
            <a:pPr fontAlgn="base"/>
            <a:r>
              <a:rPr lang="es-ES" b="1" dirty="0" smtClean="0"/>
              <a:t>Ocupación del Espacio Público ( Estrategias de Mejora):</a:t>
            </a:r>
            <a:endParaRPr lang="es-ES" dirty="0" smtClean="0"/>
          </a:p>
          <a:p>
            <a:r>
              <a:rPr lang="es-ES" dirty="0" smtClean="0"/>
              <a:t>Establecer un equilibrio urbano entre espacios dedicados a la funcionalidad y espacios de estancia. </a:t>
            </a:r>
          </a:p>
          <a:p>
            <a:r>
              <a:rPr lang="es-ES" dirty="0" smtClean="0"/>
              <a:t>Proyectar actividades en planta baja que fomenten la interacción urbana delimitando la longitud del frente edificado. Potenciar el espacio peatonal frente al </a:t>
            </a:r>
            <a:r>
              <a:rPr lang="es-ES" u="sng" dirty="0" smtClean="0">
                <a:hlinkClick r:id="rId2"/>
              </a:rPr>
              <a:t>espacio público</a:t>
            </a:r>
            <a:r>
              <a:rPr lang="es-ES" dirty="0" smtClean="0"/>
              <a:t> rodado </a:t>
            </a:r>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838200" y="365126"/>
            <a:ext cx="9758082" cy="692710"/>
          </a:xfrm>
        </p:spPr>
        <p:txBody>
          <a:bodyPr>
            <a:normAutofit/>
          </a:bodyPr>
          <a:lstStyle/>
          <a:p>
            <a:r>
              <a:rPr lang="es-ES" sz="2000" dirty="0" smtClean="0"/>
              <a:t>ELEMENTOS FUNDAMENTALES PARA LA RECUERACION DE ESPACIOS PUBLICOS</a:t>
            </a:r>
            <a:br>
              <a:rPr lang="es-ES" sz="2000" dirty="0" smtClean="0"/>
            </a:br>
            <a:r>
              <a:rPr lang="es-ES" sz="2000" dirty="0" smtClean="0"/>
              <a:t>CONTEXTO  GENERAL Y FUNDAMENTOS</a:t>
            </a:r>
            <a:endParaRPr lang="es-ES" sz="2000" dirty="0"/>
          </a:p>
        </p:txBody>
      </p:sp>
      <p:sp>
        <p:nvSpPr>
          <p:cNvPr id="3" name="2 Marcador de contenido"/>
          <p:cNvSpPr>
            <a:spLocks noGrp="1"/>
          </p:cNvSpPr>
          <p:nvPr>
            <p:ph idx="1"/>
          </p:nvPr>
        </p:nvSpPr>
        <p:spPr/>
        <p:txBody>
          <a:bodyPr>
            <a:normAutofit fontScale="85000" lnSpcReduction="20000"/>
          </a:bodyPr>
          <a:lstStyle/>
          <a:p>
            <a:pPr fontAlgn="base"/>
            <a:r>
              <a:rPr lang="es-ES" b="1" dirty="0" smtClean="0"/>
              <a:t>3.4. Paisaje Urbano</a:t>
            </a:r>
            <a:endParaRPr lang="es-ES" dirty="0" smtClean="0"/>
          </a:p>
          <a:p>
            <a:pPr fontAlgn="base"/>
            <a:r>
              <a:rPr lang="es-ES" dirty="0" smtClean="0"/>
              <a:t>Estos focos de atracción no tienen porqué ser estéticamente atractivos </a:t>
            </a:r>
            <a:r>
              <a:rPr lang="es-ES" i="1" dirty="0" smtClean="0"/>
              <a:t>“cuando tratamos con las </a:t>
            </a:r>
            <a:r>
              <a:rPr lang="es-ES" i="1" u="sng" dirty="0" smtClean="0">
                <a:hlinkClick r:id="rId2"/>
              </a:rPr>
              <a:t>ciudades</a:t>
            </a:r>
            <a:r>
              <a:rPr lang="es-ES" i="1" dirty="0" smtClean="0"/>
              <a:t> tratamos con la vida en toda su complejidad e intensidad. Y como esto es así, hay una limitación estética en lo que puede hacerse con las </a:t>
            </a:r>
            <a:r>
              <a:rPr lang="es-ES" i="1" u="sng" dirty="0" smtClean="0">
                <a:hlinkClick r:id="rId2"/>
              </a:rPr>
              <a:t>ciudades</a:t>
            </a:r>
            <a:r>
              <a:rPr lang="es-ES" i="1" dirty="0" smtClean="0"/>
              <a:t>: una ciudad no puede ser una obra de arte”</a:t>
            </a:r>
            <a:r>
              <a:rPr lang="es-ES" dirty="0" smtClean="0"/>
              <a:t> </a:t>
            </a:r>
            <a:r>
              <a:rPr lang="es-ES" i="1" dirty="0" smtClean="0"/>
              <a:t> </a:t>
            </a:r>
            <a:r>
              <a:rPr lang="es-ES" dirty="0" smtClean="0"/>
              <a:t>Los hitos pueden ser edificios dotacionales, comercios, elementos culturales, grupos de edificios “singulares”, mobiliario urbano, fuentes, esculturas,… En todo caso aunque los focos de atracción proyectados destaquen es importante su integración en un tejido urbano homogéneo.</a:t>
            </a:r>
          </a:p>
          <a:p>
            <a:pPr fontAlgn="base"/>
            <a:r>
              <a:rPr lang="es-ES" b="1" dirty="0" smtClean="0"/>
              <a:t>Estrategias de mejora:</a:t>
            </a:r>
            <a:endParaRPr lang="es-ES" dirty="0" smtClean="0"/>
          </a:p>
          <a:p>
            <a:pPr fontAlgn="base"/>
            <a:r>
              <a:rPr lang="es-ES" dirty="0" smtClean="0"/>
              <a:t>Fomentar la diversidad de usos en planta baja, proyectar frentes edificados alineados a vial con una longitud máxima en planta baja de 30/40 metros, jugar con la distribución del arbolado como elemento paisajístico de gran interés, usar pavimentos atractivos, proyectar con el color. </a:t>
            </a:r>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838200" y="365126"/>
            <a:ext cx="9758082" cy="692710"/>
          </a:xfrm>
        </p:spPr>
        <p:txBody>
          <a:bodyPr>
            <a:normAutofit/>
          </a:bodyPr>
          <a:lstStyle/>
          <a:p>
            <a:r>
              <a:rPr lang="es-ES" sz="2000" dirty="0" smtClean="0"/>
              <a:t>ELEMENTOS FUNDAMENTALES PARA LA RECUERACION DE ESPACIOS PUBLICOS</a:t>
            </a:r>
            <a:br>
              <a:rPr lang="es-ES" sz="2000" dirty="0" smtClean="0"/>
            </a:br>
            <a:r>
              <a:rPr lang="es-ES" sz="2000" dirty="0" smtClean="0"/>
              <a:t>CONTEXTO  GENERAL Y FUNDAMENTOS</a:t>
            </a:r>
            <a:endParaRPr lang="es-ES" sz="2000" dirty="0"/>
          </a:p>
        </p:txBody>
      </p:sp>
      <p:sp>
        <p:nvSpPr>
          <p:cNvPr id="3" name="2 Marcador de contenido"/>
          <p:cNvSpPr>
            <a:spLocks noGrp="1"/>
          </p:cNvSpPr>
          <p:nvPr>
            <p:ph idx="1"/>
          </p:nvPr>
        </p:nvSpPr>
        <p:spPr/>
        <p:txBody>
          <a:bodyPr>
            <a:normAutofit lnSpcReduction="10000"/>
          </a:bodyPr>
          <a:lstStyle/>
          <a:p>
            <a:pPr>
              <a:buNone/>
            </a:pPr>
            <a:r>
              <a:rPr lang="es-ES" dirty="0" smtClean="0"/>
              <a:t>CONCLUSIONES </a:t>
            </a:r>
          </a:p>
          <a:p>
            <a:pPr>
              <a:buNone/>
            </a:pPr>
            <a:r>
              <a:rPr lang="es-ES" dirty="0" smtClean="0"/>
              <a:t>ESPACIO PUBLICO </a:t>
            </a:r>
          </a:p>
          <a:p>
            <a:pPr>
              <a:buNone/>
            </a:pPr>
            <a:r>
              <a:rPr lang="es-ES" dirty="0" smtClean="0"/>
              <a:t>CLASICA -  Espacio de la comunidad política, se fundamenta en la ciudadanía y se expresa en una participación activa en la toma de decisiones.    Su reflejo físico – polis-</a:t>
            </a:r>
            <a:r>
              <a:rPr lang="es-ES" dirty="0" err="1" smtClean="0"/>
              <a:t>agora</a:t>
            </a:r>
            <a:endParaRPr lang="es-ES" dirty="0" smtClean="0"/>
          </a:p>
          <a:p>
            <a:pPr>
              <a:buNone/>
            </a:pPr>
            <a:r>
              <a:rPr lang="es-ES" dirty="0" smtClean="0"/>
              <a:t>MODERNA  -Se reduce intensidad participativa y coincide con la trama de las calles de la ciudad </a:t>
            </a:r>
          </a:p>
          <a:p>
            <a:pPr>
              <a:buNone/>
            </a:pPr>
            <a:r>
              <a:rPr lang="es-ES" dirty="0" smtClean="0"/>
              <a:t>   Red de espacios de convivencia colectiva cotidiana, coexistente con individuos y actividades  ( representación como forma de participación </a:t>
            </a:r>
            <a:r>
              <a:rPr lang="es-ES" dirty="0" err="1" smtClean="0"/>
              <a:t>politica</a:t>
            </a:r>
            <a:r>
              <a:rPr lang="es-ES" dirty="0" smtClean="0"/>
              <a:t>)</a:t>
            </a:r>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838200" y="365126"/>
            <a:ext cx="9758082" cy="692710"/>
          </a:xfrm>
        </p:spPr>
        <p:txBody>
          <a:bodyPr>
            <a:normAutofit/>
          </a:bodyPr>
          <a:lstStyle/>
          <a:p>
            <a:r>
              <a:rPr lang="es-ES" sz="2000" dirty="0" smtClean="0"/>
              <a:t>ELEMENTOS FUNDAMENTALES PARA LA RECUERACION DE ESPACIOS PUBLICOS</a:t>
            </a:r>
            <a:br>
              <a:rPr lang="es-ES" sz="2000" dirty="0" smtClean="0"/>
            </a:br>
            <a:r>
              <a:rPr lang="es-ES" sz="2000" dirty="0" smtClean="0"/>
              <a:t>CONTEXTO  GENERAL Y FUNDAMENTOS</a:t>
            </a:r>
            <a:endParaRPr lang="es-ES" sz="2000" dirty="0"/>
          </a:p>
        </p:txBody>
      </p:sp>
      <p:sp>
        <p:nvSpPr>
          <p:cNvPr id="3" name="2 Marcador de contenido"/>
          <p:cNvSpPr>
            <a:spLocks noGrp="1"/>
          </p:cNvSpPr>
          <p:nvPr>
            <p:ph idx="1"/>
          </p:nvPr>
        </p:nvSpPr>
        <p:spPr/>
        <p:txBody>
          <a:bodyPr>
            <a:normAutofit lnSpcReduction="10000"/>
          </a:bodyPr>
          <a:lstStyle/>
          <a:p>
            <a:pPr>
              <a:buNone/>
            </a:pPr>
            <a:r>
              <a:rPr lang="es-ES" dirty="0" smtClean="0"/>
              <a:t>CONCLUSIONES </a:t>
            </a:r>
          </a:p>
          <a:p>
            <a:pPr>
              <a:buNone/>
            </a:pPr>
            <a:r>
              <a:rPr lang="es-ES" dirty="0" smtClean="0"/>
              <a:t>ESPACIO PUBLICO </a:t>
            </a:r>
          </a:p>
          <a:p>
            <a:pPr>
              <a:buNone/>
            </a:pPr>
            <a:r>
              <a:rPr lang="es-ES" dirty="0" smtClean="0"/>
              <a:t>CLASICA -  Espacio de la comunidad política, se fundamenta en la ciudadanía y se expresa en una participación activa en la toma de decisiones.    Su reflejo físico – polis-</a:t>
            </a:r>
            <a:r>
              <a:rPr lang="es-ES" dirty="0" err="1" smtClean="0"/>
              <a:t>agora</a:t>
            </a:r>
            <a:endParaRPr lang="es-ES" dirty="0" smtClean="0"/>
          </a:p>
          <a:p>
            <a:pPr>
              <a:buNone/>
            </a:pPr>
            <a:r>
              <a:rPr lang="es-ES" dirty="0" smtClean="0"/>
              <a:t>MODERNA  -Se reduce intensidad participativa y coincide con la trama de las calles de la ciudad </a:t>
            </a:r>
          </a:p>
          <a:p>
            <a:pPr>
              <a:buNone/>
            </a:pPr>
            <a:r>
              <a:rPr lang="es-ES" dirty="0" smtClean="0"/>
              <a:t>   Red de espacios de convivencia colectiva cotidiana, coexistente con individuos y actividades  ( representación como forma de participación </a:t>
            </a:r>
            <a:r>
              <a:rPr lang="es-ES" dirty="0" err="1" smtClean="0"/>
              <a:t>politica</a:t>
            </a:r>
            <a:r>
              <a:rPr lang="es-ES" dirty="0" smtClean="0"/>
              <a:t>)</a:t>
            </a:r>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838200" y="365126"/>
            <a:ext cx="9758082" cy="692710"/>
          </a:xfrm>
        </p:spPr>
        <p:txBody>
          <a:bodyPr>
            <a:normAutofit/>
          </a:bodyPr>
          <a:lstStyle/>
          <a:p>
            <a:r>
              <a:rPr lang="es-ES" sz="2000" dirty="0" smtClean="0"/>
              <a:t>ELEMENTOS FUNDAMENTALES PARA LA RECUERACION DE ESPACIOS PUBLICOS</a:t>
            </a:r>
            <a:br>
              <a:rPr lang="es-ES" sz="2000" dirty="0" smtClean="0"/>
            </a:br>
            <a:r>
              <a:rPr lang="es-ES" sz="2000" dirty="0" smtClean="0"/>
              <a:t>CONTEXTO  GENERAL Y FUNDAMENTOS</a:t>
            </a:r>
            <a:endParaRPr lang="es-ES" sz="2000" dirty="0"/>
          </a:p>
        </p:txBody>
      </p:sp>
      <p:sp>
        <p:nvSpPr>
          <p:cNvPr id="3" name="2 Marcador de contenido"/>
          <p:cNvSpPr>
            <a:spLocks noGrp="1"/>
          </p:cNvSpPr>
          <p:nvPr>
            <p:ph idx="1"/>
          </p:nvPr>
        </p:nvSpPr>
        <p:spPr/>
        <p:txBody>
          <a:bodyPr>
            <a:normAutofit fontScale="77500" lnSpcReduction="20000"/>
          </a:bodyPr>
          <a:lstStyle/>
          <a:p>
            <a:pPr>
              <a:buFontTx/>
              <a:buChar char="-"/>
            </a:pPr>
            <a:endParaRPr lang="es-ES" dirty="0" smtClean="0"/>
          </a:p>
          <a:p>
            <a:pPr>
              <a:buFontTx/>
              <a:buChar char="-"/>
            </a:pPr>
            <a:r>
              <a:rPr lang="es-ES" b="1" dirty="0" smtClean="0"/>
              <a:t>Redefinición de la infraestructura teniendo en cuenta un desarrollo centrado en los espacios públicos:</a:t>
            </a:r>
            <a:r>
              <a:rPr lang="es-ES" dirty="0" smtClean="0"/>
              <a:t> </a:t>
            </a:r>
          </a:p>
          <a:p>
            <a:pPr>
              <a:buFontTx/>
              <a:buChar char="-"/>
            </a:pPr>
            <a:r>
              <a:rPr lang="es-ES" dirty="0" smtClean="0"/>
              <a:t>Las ciudades no existen sin las personas y es importante configurar la ciudad de acuerdo a las necesidades de los habitantes. </a:t>
            </a:r>
          </a:p>
          <a:p>
            <a:pPr>
              <a:buFontTx/>
              <a:buChar char="-"/>
            </a:pPr>
            <a:r>
              <a:rPr lang="es-ES" dirty="0" smtClean="0"/>
              <a:t>El diseño de los espacios públicos debe permitir que todos los vecinos se identifiquen con ellos para que se conviertan en un activo compartido que toda la comunidad pueda disfrutar.</a:t>
            </a:r>
          </a:p>
          <a:p>
            <a:pPr>
              <a:buFontTx/>
              <a:buChar char="-"/>
            </a:pPr>
            <a:r>
              <a:rPr lang="es-ES" dirty="0" smtClean="0"/>
              <a:t> Deben adoptarse medidas para crear ciudades vibrantes y saludables para todas las personas independientemente de su edad o condición social, económica o étnica. </a:t>
            </a:r>
          </a:p>
          <a:p>
            <a:pPr>
              <a:buFontTx/>
              <a:buChar char="-"/>
            </a:pPr>
            <a:r>
              <a:rPr lang="es-ES" dirty="0" smtClean="0"/>
              <a:t>Ubicar parques y áreas de juego a poca distancia, abrir las calles a las personas cerrándolas a los vehículos, y hacer más seguras las vías donde las personas caminan y andan en bicicleta son algunas de las acciones posibles que pueden marcar una gran diferencia</a:t>
            </a:r>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838200" y="365126"/>
            <a:ext cx="9758082" cy="692710"/>
          </a:xfrm>
        </p:spPr>
        <p:txBody>
          <a:bodyPr>
            <a:normAutofit/>
          </a:bodyPr>
          <a:lstStyle/>
          <a:p>
            <a:r>
              <a:rPr lang="es-ES" sz="2000" dirty="0" smtClean="0"/>
              <a:t>ELEMENTOS FUNDAMENTALES PARA LA RECUERACION DE ESPACIOS PUBLICOS</a:t>
            </a:r>
            <a:br>
              <a:rPr lang="es-ES" sz="2000" dirty="0" smtClean="0"/>
            </a:br>
            <a:r>
              <a:rPr lang="es-ES" sz="2000" dirty="0" smtClean="0"/>
              <a:t>CONTEXTO  GENERAL Y FUNDAMENTOS</a:t>
            </a:r>
            <a:endParaRPr lang="es-ES" sz="2000" dirty="0"/>
          </a:p>
        </p:txBody>
      </p:sp>
      <p:sp>
        <p:nvSpPr>
          <p:cNvPr id="3" name="2 Marcador de contenido"/>
          <p:cNvSpPr>
            <a:spLocks noGrp="1"/>
          </p:cNvSpPr>
          <p:nvPr>
            <p:ph idx="1"/>
          </p:nvPr>
        </p:nvSpPr>
        <p:spPr/>
        <p:txBody>
          <a:bodyPr>
            <a:normAutofit/>
          </a:bodyPr>
          <a:lstStyle/>
          <a:p>
            <a:pPr>
              <a:buFontTx/>
              <a:buChar char="-"/>
            </a:pPr>
            <a:r>
              <a:rPr lang="es-ES" b="1" dirty="0" smtClean="0"/>
              <a:t>Fomento del desarrollo económico a través de los lugares urbanos: </a:t>
            </a:r>
          </a:p>
          <a:p>
            <a:pPr>
              <a:buFontTx/>
              <a:buChar char="-"/>
            </a:pPr>
            <a:r>
              <a:rPr lang="es-ES" dirty="0" smtClean="0"/>
              <a:t>los espacios públicos urbanos no solo pueden hacer que las personas se sientan mejor, seguras, e incluidas, sino que también pueden favorecer el desarrollo económico. </a:t>
            </a:r>
          </a:p>
          <a:p>
            <a:pPr>
              <a:buFontTx/>
              <a:buChar char="-"/>
            </a:pPr>
            <a:r>
              <a:rPr lang="es-ES" dirty="0" smtClean="0"/>
              <a:t>La calidad de un lugar conduce al apego, y el apego conduce a un mayor crecimiento</a:t>
            </a:r>
          </a:p>
          <a:p>
            <a:pPr>
              <a:buFontTx/>
              <a:buChar char="-"/>
            </a:pPr>
            <a:r>
              <a:rPr lang="es-ES" dirty="0" smtClean="0"/>
              <a:t> Porque además de ser sociable, accesible y cómodo, un buen lugar también debería ofrecer la posibilidad de ser usado de múltiples maneras y de realizar diversas actividades, que a su vez aumentan la actividad económica en dicho lugar.</a:t>
            </a:r>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838200" y="365126"/>
            <a:ext cx="9758082" cy="692710"/>
          </a:xfrm>
        </p:spPr>
        <p:txBody>
          <a:bodyPr>
            <a:normAutofit/>
          </a:bodyPr>
          <a:lstStyle/>
          <a:p>
            <a:r>
              <a:rPr lang="es-ES" sz="2000" dirty="0" smtClean="0"/>
              <a:t>ELEMENTOS FUNDAMENTALES PARA LA RECUERACION DE ESPACIOS PUBLICOS</a:t>
            </a:r>
            <a:br>
              <a:rPr lang="es-ES" sz="2000" dirty="0" smtClean="0"/>
            </a:br>
            <a:r>
              <a:rPr lang="es-ES" sz="2000" dirty="0" smtClean="0"/>
              <a:t>CONTEXTO  GENERAL Y FUNDAMENTOS</a:t>
            </a:r>
            <a:endParaRPr lang="es-ES" sz="2000" dirty="0"/>
          </a:p>
        </p:txBody>
      </p:sp>
      <p:sp>
        <p:nvSpPr>
          <p:cNvPr id="3" name="2 Marcador de contenido"/>
          <p:cNvSpPr>
            <a:spLocks noGrp="1"/>
          </p:cNvSpPr>
          <p:nvPr>
            <p:ph idx="1"/>
          </p:nvPr>
        </p:nvSpPr>
        <p:spPr/>
        <p:txBody>
          <a:bodyPr>
            <a:normAutofit/>
          </a:bodyPr>
          <a:lstStyle/>
          <a:p>
            <a:pPr>
              <a:buFontTx/>
              <a:buChar char="-"/>
            </a:pPr>
            <a:endParaRPr lang="es-ES" dirty="0" smtClean="0"/>
          </a:p>
          <a:p>
            <a:pPr>
              <a:buFontTx/>
              <a:buChar char="-"/>
            </a:pPr>
            <a:r>
              <a:rPr lang="es-ES" b="1" dirty="0" smtClean="0"/>
              <a:t>Transformación de los espacios públicos y el paisaje de las calles</a:t>
            </a:r>
            <a:r>
              <a:rPr lang="es-ES" dirty="0" smtClean="0"/>
              <a:t>:</a:t>
            </a:r>
          </a:p>
          <a:p>
            <a:pPr>
              <a:buFontTx/>
              <a:buChar char="-"/>
            </a:pPr>
            <a:r>
              <a:rPr lang="es-ES" dirty="0" smtClean="0"/>
              <a:t> Nos encanta caminar a  todo el mundo. En el desarrollo de esta actividad,  también cumplimos una función dentro de la ciudad. </a:t>
            </a:r>
          </a:p>
          <a:p>
            <a:pPr>
              <a:buFontTx/>
              <a:buChar char="-"/>
            </a:pPr>
            <a:r>
              <a:rPr lang="es-ES" dirty="0" smtClean="0"/>
              <a:t>El entorno donde se camina en las ciudades y la prioridad al tránsito de los peatones en las calles son muy importantes en materia de movilidad, lo que a su vez ofrece acceso universal a los espacios públicos.</a:t>
            </a:r>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838200" y="365126"/>
            <a:ext cx="9758082" cy="692710"/>
          </a:xfrm>
        </p:spPr>
        <p:txBody>
          <a:bodyPr>
            <a:normAutofit/>
          </a:bodyPr>
          <a:lstStyle/>
          <a:p>
            <a:r>
              <a:rPr lang="es-ES" sz="2000" dirty="0" smtClean="0"/>
              <a:t>ELEMENTOS FUNDAMENTALES PARA LA RECUERACION DE ESPACIOS PUBLICOS</a:t>
            </a:r>
            <a:br>
              <a:rPr lang="es-ES" sz="2000" dirty="0" smtClean="0"/>
            </a:br>
            <a:r>
              <a:rPr lang="es-ES" sz="2000" dirty="0" smtClean="0"/>
              <a:t>CONTEXTO  GENERAL Y FUNDAMENTOS</a:t>
            </a:r>
            <a:endParaRPr lang="es-ES" sz="2000" dirty="0"/>
          </a:p>
        </p:txBody>
      </p:sp>
      <p:sp>
        <p:nvSpPr>
          <p:cNvPr id="3" name="2 Marcador de contenido"/>
          <p:cNvSpPr>
            <a:spLocks noGrp="1"/>
          </p:cNvSpPr>
          <p:nvPr>
            <p:ph idx="1"/>
          </p:nvPr>
        </p:nvSpPr>
        <p:spPr/>
        <p:txBody>
          <a:bodyPr>
            <a:normAutofit/>
          </a:bodyPr>
          <a:lstStyle/>
          <a:p>
            <a:pPr>
              <a:buFontTx/>
              <a:buChar char="-"/>
            </a:pPr>
            <a:r>
              <a:rPr lang="es-ES" b="1" dirty="0" smtClean="0"/>
              <a:t>Creación de espacios públicos más seguros e inclusivos: </a:t>
            </a:r>
          </a:p>
          <a:p>
            <a:pPr>
              <a:buFontTx/>
              <a:buChar char="-"/>
            </a:pPr>
            <a:r>
              <a:rPr lang="es-ES" dirty="0" smtClean="0"/>
              <a:t>Crear espacios públicos “para y con las personas”,  lleva consigo un sentido de pertenencia, unidad y a su vez seguridad a estos entornos.</a:t>
            </a:r>
          </a:p>
          <a:p>
            <a:pPr>
              <a:buFontTx/>
              <a:buChar char="-"/>
            </a:pPr>
            <a:r>
              <a:rPr lang="es-ES" dirty="0" smtClean="0"/>
              <a:t>Los proyectos de mejora del espacio público  que  incluyen a los ciudadanos en el proceso son esenciales para el éxito de los mismos.</a:t>
            </a:r>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838200" y="365126"/>
            <a:ext cx="9758082" cy="692710"/>
          </a:xfrm>
        </p:spPr>
        <p:txBody>
          <a:bodyPr>
            <a:normAutofit/>
          </a:bodyPr>
          <a:lstStyle/>
          <a:p>
            <a:r>
              <a:rPr lang="es-ES" sz="2000" dirty="0" smtClean="0"/>
              <a:t>ELEMENTOS FUNDAMENTALES PARA LA RECUERACION DE ESPACIOS PUBLICOS</a:t>
            </a:r>
            <a:br>
              <a:rPr lang="es-ES" sz="2000" dirty="0" smtClean="0"/>
            </a:br>
            <a:r>
              <a:rPr lang="es-ES" sz="2000" dirty="0" smtClean="0"/>
              <a:t>CONTEXTO  GENERAL Y FUNDAMENTOS</a:t>
            </a:r>
            <a:endParaRPr lang="es-ES" sz="2000" dirty="0"/>
          </a:p>
        </p:txBody>
      </p:sp>
      <p:sp>
        <p:nvSpPr>
          <p:cNvPr id="3" name="2 Marcador de contenido"/>
          <p:cNvSpPr>
            <a:spLocks noGrp="1"/>
          </p:cNvSpPr>
          <p:nvPr>
            <p:ph idx="1"/>
          </p:nvPr>
        </p:nvSpPr>
        <p:spPr/>
        <p:txBody>
          <a:bodyPr>
            <a:normAutofit lnSpcReduction="10000"/>
          </a:bodyPr>
          <a:lstStyle/>
          <a:p>
            <a:pPr>
              <a:buFontTx/>
              <a:buChar char="-"/>
            </a:pPr>
            <a:endParaRPr lang="es-ES" dirty="0" smtClean="0"/>
          </a:p>
          <a:p>
            <a:pPr>
              <a:buFontTx/>
              <a:buChar char="-"/>
            </a:pPr>
            <a:endParaRPr lang="es-ES" sz="3200" i="1" dirty="0" smtClean="0">
              <a:solidFill>
                <a:srgbClr val="FF0000"/>
              </a:solidFill>
            </a:endParaRPr>
          </a:p>
          <a:p>
            <a:pPr>
              <a:buNone/>
            </a:pPr>
            <a:r>
              <a:rPr lang="es-ES" sz="3200" i="1" dirty="0" smtClean="0">
                <a:solidFill>
                  <a:srgbClr val="FF0000"/>
                </a:solidFill>
              </a:rPr>
              <a:t>     Muchas gracias por su atención</a:t>
            </a:r>
          </a:p>
          <a:p>
            <a:pPr>
              <a:buNone/>
            </a:pPr>
            <a:endParaRPr lang="es-ES" sz="3200" i="1" dirty="0" smtClean="0">
              <a:solidFill>
                <a:srgbClr val="FF0000"/>
              </a:solidFill>
            </a:endParaRPr>
          </a:p>
          <a:p>
            <a:pPr>
              <a:buNone/>
            </a:pPr>
            <a:endParaRPr lang="es-ES" sz="3200" i="1" dirty="0" smtClean="0">
              <a:solidFill>
                <a:srgbClr val="FF0000"/>
              </a:solidFill>
            </a:endParaRPr>
          </a:p>
          <a:p>
            <a:pPr>
              <a:buNone/>
            </a:pPr>
            <a:r>
              <a:rPr lang="es-ES" sz="3200" i="1" dirty="0" smtClean="0">
                <a:solidFill>
                  <a:srgbClr val="00B050"/>
                </a:solidFill>
              </a:rPr>
              <a:t>JESUS RIBES FELIU</a:t>
            </a:r>
          </a:p>
          <a:p>
            <a:pPr>
              <a:buNone/>
            </a:pPr>
            <a:r>
              <a:rPr lang="es-ES" sz="3200" i="1" dirty="0" smtClean="0">
                <a:solidFill>
                  <a:srgbClr val="00B050"/>
                </a:solidFill>
              </a:rPr>
              <a:t>Ayuntamiento de </a:t>
            </a:r>
            <a:r>
              <a:rPr lang="es-ES" sz="3200" i="1" dirty="0" err="1" smtClean="0">
                <a:solidFill>
                  <a:srgbClr val="00B050"/>
                </a:solidFill>
              </a:rPr>
              <a:t>AlgemesÍ</a:t>
            </a:r>
            <a:endParaRPr lang="es-ES" sz="3200" i="1" dirty="0" smtClean="0">
              <a:solidFill>
                <a:srgbClr val="00B050"/>
              </a:solidFill>
            </a:endParaRPr>
          </a:p>
          <a:p>
            <a:pPr>
              <a:buNone/>
            </a:pPr>
            <a:r>
              <a:rPr lang="es-ES" sz="3200" i="1" dirty="0" smtClean="0">
                <a:solidFill>
                  <a:srgbClr val="00B050"/>
                </a:solidFill>
              </a:rPr>
              <a:t>MANCOMUNIDAD DE LA RIBERA ALTA</a:t>
            </a:r>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a:p>
        </p:txBody>
      </p:sp>
      <p:pic>
        <p:nvPicPr>
          <p:cNvPr id="4" name="Imagen 8" descr="logo_BO">
            <a:extLst>
              <a:ext uri="{FF2B5EF4-FFF2-40B4-BE49-F238E27FC236}">
                <a16:creationId xmlns="" xmlns:a16="http://schemas.microsoft.com/office/drawing/2014/main" id="{8D039161-25A8-4A61-AA9E-85C4F84900CD}"/>
              </a:ext>
            </a:extLst>
          </p:cNvPr>
          <p:cNvPicPr/>
          <p:nvPr/>
        </p:nvPicPr>
        <p:blipFill>
          <a:blip r:embed="rId2" cstate="print">
            <a:extLst>
              <a:ext uri="{28A0092B-C50C-407E-A947-70E740481C1C}">
                <a14:useLocalDpi xmlns:a14="http://schemas.microsoft.com/office/drawing/2010/main" val="0"/>
              </a:ext>
            </a:extLst>
          </a:blip>
          <a:srcRect l="19254" t="14745" r="20462" b="15359"/>
          <a:stretch>
            <a:fillRect/>
          </a:stretch>
        </p:blipFill>
        <p:spPr bwMode="auto">
          <a:xfrm>
            <a:off x="8382703" y="3535531"/>
            <a:ext cx="1191601" cy="928892"/>
          </a:xfrm>
          <a:prstGeom prst="rect">
            <a:avLst/>
          </a:prstGeom>
          <a:noFill/>
          <a:ln>
            <a:noFill/>
          </a:ln>
        </p:spPr>
      </p:pic>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838200" y="365126"/>
            <a:ext cx="9758082" cy="692710"/>
          </a:xfrm>
        </p:spPr>
        <p:txBody>
          <a:bodyPr>
            <a:normAutofit/>
          </a:bodyPr>
          <a:lstStyle/>
          <a:p>
            <a:r>
              <a:rPr lang="es-ES" sz="2000" dirty="0" smtClean="0"/>
              <a:t>ELEMENTOS FUNDAMENTALES PARA LA RECUERACION DE ESPACIOS PUBLICOS</a:t>
            </a:r>
            <a:br>
              <a:rPr lang="es-ES" sz="2000" dirty="0" smtClean="0"/>
            </a:br>
            <a:r>
              <a:rPr lang="es-ES" sz="2000" dirty="0" smtClean="0"/>
              <a:t>CONTEXTO  GENERAL Y FUNDAMENTOS</a:t>
            </a:r>
            <a:endParaRPr lang="es-ES" sz="2000" dirty="0"/>
          </a:p>
        </p:txBody>
      </p:sp>
      <p:sp>
        <p:nvSpPr>
          <p:cNvPr id="3" name="2 Marcador de contenido"/>
          <p:cNvSpPr>
            <a:spLocks noGrp="1"/>
          </p:cNvSpPr>
          <p:nvPr>
            <p:ph idx="1"/>
          </p:nvPr>
        </p:nvSpPr>
        <p:spPr/>
        <p:txBody>
          <a:bodyPr>
            <a:normAutofit/>
          </a:bodyPr>
          <a:lstStyle/>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CONTEXTO GENERAL Y FUNDAMENTOS</a:t>
            </a:r>
            <a:endParaRPr lang="es-ES" dirty="0"/>
          </a:p>
        </p:txBody>
      </p:sp>
      <p:sp>
        <p:nvSpPr>
          <p:cNvPr id="3" name="2 Marcador de contenido"/>
          <p:cNvSpPr>
            <a:spLocks noGrp="1"/>
          </p:cNvSpPr>
          <p:nvPr>
            <p:ph idx="1"/>
          </p:nvPr>
        </p:nvSpPr>
        <p:spPr>
          <a:xfrm>
            <a:off x="909918" y="1986989"/>
            <a:ext cx="10515600" cy="4351338"/>
          </a:xfrm>
        </p:spPr>
        <p:txBody>
          <a:bodyPr/>
          <a:lstStyle/>
          <a:p>
            <a:r>
              <a:rPr lang="es-ES" dirty="0" smtClean="0"/>
              <a:t> EVOLUCION DEL CONCEPTO</a:t>
            </a:r>
          </a:p>
          <a:p>
            <a:endParaRPr lang="es-ES" dirty="0" smtClean="0"/>
          </a:p>
          <a:p>
            <a:r>
              <a:rPr lang="es-ES" dirty="0" smtClean="0"/>
              <a:t>ESCUELAS Y VISIONES COMPARADAS</a:t>
            </a:r>
          </a:p>
          <a:p>
            <a:endParaRPr lang="es-ES" dirty="0" smtClean="0"/>
          </a:p>
          <a:p>
            <a:r>
              <a:rPr lang="es-ES" dirty="0" smtClean="0"/>
              <a:t>DEVENIR DEL ACTUAL ESPACIO PUBLICO</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838200" y="365126"/>
            <a:ext cx="9758082" cy="692710"/>
          </a:xfrm>
        </p:spPr>
        <p:txBody>
          <a:bodyPr>
            <a:normAutofit/>
          </a:bodyPr>
          <a:lstStyle/>
          <a:p>
            <a:r>
              <a:rPr lang="es-ES" sz="2000" dirty="0" smtClean="0"/>
              <a:t>ELEMENTOS FUNDAMENTALES PARA LA RECUERACION DE ESPACIOS PUBLICOS</a:t>
            </a:r>
            <a:br>
              <a:rPr lang="es-ES" sz="2000" dirty="0" smtClean="0"/>
            </a:br>
            <a:r>
              <a:rPr lang="es-ES" sz="2000" dirty="0" smtClean="0"/>
              <a:t>CONTEXTO  GENERAL Y FUNDAMENTOS</a:t>
            </a:r>
            <a:endParaRPr lang="es-ES" sz="2000" dirty="0"/>
          </a:p>
        </p:txBody>
      </p:sp>
      <p:sp>
        <p:nvSpPr>
          <p:cNvPr id="3" name="2 Marcador de contenido"/>
          <p:cNvSpPr>
            <a:spLocks noGrp="1"/>
          </p:cNvSpPr>
          <p:nvPr>
            <p:ph idx="1"/>
          </p:nvPr>
        </p:nvSpPr>
        <p:spPr/>
        <p:txBody>
          <a:bodyPr>
            <a:normAutofit/>
          </a:bodyPr>
          <a:lstStyle/>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smtClean="0"/>
          </a:p>
          <a:p>
            <a:pPr>
              <a:buFontTx/>
              <a:buChar char="-"/>
            </a:pPr>
            <a:endParaRPr lang="es-E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idx="1"/>
          </p:nvPr>
        </p:nvSpPr>
        <p:spPr/>
        <p:txBody>
          <a:bodyPr/>
          <a:lstStyle/>
          <a:p>
            <a:endParaRPr lang="es-E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endParaRPr lang="es-ES"/>
          </a:p>
        </p:txBody>
      </p:sp>
      <p:sp>
        <p:nvSpPr>
          <p:cNvPr id="3" name="2 Subtítulo"/>
          <p:cNvSpPr>
            <a:spLocks noGrp="1"/>
          </p:cNvSpPr>
          <p:nvPr>
            <p:ph type="subTitle" idx="1"/>
          </p:nvPr>
        </p:nvSpPr>
        <p:spPr/>
        <p:txBody>
          <a:bodyPr/>
          <a:lstStyle/>
          <a:p>
            <a:endParaRPr lang="es-E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2000" dirty="0" smtClean="0"/>
              <a:t>ELEMENTOS FUNDAMENTALES PARA LA RECUERACION DE ESPACIOS PUBLICOS</a:t>
            </a:r>
            <a:br>
              <a:rPr lang="es-ES" sz="2000" dirty="0" smtClean="0"/>
            </a:br>
            <a:r>
              <a:rPr lang="es-ES" sz="2000" dirty="0" smtClean="0"/>
              <a:t>CONTEXTO  GENERAL Y FUNDAMENTOS</a:t>
            </a:r>
            <a:endParaRPr lang="es-ES" sz="2000" dirty="0"/>
          </a:p>
        </p:txBody>
      </p:sp>
      <p:sp>
        <p:nvSpPr>
          <p:cNvPr id="3" name="2 Marcador de contenido"/>
          <p:cNvSpPr>
            <a:spLocks noGrp="1"/>
          </p:cNvSpPr>
          <p:nvPr>
            <p:ph idx="1"/>
          </p:nvPr>
        </p:nvSpPr>
        <p:spPr/>
        <p:txBody>
          <a:bodyPr/>
          <a:lstStyle/>
          <a:p>
            <a:r>
              <a:rPr lang="es-ES" dirty="0" smtClean="0"/>
              <a:t>“EN LA CIUDAD, LO PRIMERO SON LAS CALLES Y PLAZAS –LOS ESPACIOS COLECTIVOS-  DESPUES VENDRAN LOS EDIFICIOS Y LAS VÍAS.</a:t>
            </a:r>
          </a:p>
          <a:p>
            <a:r>
              <a:rPr lang="es-ES" u="sng" dirty="0" smtClean="0"/>
              <a:t>EL ESPACIO PUBLICO </a:t>
            </a:r>
            <a:r>
              <a:rPr lang="es-ES" b="1" dirty="0" smtClean="0"/>
              <a:t>DEFINE LA CALIDAD DE LA CIUDAD</a:t>
            </a:r>
            <a:r>
              <a:rPr lang="es-ES" dirty="0" smtClean="0"/>
              <a:t>, PORQUE</a:t>
            </a:r>
          </a:p>
          <a:p>
            <a:pPr>
              <a:buNone/>
            </a:pPr>
            <a:r>
              <a:rPr lang="es-ES" dirty="0" smtClean="0"/>
              <a:t>   - INDICA LA CALIDAD </a:t>
            </a:r>
            <a:r>
              <a:rPr lang="es-ES" b="1" dirty="0" smtClean="0"/>
              <a:t>DE LA VIDA DE LA GENTE</a:t>
            </a:r>
          </a:p>
          <a:p>
            <a:pPr>
              <a:buNone/>
            </a:pPr>
            <a:r>
              <a:rPr lang="es-ES" dirty="0" smtClean="0"/>
              <a:t>   -  Y LA CALIDAD </a:t>
            </a:r>
            <a:r>
              <a:rPr lang="es-ES" b="1" dirty="0" smtClean="0"/>
              <a:t>DE LA CIUDADANIA </a:t>
            </a:r>
            <a:r>
              <a:rPr lang="es-ES" dirty="0" smtClean="0"/>
              <a:t>DE SUS HABITANTES” </a:t>
            </a:r>
            <a:endParaRPr lang="es-E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2000" dirty="0" smtClean="0"/>
              <a:t>ELEMENTOS FUNDAMENTALES PARA LA RECUERACION DE ESPACIOS PUBLICOS</a:t>
            </a:r>
            <a:br>
              <a:rPr lang="es-ES" sz="2000" dirty="0" smtClean="0"/>
            </a:br>
            <a:r>
              <a:rPr lang="es-ES" sz="2000" dirty="0" smtClean="0"/>
              <a:t>CONTEXTO  GENERAL Y FUNDAMENTOS</a:t>
            </a:r>
            <a:endParaRPr lang="es-ES" sz="2000" dirty="0"/>
          </a:p>
        </p:txBody>
      </p:sp>
      <p:sp>
        <p:nvSpPr>
          <p:cNvPr id="3" name="2 Marcador de contenido"/>
          <p:cNvSpPr>
            <a:spLocks noGrp="1"/>
          </p:cNvSpPr>
          <p:nvPr>
            <p:ph idx="1"/>
          </p:nvPr>
        </p:nvSpPr>
        <p:spPr/>
        <p:txBody>
          <a:bodyPr/>
          <a:lstStyle/>
          <a:p>
            <a:r>
              <a:rPr lang="es-ES" dirty="0" smtClean="0"/>
              <a:t>Dentro de la definición de </a:t>
            </a:r>
            <a:r>
              <a:rPr lang="es-ES" u="sng" dirty="0" smtClean="0">
                <a:hlinkClick r:id="rId2"/>
              </a:rPr>
              <a:t>espacio público</a:t>
            </a:r>
            <a:r>
              <a:rPr lang="es-ES" dirty="0" smtClean="0"/>
              <a:t> urbano se engloban conceptos con características muy distintas. </a:t>
            </a:r>
          </a:p>
          <a:p>
            <a:r>
              <a:rPr lang="es-ES" dirty="0" smtClean="0"/>
              <a:t>Espacio de titularidad pública susceptible de ser utilizado por una colectividad indeterminada. </a:t>
            </a:r>
          </a:p>
          <a:p>
            <a:r>
              <a:rPr lang="es-ES" dirty="0" smtClean="0"/>
              <a:t>Espacio de reunión, lugar de encuentro donde establecemos distintas formas de relación ciudadana existiendo libertad de circulación y ocupación</a:t>
            </a:r>
            <a:endParaRPr lang="es-ES" i="1" dirty="0" smtClean="0"/>
          </a:p>
          <a:p>
            <a:r>
              <a:rPr lang="es-ES" dirty="0" smtClean="0"/>
              <a:t>Espacio de visibilidad generalizada donde las actividades de los usuarios están sometidas a la </a:t>
            </a:r>
            <a:r>
              <a:rPr lang="es-ES" b="1" dirty="0" smtClean="0"/>
              <a:t>percepción</a:t>
            </a:r>
            <a:r>
              <a:rPr lang="es-ES" dirty="0" smtClean="0"/>
              <a:t> de los demás.</a:t>
            </a:r>
          </a:p>
          <a:p>
            <a:endParaRPr lang="es-E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2000" dirty="0" smtClean="0"/>
              <a:t>ELEMENTOS FUNDAMENTALES PARA LA RECUERACION DE ESPACIOS PUBLICOS</a:t>
            </a:r>
            <a:br>
              <a:rPr lang="es-ES" sz="2000" dirty="0" smtClean="0"/>
            </a:br>
            <a:r>
              <a:rPr lang="es-ES" sz="2000" dirty="0" smtClean="0"/>
              <a:t>CONTEXTO  GENERAL Y FUNDAMENTOS</a:t>
            </a:r>
            <a:endParaRPr lang="es-ES" sz="2000" dirty="0"/>
          </a:p>
        </p:txBody>
      </p:sp>
      <p:sp>
        <p:nvSpPr>
          <p:cNvPr id="3" name="2 Marcador de contenido"/>
          <p:cNvSpPr>
            <a:spLocks noGrp="1"/>
          </p:cNvSpPr>
          <p:nvPr>
            <p:ph idx="1"/>
          </p:nvPr>
        </p:nvSpPr>
        <p:spPr/>
        <p:txBody>
          <a:bodyPr>
            <a:normAutofit fontScale="70000" lnSpcReduction="20000"/>
          </a:bodyPr>
          <a:lstStyle/>
          <a:p>
            <a:r>
              <a:rPr lang="es-ES" b="1" dirty="0" smtClean="0"/>
              <a:t>Funciones del espacio publico :</a:t>
            </a:r>
          </a:p>
          <a:p>
            <a:r>
              <a:rPr lang="es-ES" dirty="0" smtClean="0"/>
              <a:t> </a:t>
            </a:r>
            <a:r>
              <a:rPr lang="es-ES" u="sng" dirty="0" smtClean="0"/>
              <a:t>función social</a:t>
            </a:r>
            <a:r>
              <a:rPr lang="es-ES" dirty="0" smtClean="0"/>
              <a:t>:  Destinados al paseo, la contemplación, los juegos, el contacto con la naturaleza indispensable para el desarrollo de los niños y el equilibrio de los adultos.</a:t>
            </a:r>
          </a:p>
          <a:p>
            <a:r>
              <a:rPr lang="es-ES" dirty="0" smtClean="0"/>
              <a:t>- </a:t>
            </a:r>
            <a:r>
              <a:rPr lang="es-ES" u="sng" dirty="0" smtClean="0"/>
              <a:t>Función urbanística y paisajística: </a:t>
            </a:r>
            <a:r>
              <a:rPr lang="es-ES" dirty="0" smtClean="0"/>
              <a:t>producir un corte, una discontinuidad, en lo posible con masa vegetal, necesaria para la oxigenación de la masa edificada. Atenuar la heterogeneidad de las construcciones con los alineamientos forestales que ponen en valor el paisaje que permiten leer y comprender la organización de la ciudad.</a:t>
            </a:r>
          </a:p>
          <a:p>
            <a:r>
              <a:rPr lang="es-ES" dirty="0" smtClean="0"/>
              <a:t>- </a:t>
            </a:r>
            <a:r>
              <a:rPr lang="es-ES" u="sng" dirty="0" smtClean="0"/>
              <a:t>Una función ecológica</a:t>
            </a:r>
            <a:r>
              <a:rPr lang="es-ES" dirty="0" smtClean="0"/>
              <a:t>: la vegetación juega un rol irremplazable en el vasto sistema de la ciudad; </a:t>
            </a:r>
          </a:p>
          <a:p>
            <a:pPr>
              <a:buFontTx/>
              <a:buChar char="-"/>
            </a:pPr>
            <a:r>
              <a:rPr lang="es-ES" dirty="0" smtClean="0"/>
              <a:t>es </a:t>
            </a:r>
            <a:r>
              <a:rPr lang="es-ES" dirty="0" err="1" smtClean="0"/>
              <a:t>habitat</a:t>
            </a:r>
            <a:r>
              <a:rPr lang="es-ES" dirty="0" smtClean="0"/>
              <a:t> de la fauna y actúa como reguladora del microclima urbano: </a:t>
            </a:r>
          </a:p>
          <a:p>
            <a:pPr>
              <a:buFontTx/>
              <a:buChar char="-"/>
            </a:pPr>
            <a:r>
              <a:rPr lang="es-ES" dirty="0" smtClean="0"/>
              <a:t>fija el óxido de carbono y el polvo contenido en el aire, </a:t>
            </a:r>
          </a:p>
          <a:p>
            <a:pPr>
              <a:buFontTx/>
              <a:buChar char="-"/>
            </a:pPr>
            <a:r>
              <a:rPr lang="es-ES" dirty="0" smtClean="0"/>
              <a:t>tiene un importante rol en la regulación térmica </a:t>
            </a:r>
          </a:p>
          <a:p>
            <a:pPr>
              <a:buFontTx/>
              <a:buChar char="-"/>
            </a:pPr>
            <a:r>
              <a:rPr lang="es-ES" dirty="0" smtClean="0"/>
              <a:t>y puede contribuir a la regulación hídrica , lo que se relaciona con la acumulación de agua por parte de la vegetación, y el suelo y con la posibilidad de la infiltración a través del sustrato hacia la napa de agua.</a:t>
            </a:r>
          </a:p>
          <a:p>
            <a:endParaRPr lang="es-E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838200" y="365126"/>
            <a:ext cx="9758082" cy="692710"/>
          </a:xfrm>
        </p:spPr>
        <p:txBody>
          <a:bodyPr>
            <a:normAutofit/>
          </a:bodyPr>
          <a:lstStyle/>
          <a:p>
            <a:r>
              <a:rPr lang="es-ES" sz="2000" dirty="0" smtClean="0"/>
              <a:t>ELEMENTOS FUNDAMENTALES PARA LA RECUERACION DE ESPACIOS PUBLICOS</a:t>
            </a:r>
            <a:br>
              <a:rPr lang="es-ES" sz="2000" dirty="0" smtClean="0"/>
            </a:br>
            <a:r>
              <a:rPr lang="es-ES" sz="2000" dirty="0" smtClean="0"/>
              <a:t>CONTEXTO  GENERAL Y FUNDAMENTOS</a:t>
            </a:r>
            <a:endParaRPr lang="es-ES" sz="2000" dirty="0"/>
          </a:p>
        </p:txBody>
      </p:sp>
      <p:sp>
        <p:nvSpPr>
          <p:cNvPr id="3" name="2 Marcador de contenido"/>
          <p:cNvSpPr>
            <a:spLocks noGrp="1"/>
          </p:cNvSpPr>
          <p:nvPr>
            <p:ph idx="1"/>
          </p:nvPr>
        </p:nvSpPr>
        <p:spPr/>
        <p:txBody>
          <a:bodyPr>
            <a:normAutofit lnSpcReduction="10000"/>
          </a:bodyPr>
          <a:lstStyle/>
          <a:p>
            <a:r>
              <a:rPr lang="es-ES" dirty="0" smtClean="0"/>
              <a:t>CUANDO HABLAMOS DE ESPACIO PUBLICO SE PLANTEAN VARIAS CUESTIONES :</a:t>
            </a:r>
          </a:p>
          <a:p>
            <a:endParaRPr lang="es-ES" dirty="0" smtClean="0"/>
          </a:p>
          <a:p>
            <a:pPr>
              <a:buNone/>
            </a:pPr>
            <a:r>
              <a:rPr lang="es-ES" dirty="0" smtClean="0"/>
              <a:t>   * - Espacios  que han sido diseñados para un fin concreto  ó    </a:t>
            </a:r>
          </a:p>
          <a:p>
            <a:pPr>
              <a:buNone/>
            </a:pPr>
            <a:r>
              <a:rPr lang="es-ES" dirty="0" smtClean="0"/>
              <a:t>      - Espacios que nacen de la espontaneidad  ?</a:t>
            </a:r>
          </a:p>
          <a:p>
            <a:pPr>
              <a:buFont typeface="Arial" charset="0"/>
              <a:buChar char="•"/>
            </a:pPr>
            <a:endParaRPr lang="es-ES" dirty="0" smtClean="0"/>
          </a:p>
          <a:p>
            <a:pPr>
              <a:buNone/>
            </a:pPr>
            <a:r>
              <a:rPr lang="es-ES" dirty="0" smtClean="0"/>
              <a:t> *  -  Estos espacios  : </a:t>
            </a:r>
          </a:p>
          <a:p>
            <a:pPr>
              <a:buNone/>
            </a:pPr>
            <a:r>
              <a:rPr lang="es-ES" dirty="0" smtClean="0"/>
              <a:t>            - ¿ son portadores de usos específicos ?   ó </a:t>
            </a:r>
          </a:p>
          <a:p>
            <a:pPr>
              <a:buNone/>
            </a:pPr>
            <a:r>
              <a:rPr lang="es-ES" dirty="0" smtClean="0"/>
              <a:t>            -  ¿ son espacios vacios ?  ( en los que no se ha intervenido)</a:t>
            </a:r>
          </a:p>
          <a:p>
            <a:pPr>
              <a:buNone/>
            </a:pPr>
            <a:endParaRPr lang="es-E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 </a:t>
            </a:r>
            <a:endParaRPr lang="es-ES" dirty="0"/>
          </a:p>
        </p:txBody>
      </p:sp>
      <p:sp>
        <p:nvSpPr>
          <p:cNvPr id="3" name="2 Marcador de contenido"/>
          <p:cNvSpPr>
            <a:spLocks noGrp="1"/>
          </p:cNvSpPr>
          <p:nvPr>
            <p:ph idx="1"/>
          </p:nvPr>
        </p:nvSpPr>
        <p:spPr/>
        <p:txBody>
          <a:bodyPr>
            <a:normAutofit fontScale="77500" lnSpcReduction="20000"/>
          </a:bodyPr>
          <a:lstStyle/>
          <a:p>
            <a:r>
              <a:rPr lang="es-ES" dirty="0" smtClean="0"/>
              <a:t> EL ENTENDIMIENTO DEL ESPACIO PUBLICO TAMBIEN ES VARIABLE</a:t>
            </a:r>
          </a:p>
          <a:p>
            <a:endParaRPr lang="es-ES" dirty="0" smtClean="0"/>
          </a:p>
          <a:p>
            <a:pPr>
              <a:buNone/>
            </a:pPr>
            <a:r>
              <a:rPr lang="es-ES" dirty="0" smtClean="0"/>
              <a:t>       -  MAYORITARIAMENTE : ESPACIO PUBLICO = ESPACIO ABIERTO</a:t>
            </a:r>
          </a:p>
          <a:p>
            <a:pPr>
              <a:buNone/>
            </a:pPr>
            <a:r>
              <a:rPr lang="es-ES" dirty="0" smtClean="0"/>
              <a:t>                                - Zonas verdes, jardines, parques, plazas, </a:t>
            </a:r>
            <a:r>
              <a:rPr lang="es-ES" dirty="0" err="1" smtClean="0"/>
              <a:t>etc</a:t>
            </a:r>
            <a:r>
              <a:rPr lang="es-ES" dirty="0" smtClean="0"/>
              <a:t>….</a:t>
            </a:r>
          </a:p>
          <a:p>
            <a:pPr>
              <a:buNone/>
            </a:pPr>
            <a:r>
              <a:rPr lang="es-ES" dirty="0" smtClean="0"/>
              <a:t>                                 - </a:t>
            </a:r>
            <a:r>
              <a:rPr lang="es-ES" dirty="0" err="1" smtClean="0"/>
              <a:t>Indepedientemente</a:t>
            </a:r>
            <a:r>
              <a:rPr lang="es-ES" dirty="0" smtClean="0"/>
              <a:t> de – titularidad, uso control</a:t>
            </a:r>
          </a:p>
          <a:p>
            <a:pPr>
              <a:buNone/>
            </a:pPr>
            <a:endParaRPr lang="es-ES" dirty="0" smtClean="0"/>
          </a:p>
          <a:p>
            <a:pPr>
              <a:buNone/>
            </a:pPr>
            <a:r>
              <a:rPr lang="es-ES" dirty="0" smtClean="0"/>
              <a:t>       -  OTROS  :  ESPACIOS PUBLICO = EDIFICIOS PUBLICOS ( ESPACIOS CERRADOS pero abiertos a la </a:t>
            </a:r>
            <a:r>
              <a:rPr lang="es-ES" dirty="0" err="1" smtClean="0"/>
              <a:t>ciudadania</a:t>
            </a:r>
            <a:endParaRPr lang="es-ES" dirty="0" smtClean="0"/>
          </a:p>
          <a:p>
            <a:pPr>
              <a:buNone/>
            </a:pPr>
            <a:r>
              <a:rPr lang="es-ES" dirty="0" smtClean="0"/>
              <a:t>                                  - Bibliotecas, Centros Culturales, </a:t>
            </a:r>
            <a:r>
              <a:rPr lang="es-ES" dirty="0" err="1" smtClean="0"/>
              <a:t>Mercados,etc</a:t>
            </a:r>
            <a:r>
              <a:rPr lang="es-ES" dirty="0" smtClean="0"/>
              <a:t>…</a:t>
            </a:r>
          </a:p>
          <a:p>
            <a:pPr>
              <a:buNone/>
            </a:pPr>
            <a:r>
              <a:rPr lang="es-ES" dirty="0" smtClean="0"/>
              <a:t>                                   - Se realizan actividades importantes vida cotidiana con una </a:t>
            </a:r>
            <a:r>
              <a:rPr lang="es-ES" dirty="0" err="1" smtClean="0"/>
              <a:t>funcion</a:t>
            </a:r>
            <a:r>
              <a:rPr lang="es-ES" dirty="0" smtClean="0"/>
              <a:t> </a:t>
            </a:r>
          </a:p>
          <a:p>
            <a:pPr>
              <a:buNone/>
            </a:pPr>
            <a:r>
              <a:rPr lang="es-ES" dirty="0" smtClean="0"/>
              <a:t>                                        específica.</a:t>
            </a:r>
          </a:p>
          <a:p>
            <a:pPr>
              <a:buNone/>
            </a:pPr>
            <a:r>
              <a:rPr lang="es-ES" dirty="0" smtClean="0"/>
              <a:t>                                                                                 </a:t>
            </a:r>
            <a:endParaRPr lang="es-ES" dirty="0"/>
          </a:p>
        </p:txBody>
      </p:sp>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nco centreamerica [Modo de compatibilidad]" id="{BA0A2EA7-7991-4212-9E1F-A0983BB68006}" vid="{CA989E27-7A6C-436A-A372-8D7B8E9E2A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3802</TotalTime>
  <Words>1964</Words>
  <Application>Microsoft Office PowerPoint</Application>
  <PresentationFormat>Panorámica</PresentationFormat>
  <Paragraphs>476</Paragraphs>
  <Slides>42</Slides>
  <Notes>3</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42</vt:i4>
      </vt:variant>
    </vt:vector>
  </HeadingPairs>
  <TitlesOfParts>
    <vt:vector size="46" baseType="lpstr">
      <vt:lpstr>Arial</vt:lpstr>
      <vt:lpstr>Calibri</vt:lpstr>
      <vt:lpstr>Calibri Light</vt:lpstr>
      <vt:lpstr>Tema de Office</vt:lpstr>
      <vt:lpstr>ESQUIPULAS , GUATEMALA 20, JULIO 2018</vt:lpstr>
      <vt:lpstr>INSTRUCTORES : MANCOMUNIDAD DE LA RIBERA ALTA  JESUS RIBES FELIU, Tecnico de Medio Ambiente, Municipalidad de Algemesi AMBROSIO FERRER PORTILLO, Arquitecto, Municipalidad de Alzira SERGI MACHI FELICI, Economista, Mancomunidad de la Ribera Alta</vt:lpstr>
      <vt:lpstr>1. CONTEXTO GENERAL Y FUNDAMENTOS, JESUS RIBES FELIU  2. ESPACIO PUBLICO Y ARQUITECTURA, AMBROSIO FERRER PORTILLO   3. ESPACIO PUBLICO REGENERACION URBANA INNOVACION SOCIAL, DINAMIZACION SOCIAL Y PARTICIPACION  SERGI MACHI  4 GESTION DEL USOS PUBLICO  EN ESPACIOS NATURALES TALLER PRACTICO, AMBROSIO FERRER PORTILLO</vt:lpstr>
      <vt:lpstr>CONTEXTO GENERAL Y FUNDAMENTOS</vt:lpstr>
      <vt:lpstr>ELEMENTOS FUNDAMENTALES PARA LA RECUERACION DE ESPACIOS PUBLICOS CONTEXTO  GENERAL Y FUNDAMENTOS</vt:lpstr>
      <vt:lpstr>ELEMENTOS FUNDAMENTALES PARA LA RECUERACION DE ESPACIOS PUBLICOS CONTEXTO  GENERAL Y FUNDAMENTOS</vt:lpstr>
      <vt:lpstr>ELEMENTOS FUNDAMENTALES PARA LA RECUERACION DE ESPACIOS PUBLICOS CONTEXTO  GENERAL Y FUNDAMENTOS</vt:lpstr>
      <vt:lpstr>ELEMENTOS FUNDAMENTALES PARA LA RECUERACION DE ESPACIOS PUBLICOS CONTEXTO  GENERAL Y FUNDAMENTOS</vt:lpstr>
      <vt:lpstr> </vt:lpstr>
      <vt:lpstr>ELEMENTOS FUNDAMENTALES PARA LA RECUERACION DE ESPACIOS PUBLICOS CONTEXTO  GENERAL Y FUNDAMENTOS</vt:lpstr>
      <vt:lpstr>ELEMENTOS FUNDAMENTALES PARA LA RECUERACION DE ESPACIOS PUBLICOS CONTEXTO  GENERAL Y FUNDAMENTOS</vt:lpstr>
      <vt:lpstr>ELEMENTOS FUNDAMENTALES PARA LA RECUERACION DE ESPACIOS PUBLICOS CONTEXTO  GENERAL Y FUNDAMENTOS</vt:lpstr>
      <vt:lpstr>ELEMENTOS FUNDAMENTALES PARA LA RECUERACION DE ESPACIOS PUBLICOS CONTEXTO  GENERAL Y FUNDAMENTOS</vt:lpstr>
      <vt:lpstr>ELEMENTOS FUNDAMENTALES PARA LA RECUERACION DE ESPACIOS PUBLICOS CONTEXTO  GENERAL Y FUNDAMENTOS</vt:lpstr>
      <vt:lpstr>ELEMENTOS FUNDAMENTALES PARA LA RECUERACION DE ESPACIOS PUBLICOS CONTEXTO  GENERAL Y FUNDAMENTOS</vt:lpstr>
      <vt:lpstr>ELEMENTOS FUNDAMENTALES PARA LA RECUERACION DE ESPACIOS PUBLICOS CONTEXTO  GENERAL Y FUNDAMENTOS</vt:lpstr>
      <vt:lpstr>ELEMENTOS FUNDAMENTALES PARA LA RECUERACION DE ESPACIOS PUBLICOS CONTEXTO  GENERAL Y FUNDAMENTOS</vt:lpstr>
      <vt:lpstr>ELEMENTOS FUNDAMENTALES PARA LA RECUERACION DE ESPACIOS PUBLICOS CONTEXTO  GENERAL Y FUNDAMENTOS</vt:lpstr>
      <vt:lpstr>ELEMENTOS FUNDAMENTALES PARA LA RECUERACION DE ESPACIOS PUBLICOS CONTEXTO  GENERAL Y FUNDAMENTOS</vt:lpstr>
      <vt:lpstr>ELEMENTOS FUNDAMENTALES PARA LA RECUERACION DE ESPACIOS PUBLICOS CONTEXTO  GENERAL Y FUNDAMENTOS</vt:lpstr>
      <vt:lpstr>ELEMENTOS FUNDAMENTALES PARA LA RECUERACION DE ESPACIOS PUBLICOS CONTEXTO  GENERAL Y FUNDAMENTOS</vt:lpstr>
      <vt:lpstr>ELEMENTOS FUNDAMENTALES PARA LA RECUERACION DE ESPACIOS PUBLICOS CONTEXTO  GENERAL Y FUNDAMENTOS</vt:lpstr>
      <vt:lpstr>ELEMENTOS FUNDAMENTALES PARA LA RECUERACION DE ESPACIOS PUBLICOS CONTEXTO  GENERAL Y FUNDAMENTOS</vt:lpstr>
      <vt:lpstr>ELEMENTOS FUNDAMENTALES PARA LA RECUERACION DE ESPACIOS PUBLICOS CONTEXTO  GENERAL Y FUNDAMENTOS</vt:lpstr>
      <vt:lpstr>ELEMENTOS FUNDAMENTALES PARA LA RECUERACION DE ESPACIOS PUBLICOS CONTEXTO  GENERAL Y FUNDAMENTOS</vt:lpstr>
      <vt:lpstr>ELEMENTOS FUNDAMENTALES PARA LA RECUERACION DE ESPACIOS PUBLICOS CONTEXTO  GENERAL Y FUNDAMENTOS</vt:lpstr>
      <vt:lpstr>ELEMENTOS FUNDAMENTALES PARA LA RECUERACION DE ESPACIOS PUBLICOS CONTEXTO  GENERAL Y FUNDAMENTOS</vt:lpstr>
      <vt:lpstr>ELEMENTOS FUNDAMENTALES PARA LA RECUERACION DE ESPACIOS PUBLICOS CONTEXTO  GENERAL Y FUNDAMENTOS</vt:lpstr>
      <vt:lpstr>ELEMENTOS FUNDAMENTALES PARA LA RECUERACION DE ESPACIOS PUBLICOS CONTEXTO  GENERAL Y FUNDAMENTOS</vt:lpstr>
      <vt:lpstr>ELEMENTOS FUNDAMENTALES PARA LA RECUERACION DE ESPACIOS PUBLICOS CONTEXTO  GENERAL Y FUNDAMENTOS</vt:lpstr>
      <vt:lpstr>ELEMENTOS FUNDAMENTALES PARA LA RECUERACION DE ESPACIOS PUBLICOS CONTEXTO  GENERAL Y FUNDAMENTOS</vt:lpstr>
      <vt:lpstr>ELEMENTOS FUNDAMENTALES PARA LA RECUERACION DE ESPACIOS PUBLICOS CONTEXTO  GENERAL Y FUNDAMENTOS</vt:lpstr>
      <vt:lpstr>ELEMENTOS FUNDAMENTALES PARA LA RECUERACION DE ESPACIOS PUBLICOS CONTEXTO  GENERAL Y FUNDAMENTOS</vt:lpstr>
      <vt:lpstr>ELEMENTOS FUNDAMENTALES PARA LA RECUERACION DE ESPACIOS PUBLICOS CONTEXTO  GENERAL Y FUNDAMENTOS</vt:lpstr>
      <vt:lpstr>ELEMENTOS FUNDAMENTALES PARA LA RECUERACION DE ESPACIOS PUBLICOS CONTEXTO  GENERAL Y FUNDAMENTOS</vt:lpstr>
      <vt:lpstr>ELEMENTOS FUNDAMENTALES PARA LA RECUERACION DE ESPACIOS PUBLICOS CONTEXTO  GENERAL Y FUNDAMENTOS</vt:lpstr>
      <vt:lpstr>ELEMENTOS FUNDAMENTALES PARA LA RECUERACION DE ESPACIOS PUBLICOS CONTEXTO  GENERAL Y FUNDAMENTOS</vt:lpstr>
      <vt:lpstr>ELEMENTOS FUNDAMENTALES PARA LA RECUERACION DE ESPACIOS PUBLICOS CONTEXTO  GENERAL Y FUNDAMENTOS</vt:lpstr>
      <vt:lpstr>ELEMENTOS FUNDAMENTALES PARA LA RECUERACION DE ESPACIOS PUBLICOS CONTEXTO  GENERAL Y FUNDAMENTOS</vt:lpstr>
      <vt:lpstr>ELEMENTOS FUNDAMENTALES PARA LA RECUERACION DE ESPACIOS PUBLICOS CONTEXTO  GENERAL Y FUNDAMENTOS</vt:lpstr>
      <vt:lpstr>Presentación de PowerPoint</vt:lpstr>
      <vt:lpstr>Presentación de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ambrosio ferrer portillo</dc:creator>
  <cp:lastModifiedBy>usuario</cp:lastModifiedBy>
  <cp:revision>125</cp:revision>
  <dcterms:created xsi:type="dcterms:W3CDTF">2018-07-04T20:23:37Z</dcterms:created>
  <dcterms:modified xsi:type="dcterms:W3CDTF">2018-07-20T15:08:44Z</dcterms:modified>
</cp:coreProperties>
</file>