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0"/>
  </p:notesMasterIdLst>
  <p:sldIdLst>
    <p:sldId id="256" r:id="rId2"/>
    <p:sldId id="273" r:id="rId3"/>
    <p:sldId id="258" r:id="rId4"/>
    <p:sldId id="381" r:id="rId5"/>
    <p:sldId id="260" r:id="rId6"/>
    <p:sldId id="259" r:id="rId7"/>
    <p:sldId id="413" r:id="rId8"/>
    <p:sldId id="266" r:id="rId9"/>
    <p:sldId id="332" r:id="rId10"/>
    <p:sldId id="261" r:id="rId11"/>
    <p:sldId id="262" r:id="rId12"/>
    <p:sldId id="263" r:id="rId13"/>
    <p:sldId id="265" r:id="rId14"/>
    <p:sldId id="382" r:id="rId15"/>
    <p:sldId id="269" r:id="rId16"/>
    <p:sldId id="384" r:id="rId17"/>
    <p:sldId id="385" r:id="rId18"/>
    <p:sldId id="267" r:id="rId19"/>
    <p:sldId id="268" r:id="rId20"/>
    <p:sldId id="386" r:id="rId21"/>
    <p:sldId id="387" r:id="rId22"/>
    <p:sldId id="411" r:id="rId23"/>
    <p:sldId id="388" r:id="rId24"/>
    <p:sldId id="389" r:id="rId25"/>
    <p:sldId id="390" r:id="rId26"/>
    <p:sldId id="392" r:id="rId27"/>
    <p:sldId id="391" r:id="rId28"/>
    <p:sldId id="417" r:id="rId29"/>
    <p:sldId id="333" r:id="rId30"/>
    <p:sldId id="393" r:id="rId31"/>
    <p:sldId id="394" r:id="rId32"/>
    <p:sldId id="395" r:id="rId33"/>
    <p:sldId id="396" r:id="rId34"/>
    <p:sldId id="397" r:id="rId35"/>
    <p:sldId id="398" r:id="rId36"/>
    <p:sldId id="399" r:id="rId37"/>
    <p:sldId id="400" r:id="rId38"/>
    <p:sldId id="401" r:id="rId39"/>
    <p:sldId id="403" r:id="rId40"/>
    <p:sldId id="404" r:id="rId41"/>
    <p:sldId id="405" r:id="rId42"/>
    <p:sldId id="406" r:id="rId43"/>
    <p:sldId id="407" r:id="rId44"/>
    <p:sldId id="264" r:id="rId45"/>
    <p:sldId id="326" r:id="rId46"/>
    <p:sldId id="327" r:id="rId47"/>
    <p:sldId id="328" r:id="rId48"/>
    <p:sldId id="329" r:id="rId49"/>
    <p:sldId id="408" r:id="rId50"/>
    <p:sldId id="335" r:id="rId51"/>
    <p:sldId id="331" r:id="rId52"/>
    <p:sldId id="416" r:id="rId53"/>
    <p:sldId id="334" r:id="rId54"/>
    <p:sldId id="283" r:id="rId55"/>
    <p:sldId id="415" r:id="rId56"/>
    <p:sldId id="383" r:id="rId57"/>
    <p:sldId id="414" r:id="rId58"/>
    <p:sldId id="270" r:id="rId59"/>
    <p:sldId id="272" r:id="rId60"/>
    <p:sldId id="271" r:id="rId61"/>
    <p:sldId id="337" r:id="rId62"/>
    <p:sldId id="338" r:id="rId63"/>
    <p:sldId id="339" r:id="rId64"/>
    <p:sldId id="340" r:id="rId65"/>
    <p:sldId id="341" r:id="rId66"/>
    <p:sldId id="342" r:id="rId67"/>
    <p:sldId id="343" r:id="rId68"/>
    <p:sldId id="344" r:id="rId69"/>
    <p:sldId id="345" r:id="rId70"/>
    <p:sldId id="346" r:id="rId71"/>
    <p:sldId id="347" r:id="rId72"/>
    <p:sldId id="348" r:id="rId73"/>
    <p:sldId id="349" r:id="rId74"/>
    <p:sldId id="350" r:id="rId75"/>
    <p:sldId id="351" r:id="rId76"/>
    <p:sldId id="352" r:id="rId77"/>
    <p:sldId id="353" r:id="rId78"/>
    <p:sldId id="354" r:id="rId79"/>
    <p:sldId id="355" r:id="rId80"/>
    <p:sldId id="356" r:id="rId81"/>
    <p:sldId id="357" r:id="rId82"/>
    <p:sldId id="358" r:id="rId83"/>
    <p:sldId id="359" r:id="rId84"/>
    <p:sldId id="360" r:id="rId85"/>
    <p:sldId id="361" r:id="rId86"/>
    <p:sldId id="362" r:id="rId87"/>
    <p:sldId id="363" r:id="rId88"/>
    <p:sldId id="364" r:id="rId89"/>
    <p:sldId id="365" r:id="rId90"/>
    <p:sldId id="366" r:id="rId91"/>
    <p:sldId id="367" r:id="rId92"/>
    <p:sldId id="368" r:id="rId93"/>
    <p:sldId id="369" r:id="rId94"/>
    <p:sldId id="370" r:id="rId95"/>
    <p:sldId id="371" r:id="rId96"/>
    <p:sldId id="372" r:id="rId97"/>
    <p:sldId id="373" r:id="rId98"/>
    <p:sldId id="374" r:id="rId99"/>
    <p:sldId id="375" r:id="rId100"/>
    <p:sldId id="376" r:id="rId101"/>
    <p:sldId id="377" r:id="rId102"/>
    <p:sldId id="378" r:id="rId103"/>
    <p:sldId id="379" r:id="rId104"/>
    <p:sldId id="380" r:id="rId105"/>
    <p:sldId id="276" r:id="rId106"/>
    <p:sldId id="277" r:id="rId107"/>
    <p:sldId id="278" r:id="rId108"/>
    <p:sldId id="279" r:id="rId109"/>
    <p:sldId id="280" r:id="rId110"/>
    <p:sldId id="281" r:id="rId111"/>
    <p:sldId id="282" r:id="rId112"/>
    <p:sldId id="300" r:id="rId113"/>
    <p:sldId id="301" r:id="rId114"/>
    <p:sldId id="302" r:id="rId115"/>
    <p:sldId id="303" r:id="rId116"/>
    <p:sldId id="305" r:id="rId117"/>
    <p:sldId id="307" r:id="rId118"/>
    <p:sldId id="306" r:id="rId119"/>
    <p:sldId id="308" r:id="rId120"/>
    <p:sldId id="309" r:id="rId121"/>
    <p:sldId id="310" r:id="rId122"/>
    <p:sldId id="311" r:id="rId123"/>
    <p:sldId id="312" r:id="rId124"/>
    <p:sldId id="313" r:id="rId125"/>
    <p:sldId id="314" r:id="rId126"/>
    <p:sldId id="409" r:id="rId127"/>
    <p:sldId id="410" r:id="rId128"/>
    <p:sldId id="315" r:id="rId129"/>
    <p:sldId id="316" r:id="rId130"/>
    <p:sldId id="317" r:id="rId131"/>
    <p:sldId id="318" r:id="rId132"/>
    <p:sldId id="319" r:id="rId133"/>
    <p:sldId id="320" r:id="rId134"/>
    <p:sldId id="322" r:id="rId135"/>
    <p:sldId id="323" r:id="rId136"/>
    <p:sldId id="324" r:id="rId137"/>
    <p:sldId id="325" r:id="rId138"/>
    <p:sldId id="336" r:id="rId139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brosio ferrer portillo" initials="afp" lastIdx="2" clrIdx="0">
    <p:extLst>
      <p:ext uri="{19B8F6BF-5375-455C-9EA6-DF929625EA0E}">
        <p15:presenceInfo xmlns:p15="http://schemas.microsoft.com/office/powerpoint/2012/main" userId="af0abd6825eb698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99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notesMaster" Target="notesMasters/notesMaster1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7-08T11:59:21.462" idx="1">
    <p:pos x="5780" y="4093"/>
    <p:text>Arquitecta Zaida Muxi autora del libro La arquitectura de la ciudad global</p:text>
    <p:extLst>
      <p:ext uri="{C676402C-5697-4E1C-873F-D02D1690AC5C}">
        <p15:threadingInfo xmlns:p15="http://schemas.microsoft.com/office/powerpoint/2012/main" timeZoneBias="-120"/>
      </p:ext>
    </p:extLst>
  </p:cm>
  <p:cm authorId="1" dt="2018-07-08T12:00:48.173" idx="2">
    <p:pos x="5780" y="4229"/>
    <p:text>Carlos Hernandez Pezzi decano del colegio dearquitectos de Andalucia</p:text>
    <p:extLst>
      <p:ext uri="{C676402C-5697-4E1C-873F-D02D1690AC5C}">
        <p15:threadingInfo xmlns:p15="http://schemas.microsoft.com/office/powerpoint/2012/main" timeZoneBias="-120">
          <p15:parentCm authorId="1" idx="1"/>
        </p15:threadingInfo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F4FE80-A977-43A5-83D3-6849BCEE084F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0150D3F-2014-498F-AA4F-0B16F01BBC30}">
      <dgm:prSet custT="1"/>
      <dgm:spPr/>
      <dgm:t>
        <a:bodyPr/>
        <a:lstStyle/>
        <a:p>
          <a:r>
            <a:rPr lang="es-ES" sz="2400" b="1" dirty="0"/>
            <a:t>OBJETIVOS:</a:t>
          </a:r>
          <a:endParaRPr lang="ca-ES" sz="2400" dirty="0"/>
        </a:p>
      </dgm:t>
    </dgm:pt>
    <dgm:pt modelId="{4C6F4456-1B3D-4F47-B12D-FB43D3D8EECE}" type="parTrans" cxnId="{9D39095D-DD20-445A-A98E-C1930D56CF2D}">
      <dgm:prSet/>
      <dgm:spPr/>
      <dgm:t>
        <a:bodyPr/>
        <a:lstStyle/>
        <a:p>
          <a:endParaRPr lang="es-ES"/>
        </a:p>
      </dgm:t>
    </dgm:pt>
    <dgm:pt modelId="{BA83A9FF-2E0E-4450-BA6F-7746A814BA99}" type="sibTrans" cxnId="{9D39095D-DD20-445A-A98E-C1930D56CF2D}">
      <dgm:prSet/>
      <dgm:spPr/>
      <dgm:t>
        <a:bodyPr/>
        <a:lstStyle/>
        <a:p>
          <a:endParaRPr lang="es-ES"/>
        </a:p>
      </dgm:t>
    </dgm:pt>
    <dgm:pt modelId="{A958B7AC-17D1-4515-AD6E-FDECC226488C}">
      <dgm:prSet custT="1"/>
      <dgm:spPr/>
      <dgm:t>
        <a:bodyPr/>
        <a:lstStyle/>
        <a:p>
          <a:r>
            <a:rPr lang="ca-ES" sz="1800" dirty="0"/>
            <a:t>Crear </a:t>
          </a:r>
          <a:r>
            <a:rPr lang="ca-ES" sz="1800" dirty="0" err="1"/>
            <a:t>espacios</a:t>
          </a:r>
          <a:r>
            <a:rPr lang="ca-ES" sz="1800" dirty="0"/>
            <a:t> </a:t>
          </a:r>
          <a:r>
            <a:rPr lang="ca-ES" sz="1800" dirty="0" err="1"/>
            <a:t>públicos</a:t>
          </a:r>
          <a:r>
            <a:rPr lang="ca-ES" sz="1800" dirty="0"/>
            <a:t> </a:t>
          </a:r>
          <a:r>
            <a:rPr lang="ca-ES" sz="1800" dirty="0" err="1"/>
            <a:t>adaptados</a:t>
          </a:r>
          <a:r>
            <a:rPr lang="ca-ES" sz="1800" dirty="0"/>
            <a:t> a las </a:t>
          </a:r>
          <a:r>
            <a:rPr lang="ca-ES" sz="1800" dirty="0" err="1"/>
            <a:t>necesidades</a:t>
          </a:r>
          <a:r>
            <a:rPr lang="ca-ES" sz="1800" dirty="0"/>
            <a:t> de las persones y </a:t>
          </a:r>
          <a:r>
            <a:rPr lang="ca-ES" sz="1800" dirty="0" err="1"/>
            <a:t>sus</a:t>
          </a:r>
          <a:r>
            <a:rPr lang="ca-ES" sz="1800" dirty="0"/>
            <a:t> </a:t>
          </a:r>
          <a:r>
            <a:rPr lang="ca-ES" sz="1800" dirty="0" err="1"/>
            <a:t>características</a:t>
          </a:r>
          <a:r>
            <a:rPr lang="ca-ES" sz="1800" dirty="0"/>
            <a:t> </a:t>
          </a:r>
          <a:r>
            <a:rPr lang="ca-ES" sz="1800" dirty="0" err="1"/>
            <a:t>físicas</a:t>
          </a:r>
          <a:endParaRPr lang="ca-ES" sz="1800" dirty="0"/>
        </a:p>
      </dgm:t>
    </dgm:pt>
    <dgm:pt modelId="{3C3FECBF-A2FA-4908-B831-7B7EB99CBE04}" type="parTrans" cxnId="{69D35661-89E2-483D-A539-1DDD17C95416}">
      <dgm:prSet/>
      <dgm:spPr/>
      <dgm:t>
        <a:bodyPr/>
        <a:lstStyle/>
        <a:p>
          <a:endParaRPr lang="es-ES"/>
        </a:p>
      </dgm:t>
    </dgm:pt>
    <dgm:pt modelId="{190A3FA6-1A66-4FDE-9026-919343C516C5}" type="sibTrans" cxnId="{69D35661-89E2-483D-A539-1DDD17C95416}">
      <dgm:prSet/>
      <dgm:spPr/>
      <dgm:t>
        <a:bodyPr/>
        <a:lstStyle/>
        <a:p>
          <a:endParaRPr lang="es-ES"/>
        </a:p>
      </dgm:t>
    </dgm:pt>
    <dgm:pt modelId="{497174D2-3D98-4C85-BC82-C8FD7A77A4D5}">
      <dgm:prSet custT="1"/>
      <dgm:spPr/>
      <dgm:t>
        <a:bodyPr/>
        <a:lstStyle/>
        <a:p>
          <a:r>
            <a:rPr lang="ca-ES" sz="1800" dirty="0"/>
            <a:t>Facilitar la </a:t>
          </a:r>
          <a:r>
            <a:rPr lang="ca-ES" sz="1800" dirty="0" err="1"/>
            <a:t>conciliación</a:t>
          </a:r>
          <a:r>
            <a:rPr lang="ca-ES" sz="1800" dirty="0"/>
            <a:t> familiar</a:t>
          </a:r>
        </a:p>
      </dgm:t>
    </dgm:pt>
    <dgm:pt modelId="{B4FB1469-54FB-479B-AE4F-DBF028C0B4A2}" type="parTrans" cxnId="{A49090DB-1A51-42EC-AE08-37FABD906BED}">
      <dgm:prSet/>
      <dgm:spPr/>
      <dgm:t>
        <a:bodyPr/>
        <a:lstStyle/>
        <a:p>
          <a:endParaRPr lang="es-ES"/>
        </a:p>
      </dgm:t>
    </dgm:pt>
    <dgm:pt modelId="{F3789A41-D052-4E96-AFBC-7BE11081C578}" type="sibTrans" cxnId="{A49090DB-1A51-42EC-AE08-37FABD906BED}">
      <dgm:prSet/>
      <dgm:spPr/>
      <dgm:t>
        <a:bodyPr/>
        <a:lstStyle/>
        <a:p>
          <a:endParaRPr lang="es-ES"/>
        </a:p>
      </dgm:t>
    </dgm:pt>
    <dgm:pt modelId="{B4EA9A47-DAD1-4F81-A200-68C6C30419F5}">
      <dgm:prSet custT="1"/>
      <dgm:spPr/>
      <dgm:t>
        <a:bodyPr/>
        <a:lstStyle/>
        <a:p>
          <a:r>
            <a:rPr lang="ca-ES" sz="1800" dirty="0"/>
            <a:t>Facilitar las </a:t>
          </a:r>
          <a:r>
            <a:rPr lang="ca-ES" sz="1800" dirty="0" err="1"/>
            <a:t>tareas</a:t>
          </a:r>
          <a:r>
            <a:rPr lang="ca-ES" sz="1800" dirty="0"/>
            <a:t> de </a:t>
          </a:r>
          <a:r>
            <a:rPr lang="ca-ES" sz="1800" dirty="0" err="1"/>
            <a:t>cuidado</a:t>
          </a:r>
          <a:r>
            <a:rPr lang="ca-ES" sz="1800" dirty="0"/>
            <a:t> </a:t>
          </a:r>
          <a:r>
            <a:rPr lang="ca-ES" sz="1800" dirty="0" err="1"/>
            <a:t>mejorando</a:t>
          </a:r>
          <a:r>
            <a:rPr lang="ca-ES" sz="1800" dirty="0"/>
            <a:t> la </a:t>
          </a:r>
          <a:r>
            <a:rPr lang="ca-ES" sz="1800" dirty="0" err="1"/>
            <a:t>accesibilidad</a:t>
          </a:r>
          <a:endParaRPr lang="ca-ES" sz="1800" dirty="0"/>
        </a:p>
      </dgm:t>
    </dgm:pt>
    <dgm:pt modelId="{5980FB5D-29B8-48AE-AAC1-03748EF025A7}" type="parTrans" cxnId="{A44FD914-190D-488C-81C3-15AE044B141D}">
      <dgm:prSet/>
      <dgm:spPr/>
      <dgm:t>
        <a:bodyPr/>
        <a:lstStyle/>
        <a:p>
          <a:endParaRPr lang="es-ES"/>
        </a:p>
      </dgm:t>
    </dgm:pt>
    <dgm:pt modelId="{0D8DB32D-789D-430E-9E03-59D93CD253B8}" type="sibTrans" cxnId="{A44FD914-190D-488C-81C3-15AE044B141D}">
      <dgm:prSet/>
      <dgm:spPr/>
      <dgm:t>
        <a:bodyPr/>
        <a:lstStyle/>
        <a:p>
          <a:endParaRPr lang="es-ES"/>
        </a:p>
      </dgm:t>
    </dgm:pt>
    <dgm:pt modelId="{F1F9E120-5904-42AA-A88C-BA8A13858E18}">
      <dgm:prSet custT="1"/>
      <dgm:spPr/>
      <dgm:t>
        <a:bodyPr/>
        <a:lstStyle/>
        <a:p>
          <a:r>
            <a:rPr lang="es-ES" sz="1800" noProof="0" dirty="0"/>
            <a:t>Mejorar la compatibilidad de horarios y lugares</a:t>
          </a:r>
        </a:p>
      </dgm:t>
    </dgm:pt>
    <dgm:pt modelId="{8499FEF6-1FE5-41E5-9E06-61DB85BAA81B}" type="parTrans" cxnId="{DFE08E45-F5B1-47F9-BFF3-4077EFEF9848}">
      <dgm:prSet/>
      <dgm:spPr/>
      <dgm:t>
        <a:bodyPr/>
        <a:lstStyle/>
        <a:p>
          <a:endParaRPr lang="es-ES"/>
        </a:p>
      </dgm:t>
    </dgm:pt>
    <dgm:pt modelId="{03C7EDB5-B9D7-41DE-B1F0-22867D5A180A}" type="sibTrans" cxnId="{DFE08E45-F5B1-47F9-BFF3-4077EFEF9848}">
      <dgm:prSet/>
      <dgm:spPr/>
      <dgm:t>
        <a:bodyPr/>
        <a:lstStyle/>
        <a:p>
          <a:endParaRPr lang="es-ES"/>
        </a:p>
      </dgm:t>
    </dgm:pt>
    <dgm:pt modelId="{76870CC4-980A-4367-AA6C-70979DC46261}" type="pres">
      <dgm:prSet presAssocID="{D1F4FE80-A977-43A5-83D3-6849BCEE084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CE36C17-43A1-4E6B-8AED-87F4E757350B}" type="pres">
      <dgm:prSet presAssocID="{C0150D3F-2014-498F-AA4F-0B16F01BBC30}" presName="hierRoot1" presStyleCnt="0">
        <dgm:presLayoutVars>
          <dgm:hierBranch val="init"/>
        </dgm:presLayoutVars>
      </dgm:prSet>
      <dgm:spPr/>
    </dgm:pt>
    <dgm:pt modelId="{0634FB13-29C5-416F-A2B3-DF917CBCBC64}" type="pres">
      <dgm:prSet presAssocID="{C0150D3F-2014-498F-AA4F-0B16F01BBC30}" presName="rootComposite1" presStyleCnt="0"/>
      <dgm:spPr/>
    </dgm:pt>
    <dgm:pt modelId="{DB11B0C0-941D-4026-81AD-6EEED7A10E0F}" type="pres">
      <dgm:prSet presAssocID="{C0150D3F-2014-498F-AA4F-0B16F01BBC30}" presName="rootText1" presStyleLbl="node0" presStyleIdx="0" presStyleCnt="1" custScaleX="75313" custScaleY="94712">
        <dgm:presLayoutVars>
          <dgm:chPref val="3"/>
        </dgm:presLayoutVars>
      </dgm:prSet>
      <dgm:spPr/>
    </dgm:pt>
    <dgm:pt modelId="{8E032518-77EE-44AD-BE56-B61D6D04A9AB}" type="pres">
      <dgm:prSet presAssocID="{C0150D3F-2014-498F-AA4F-0B16F01BBC30}" presName="rootConnector1" presStyleLbl="node1" presStyleIdx="0" presStyleCnt="0"/>
      <dgm:spPr/>
    </dgm:pt>
    <dgm:pt modelId="{DE1A4B83-9F83-4FA2-BCA9-1A30DFE2079F}" type="pres">
      <dgm:prSet presAssocID="{C0150D3F-2014-498F-AA4F-0B16F01BBC30}" presName="hierChild2" presStyleCnt="0"/>
      <dgm:spPr/>
    </dgm:pt>
    <dgm:pt modelId="{DE382B9E-51D8-4AEF-870A-E4BCCFA1B45D}" type="pres">
      <dgm:prSet presAssocID="{3C3FECBF-A2FA-4908-B831-7B7EB99CBE04}" presName="Name64" presStyleLbl="parChTrans1D2" presStyleIdx="0" presStyleCnt="4"/>
      <dgm:spPr/>
    </dgm:pt>
    <dgm:pt modelId="{981E3B5C-D24F-4A2F-9379-1989F035C6AA}" type="pres">
      <dgm:prSet presAssocID="{A958B7AC-17D1-4515-AD6E-FDECC226488C}" presName="hierRoot2" presStyleCnt="0">
        <dgm:presLayoutVars>
          <dgm:hierBranch val="init"/>
        </dgm:presLayoutVars>
      </dgm:prSet>
      <dgm:spPr/>
    </dgm:pt>
    <dgm:pt modelId="{C4F007ED-6766-4987-A873-EE5EE0FA9EEA}" type="pres">
      <dgm:prSet presAssocID="{A958B7AC-17D1-4515-AD6E-FDECC226488C}" presName="rootComposite" presStyleCnt="0"/>
      <dgm:spPr/>
    </dgm:pt>
    <dgm:pt modelId="{BDF5B488-D135-44D0-8C82-DE6E45BBA495}" type="pres">
      <dgm:prSet presAssocID="{A958B7AC-17D1-4515-AD6E-FDECC226488C}" presName="rootText" presStyleLbl="node2" presStyleIdx="0" presStyleCnt="4" custScaleY="155804">
        <dgm:presLayoutVars>
          <dgm:chPref val="3"/>
        </dgm:presLayoutVars>
      </dgm:prSet>
      <dgm:spPr/>
    </dgm:pt>
    <dgm:pt modelId="{2BEC3656-A674-4FD7-B18A-31DCDEFEFF5D}" type="pres">
      <dgm:prSet presAssocID="{A958B7AC-17D1-4515-AD6E-FDECC226488C}" presName="rootConnector" presStyleLbl="node2" presStyleIdx="0" presStyleCnt="4"/>
      <dgm:spPr/>
    </dgm:pt>
    <dgm:pt modelId="{8E31A60A-7D00-423D-B045-8E03E9D37E64}" type="pres">
      <dgm:prSet presAssocID="{A958B7AC-17D1-4515-AD6E-FDECC226488C}" presName="hierChild4" presStyleCnt="0"/>
      <dgm:spPr/>
    </dgm:pt>
    <dgm:pt modelId="{41E8466D-1304-4E37-9163-55B019572445}" type="pres">
      <dgm:prSet presAssocID="{A958B7AC-17D1-4515-AD6E-FDECC226488C}" presName="hierChild5" presStyleCnt="0"/>
      <dgm:spPr/>
    </dgm:pt>
    <dgm:pt modelId="{40E5FD30-4D69-4447-8D2D-1CA1DCA34BF8}" type="pres">
      <dgm:prSet presAssocID="{8499FEF6-1FE5-41E5-9E06-61DB85BAA81B}" presName="Name64" presStyleLbl="parChTrans1D2" presStyleIdx="1" presStyleCnt="4"/>
      <dgm:spPr/>
    </dgm:pt>
    <dgm:pt modelId="{D27B8127-4618-428D-AF24-C9BA84CEBF3C}" type="pres">
      <dgm:prSet presAssocID="{F1F9E120-5904-42AA-A88C-BA8A13858E18}" presName="hierRoot2" presStyleCnt="0">
        <dgm:presLayoutVars>
          <dgm:hierBranch val="init"/>
        </dgm:presLayoutVars>
      </dgm:prSet>
      <dgm:spPr/>
    </dgm:pt>
    <dgm:pt modelId="{6AB5ACE7-B14C-4878-AAF3-B6059FB97FF0}" type="pres">
      <dgm:prSet presAssocID="{F1F9E120-5904-42AA-A88C-BA8A13858E18}" presName="rootComposite" presStyleCnt="0"/>
      <dgm:spPr/>
    </dgm:pt>
    <dgm:pt modelId="{E00FBD5B-45DA-4EC2-B35C-B5E4C05E17FA}" type="pres">
      <dgm:prSet presAssocID="{F1F9E120-5904-42AA-A88C-BA8A13858E18}" presName="rootText" presStyleLbl="node2" presStyleIdx="1" presStyleCnt="4">
        <dgm:presLayoutVars>
          <dgm:chPref val="3"/>
        </dgm:presLayoutVars>
      </dgm:prSet>
      <dgm:spPr/>
    </dgm:pt>
    <dgm:pt modelId="{907B027C-4239-46D9-9996-7D88704C5BEE}" type="pres">
      <dgm:prSet presAssocID="{F1F9E120-5904-42AA-A88C-BA8A13858E18}" presName="rootConnector" presStyleLbl="node2" presStyleIdx="1" presStyleCnt="4"/>
      <dgm:spPr/>
    </dgm:pt>
    <dgm:pt modelId="{1BB4BCFF-8648-46F0-B7E4-D101A6698088}" type="pres">
      <dgm:prSet presAssocID="{F1F9E120-5904-42AA-A88C-BA8A13858E18}" presName="hierChild4" presStyleCnt="0"/>
      <dgm:spPr/>
    </dgm:pt>
    <dgm:pt modelId="{C02B422D-013D-44FC-9112-4BA72D7C9237}" type="pres">
      <dgm:prSet presAssocID="{F1F9E120-5904-42AA-A88C-BA8A13858E18}" presName="hierChild5" presStyleCnt="0"/>
      <dgm:spPr/>
    </dgm:pt>
    <dgm:pt modelId="{A3ADE7F5-BA71-48DE-811B-27E81FCCEA2A}" type="pres">
      <dgm:prSet presAssocID="{B4FB1469-54FB-479B-AE4F-DBF028C0B4A2}" presName="Name64" presStyleLbl="parChTrans1D2" presStyleIdx="2" presStyleCnt="4"/>
      <dgm:spPr/>
    </dgm:pt>
    <dgm:pt modelId="{872A9159-F2DD-45F4-8C68-3472B6FBBC53}" type="pres">
      <dgm:prSet presAssocID="{497174D2-3D98-4C85-BC82-C8FD7A77A4D5}" presName="hierRoot2" presStyleCnt="0">
        <dgm:presLayoutVars>
          <dgm:hierBranch val="init"/>
        </dgm:presLayoutVars>
      </dgm:prSet>
      <dgm:spPr/>
    </dgm:pt>
    <dgm:pt modelId="{00AEDDEA-FCAE-49FD-B89A-5F1B4F2B2C84}" type="pres">
      <dgm:prSet presAssocID="{497174D2-3D98-4C85-BC82-C8FD7A77A4D5}" presName="rootComposite" presStyleCnt="0"/>
      <dgm:spPr/>
    </dgm:pt>
    <dgm:pt modelId="{418D9B7A-35DA-4A2F-B61D-AA9C4BD4BEB4}" type="pres">
      <dgm:prSet presAssocID="{497174D2-3D98-4C85-BC82-C8FD7A77A4D5}" presName="rootText" presStyleLbl="node2" presStyleIdx="2" presStyleCnt="4">
        <dgm:presLayoutVars>
          <dgm:chPref val="3"/>
        </dgm:presLayoutVars>
      </dgm:prSet>
      <dgm:spPr/>
    </dgm:pt>
    <dgm:pt modelId="{2C7DAA28-42AB-4815-B092-5E2CD8B276C3}" type="pres">
      <dgm:prSet presAssocID="{497174D2-3D98-4C85-BC82-C8FD7A77A4D5}" presName="rootConnector" presStyleLbl="node2" presStyleIdx="2" presStyleCnt="4"/>
      <dgm:spPr/>
    </dgm:pt>
    <dgm:pt modelId="{DEFEE986-E07F-465A-B6F6-8617461713C9}" type="pres">
      <dgm:prSet presAssocID="{497174D2-3D98-4C85-BC82-C8FD7A77A4D5}" presName="hierChild4" presStyleCnt="0"/>
      <dgm:spPr/>
    </dgm:pt>
    <dgm:pt modelId="{01883377-604F-47BD-8D5E-615533898926}" type="pres">
      <dgm:prSet presAssocID="{497174D2-3D98-4C85-BC82-C8FD7A77A4D5}" presName="hierChild5" presStyleCnt="0"/>
      <dgm:spPr/>
    </dgm:pt>
    <dgm:pt modelId="{BF8BE87F-11FC-4A58-9312-952702C951BD}" type="pres">
      <dgm:prSet presAssocID="{5980FB5D-29B8-48AE-AAC1-03748EF025A7}" presName="Name64" presStyleLbl="parChTrans1D2" presStyleIdx="3" presStyleCnt="4"/>
      <dgm:spPr/>
    </dgm:pt>
    <dgm:pt modelId="{04DF7023-40FF-4650-89B3-D6ECAE31DEC0}" type="pres">
      <dgm:prSet presAssocID="{B4EA9A47-DAD1-4F81-A200-68C6C30419F5}" presName="hierRoot2" presStyleCnt="0">
        <dgm:presLayoutVars>
          <dgm:hierBranch val="init"/>
        </dgm:presLayoutVars>
      </dgm:prSet>
      <dgm:spPr/>
    </dgm:pt>
    <dgm:pt modelId="{7D8A8D6E-84F5-4578-8021-554B0B8DC0AC}" type="pres">
      <dgm:prSet presAssocID="{B4EA9A47-DAD1-4F81-A200-68C6C30419F5}" presName="rootComposite" presStyleCnt="0"/>
      <dgm:spPr/>
    </dgm:pt>
    <dgm:pt modelId="{97E9377B-CC52-4C66-AEB7-549A557DBC22}" type="pres">
      <dgm:prSet presAssocID="{B4EA9A47-DAD1-4F81-A200-68C6C30419F5}" presName="rootText" presStyleLbl="node2" presStyleIdx="3" presStyleCnt="4">
        <dgm:presLayoutVars>
          <dgm:chPref val="3"/>
        </dgm:presLayoutVars>
      </dgm:prSet>
      <dgm:spPr/>
    </dgm:pt>
    <dgm:pt modelId="{56A284E7-B507-4156-804A-9C15C1D8F4CB}" type="pres">
      <dgm:prSet presAssocID="{B4EA9A47-DAD1-4F81-A200-68C6C30419F5}" presName="rootConnector" presStyleLbl="node2" presStyleIdx="3" presStyleCnt="4"/>
      <dgm:spPr/>
    </dgm:pt>
    <dgm:pt modelId="{4127E122-9F81-4E16-AA42-92E577D40D34}" type="pres">
      <dgm:prSet presAssocID="{B4EA9A47-DAD1-4F81-A200-68C6C30419F5}" presName="hierChild4" presStyleCnt="0"/>
      <dgm:spPr/>
    </dgm:pt>
    <dgm:pt modelId="{6FCB7B51-C6F5-4505-B9BD-E8071855E78F}" type="pres">
      <dgm:prSet presAssocID="{B4EA9A47-DAD1-4F81-A200-68C6C30419F5}" presName="hierChild5" presStyleCnt="0"/>
      <dgm:spPr/>
    </dgm:pt>
    <dgm:pt modelId="{2D37B7EB-302A-48F6-8C46-74BBF5EBACE4}" type="pres">
      <dgm:prSet presAssocID="{C0150D3F-2014-498F-AA4F-0B16F01BBC30}" presName="hierChild3" presStyleCnt="0"/>
      <dgm:spPr/>
    </dgm:pt>
  </dgm:ptLst>
  <dgm:cxnLst>
    <dgm:cxn modelId="{70E1C310-1CFB-438D-B01C-5EB8A4436EFA}" type="presOf" srcId="{F1F9E120-5904-42AA-A88C-BA8A13858E18}" destId="{E00FBD5B-45DA-4EC2-B35C-B5E4C05E17FA}" srcOrd="0" destOrd="0" presId="urn:microsoft.com/office/officeart/2009/3/layout/HorizontalOrganizationChart"/>
    <dgm:cxn modelId="{4BDC5214-EAF0-4A39-A78E-1B9C6879C9A7}" type="presOf" srcId="{C0150D3F-2014-498F-AA4F-0B16F01BBC30}" destId="{8E032518-77EE-44AD-BE56-B61D6D04A9AB}" srcOrd="1" destOrd="0" presId="urn:microsoft.com/office/officeart/2009/3/layout/HorizontalOrganizationChart"/>
    <dgm:cxn modelId="{A44FD914-190D-488C-81C3-15AE044B141D}" srcId="{C0150D3F-2014-498F-AA4F-0B16F01BBC30}" destId="{B4EA9A47-DAD1-4F81-A200-68C6C30419F5}" srcOrd="3" destOrd="0" parTransId="{5980FB5D-29B8-48AE-AAC1-03748EF025A7}" sibTransId="{0D8DB32D-789D-430E-9E03-59D93CD253B8}"/>
    <dgm:cxn modelId="{76184537-0BBA-4143-8209-6789BC4BDE71}" type="presOf" srcId="{3C3FECBF-A2FA-4908-B831-7B7EB99CBE04}" destId="{DE382B9E-51D8-4AEF-870A-E4BCCFA1B45D}" srcOrd="0" destOrd="0" presId="urn:microsoft.com/office/officeart/2009/3/layout/HorizontalOrganizationChart"/>
    <dgm:cxn modelId="{9D39095D-DD20-445A-A98E-C1930D56CF2D}" srcId="{D1F4FE80-A977-43A5-83D3-6849BCEE084F}" destId="{C0150D3F-2014-498F-AA4F-0B16F01BBC30}" srcOrd="0" destOrd="0" parTransId="{4C6F4456-1B3D-4F47-B12D-FB43D3D8EECE}" sibTransId="{BA83A9FF-2E0E-4450-BA6F-7746A814BA99}"/>
    <dgm:cxn modelId="{69D35661-89E2-483D-A539-1DDD17C95416}" srcId="{C0150D3F-2014-498F-AA4F-0B16F01BBC30}" destId="{A958B7AC-17D1-4515-AD6E-FDECC226488C}" srcOrd="0" destOrd="0" parTransId="{3C3FECBF-A2FA-4908-B831-7B7EB99CBE04}" sibTransId="{190A3FA6-1A66-4FDE-9026-919343C516C5}"/>
    <dgm:cxn modelId="{494CAB43-5D12-4398-AB24-974FF09732B5}" type="presOf" srcId="{D1F4FE80-A977-43A5-83D3-6849BCEE084F}" destId="{76870CC4-980A-4367-AA6C-70979DC46261}" srcOrd="0" destOrd="0" presId="urn:microsoft.com/office/officeart/2009/3/layout/HorizontalOrganizationChart"/>
    <dgm:cxn modelId="{DFE08E45-F5B1-47F9-BFF3-4077EFEF9848}" srcId="{C0150D3F-2014-498F-AA4F-0B16F01BBC30}" destId="{F1F9E120-5904-42AA-A88C-BA8A13858E18}" srcOrd="1" destOrd="0" parTransId="{8499FEF6-1FE5-41E5-9E06-61DB85BAA81B}" sibTransId="{03C7EDB5-B9D7-41DE-B1F0-22867D5A180A}"/>
    <dgm:cxn modelId="{BC61D94D-E8B5-4057-8F87-655079081893}" type="presOf" srcId="{C0150D3F-2014-498F-AA4F-0B16F01BBC30}" destId="{DB11B0C0-941D-4026-81AD-6EEED7A10E0F}" srcOrd="0" destOrd="0" presId="urn:microsoft.com/office/officeart/2009/3/layout/HorizontalOrganizationChart"/>
    <dgm:cxn modelId="{046EFA4F-D69E-4DE6-9671-AB4F827DCD23}" type="presOf" srcId="{F1F9E120-5904-42AA-A88C-BA8A13858E18}" destId="{907B027C-4239-46D9-9996-7D88704C5BEE}" srcOrd="1" destOrd="0" presId="urn:microsoft.com/office/officeart/2009/3/layout/HorizontalOrganizationChart"/>
    <dgm:cxn modelId="{5FDB5979-E59E-4EEE-97A4-71FE9A5FB3A3}" type="presOf" srcId="{B4EA9A47-DAD1-4F81-A200-68C6C30419F5}" destId="{56A284E7-B507-4156-804A-9C15C1D8F4CB}" srcOrd="1" destOrd="0" presId="urn:microsoft.com/office/officeart/2009/3/layout/HorizontalOrganizationChart"/>
    <dgm:cxn modelId="{9D8CA682-6A52-4524-9220-C28FE7FF70B3}" type="presOf" srcId="{A958B7AC-17D1-4515-AD6E-FDECC226488C}" destId="{2BEC3656-A674-4FD7-B18A-31DCDEFEFF5D}" srcOrd="1" destOrd="0" presId="urn:microsoft.com/office/officeart/2009/3/layout/HorizontalOrganizationChart"/>
    <dgm:cxn modelId="{7FA33593-9267-4B43-B68F-3F95ABF61737}" type="presOf" srcId="{497174D2-3D98-4C85-BC82-C8FD7A77A4D5}" destId="{2C7DAA28-42AB-4815-B092-5E2CD8B276C3}" srcOrd="1" destOrd="0" presId="urn:microsoft.com/office/officeart/2009/3/layout/HorizontalOrganizationChart"/>
    <dgm:cxn modelId="{470028AF-2976-47C3-96DD-4B95117BCCD8}" type="presOf" srcId="{5980FB5D-29B8-48AE-AAC1-03748EF025A7}" destId="{BF8BE87F-11FC-4A58-9312-952702C951BD}" srcOrd="0" destOrd="0" presId="urn:microsoft.com/office/officeart/2009/3/layout/HorizontalOrganizationChart"/>
    <dgm:cxn modelId="{8657E3BD-E2B6-4AAA-B2B4-CC7AA8EEE7C5}" type="presOf" srcId="{A958B7AC-17D1-4515-AD6E-FDECC226488C}" destId="{BDF5B488-D135-44D0-8C82-DE6E45BBA495}" srcOrd="0" destOrd="0" presId="urn:microsoft.com/office/officeart/2009/3/layout/HorizontalOrganizationChart"/>
    <dgm:cxn modelId="{E6CDE2BF-4EB8-45FE-84CF-F5ADA1425B8A}" type="presOf" srcId="{8499FEF6-1FE5-41E5-9E06-61DB85BAA81B}" destId="{40E5FD30-4D69-4447-8D2D-1CA1DCA34BF8}" srcOrd="0" destOrd="0" presId="urn:microsoft.com/office/officeart/2009/3/layout/HorizontalOrganizationChart"/>
    <dgm:cxn modelId="{A952DBD0-8E25-44F0-A513-0B21744B4A1F}" type="presOf" srcId="{B4EA9A47-DAD1-4F81-A200-68C6C30419F5}" destId="{97E9377B-CC52-4C66-AEB7-549A557DBC22}" srcOrd="0" destOrd="0" presId="urn:microsoft.com/office/officeart/2009/3/layout/HorizontalOrganizationChart"/>
    <dgm:cxn modelId="{A49090DB-1A51-42EC-AE08-37FABD906BED}" srcId="{C0150D3F-2014-498F-AA4F-0B16F01BBC30}" destId="{497174D2-3D98-4C85-BC82-C8FD7A77A4D5}" srcOrd="2" destOrd="0" parTransId="{B4FB1469-54FB-479B-AE4F-DBF028C0B4A2}" sibTransId="{F3789A41-D052-4E96-AFBC-7BE11081C578}"/>
    <dgm:cxn modelId="{236A1CEA-2B73-4A52-8B26-E52F38CFDA8D}" type="presOf" srcId="{B4FB1469-54FB-479B-AE4F-DBF028C0B4A2}" destId="{A3ADE7F5-BA71-48DE-811B-27E81FCCEA2A}" srcOrd="0" destOrd="0" presId="urn:microsoft.com/office/officeart/2009/3/layout/HorizontalOrganizationChart"/>
    <dgm:cxn modelId="{EB06B4FC-42C6-47F4-9451-13746477AA9C}" type="presOf" srcId="{497174D2-3D98-4C85-BC82-C8FD7A77A4D5}" destId="{418D9B7A-35DA-4A2F-B61D-AA9C4BD4BEB4}" srcOrd="0" destOrd="0" presId="urn:microsoft.com/office/officeart/2009/3/layout/HorizontalOrganizationChart"/>
    <dgm:cxn modelId="{44B1BD0B-3213-4F51-A316-A9AFDE7B5238}" type="presParOf" srcId="{76870CC4-980A-4367-AA6C-70979DC46261}" destId="{0CE36C17-43A1-4E6B-8AED-87F4E757350B}" srcOrd="0" destOrd="0" presId="urn:microsoft.com/office/officeart/2009/3/layout/HorizontalOrganizationChart"/>
    <dgm:cxn modelId="{D2193314-942D-432A-B3AE-1EF51A71393F}" type="presParOf" srcId="{0CE36C17-43A1-4E6B-8AED-87F4E757350B}" destId="{0634FB13-29C5-416F-A2B3-DF917CBCBC64}" srcOrd="0" destOrd="0" presId="urn:microsoft.com/office/officeart/2009/3/layout/HorizontalOrganizationChart"/>
    <dgm:cxn modelId="{DCECC5BC-643A-4F80-B2B8-B3BD533EC24C}" type="presParOf" srcId="{0634FB13-29C5-416F-A2B3-DF917CBCBC64}" destId="{DB11B0C0-941D-4026-81AD-6EEED7A10E0F}" srcOrd="0" destOrd="0" presId="urn:microsoft.com/office/officeart/2009/3/layout/HorizontalOrganizationChart"/>
    <dgm:cxn modelId="{0EA2DE87-C8DE-4B31-A114-15169E4A7A53}" type="presParOf" srcId="{0634FB13-29C5-416F-A2B3-DF917CBCBC64}" destId="{8E032518-77EE-44AD-BE56-B61D6D04A9AB}" srcOrd="1" destOrd="0" presId="urn:microsoft.com/office/officeart/2009/3/layout/HorizontalOrganizationChart"/>
    <dgm:cxn modelId="{94EEB121-0DDF-472C-B025-5A6CB696E35D}" type="presParOf" srcId="{0CE36C17-43A1-4E6B-8AED-87F4E757350B}" destId="{DE1A4B83-9F83-4FA2-BCA9-1A30DFE2079F}" srcOrd="1" destOrd="0" presId="urn:microsoft.com/office/officeart/2009/3/layout/HorizontalOrganizationChart"/>
    <dgm:cxn modelId="{5DED0E0C-4E7E-4790-A5B6-A9F1567F4A1C}" type="presParOf" srcId="{DE1A4B83-9F83-4FA2-BCA9-1A30DFE2079F}" destId="{DE382B9E-51D8-4AEF-870A-E4BCCFA1B45D}" srcOrd="0" destOrd="0" presId="urn:microsoft.com/office/officeart/2009/3/layout/HorizontalOrganizationChart"/>
    <dgm:cxn modelId="{778375EF-ABCC-4744-AEF6-427391470EA4}" type="presParOf" srcId="{DE1A4B83-9F83-4FA2-BCA9-1A30DFE2079F}" destId="{981E3B5C-D24F-4A2F-9379-1989F035C6AA}" srcOrd="1" destOrd="0" presId="urn:microsoft.com/office/officeart/2009/3/layout/HorizontalOrganizationChart"/>
    <dgm:cxn modelId="{40A08680-B665-4686-8F32-376048490BBB}" type="presParOf" srcId="{981E3B5C-D24F-4A2F-9379-1989F035C6AA}" destId="{C4F007ED-6766-4987-A873-EE5EE0FA9EEA}" srcOrd="0" destOrd="0" presId="urn:microsoft.com/office/officeart/2009/3/layout/HorizontalOrganizationChart"/>
    <dgm:cxn modelId="{E7808615-E6C6-49BB-980B-85974E55E30B}" type="presParOf" srcId="{C4F007ED-6766-4987-A873-EE5EE0FA9EEA}" destId="{BDF5B488-D135-44D0-8C82-DE6E45BBA495}" srcOrd="0" destOrd="0" presId="urn:microsoft.com/office/officeart/2009/3/layout/HorizontalOrganizationChart"/>
    <dgm:cxn modelId="{2AE6B29D-8D43-4E23-80BC-D605D8D55E36}" type="presParOf" srcId="{C4F007ED-6766-4987-A873-EE5EE0FA9EEA}" destId="{2BEC3656-A674-4FD7-B18A-31DCDEFEFF5D}" srcOrd="1" destOrd="0" presId="urn:microsoft.com/office/officeart/2009/3/layout/HorizontalOrganizationChart"/>
    <dgm:cxn modelId="{D432093C-A79B-4A73-AB5B-E0E940296C15}" type="presParOf" srcId="{981E3B5C-D24F-4A2F-9379-1989F035C6AA}" destId="{8E31A60A-7D00-423D-B045-8E03E9D37E64}" srcOrd="1" destOrd="0" presId="urn:microsoft.com/office/officeart/2009/3/layout/HorizontalOrganizationChart"/>
    <dgm:cxn modelId="{162A4DC7-EC6E-40E7-8DFE-46AE749C50EA}" type="presParOf" srcId="{981E3B5C-D24F-4A2F-9379-1989F035C6AA}" destId="{41E8466D-1304-4E37-9163-55B019572445}" srcOrd="2" destOrd="0" presId="urn:microsoft.com/office/officeart/2009/3/layout/HorizontalOrganizationChart"/>
    <dgm:cxn modelId="{077D0CFD-BB80-4954-AFA5-C1C442CE2095}" type="presParOf" srcId="{DE1A4B83-9F83-4FA2-BCA9-1A30DFE2079F}" destId="{40E5FD30-4D69-4447-8D2D-1CA1DCA34BF8}" srcOrd="2" destOrd="0" presId="urn:microsoft.com/office/officeart/2009/3/layout/HorizontalOrganizationChart"/>
    <dgm:cxn modelId="{8506E87D-674D-47D8-AA32-165A17EC61A5}" type="presParOf" srcId="{DE1A4B83-9F83-4FA2-BCA9-1A30DFE2079F}" destId="{D27B8127-4618-428D-AF24-C9BA84CEBF3C}" srcOrd="3" destOrd="0" presId="urn:microsoft.com/office/officeart/2009/3/layout/HorizontalOrganizationChart"/>
    <dgm:cxn modelId="{B289399E-2466-40FF-B6E1-9FDEB01EA46A}" type="presParOf" srcId="{D27B8127-4618-428D-AF24-C9BA84CEBF3C}" destId="{6AB5ACE7-B14C-4878-AAF3-B6059FB97FF0}" srcOrd="0" destOrd="0" presId="urn:microsoft.com/office/officeart/2009/3/layout/HorizontalOrganizationChart"/>
    <dgm:cxn modelId="{5DD9242D-73BD-43F6-86F2-E56FF7EA9762}" type="presParOf" srcId="{6AB5ACE7-B14C-4878-AAF3-B6059FB97FF0}" destId="{E00FBD5B-45DA-4EC2-B35C-B5E4C05E17FA}" srcOrd="0" destOrd="0" presId="urn:microsoft.com/office/officeart/2009/3/layout/HorizontalOrganizationChart"/>
    <dgm:cxn modelId="{998851BA-7EEC-4905-8552-636C4D07A752}" type="presParOf" srcId="{6AB5ACE7-B14C-4878-AAF3-B6059FB97FF0}" destId="{907B027C-4239-46D9-9996-7D88704C5BEE}" srcOrd="1" destOrd="0" presId="urn:microsoft.com/office/officeart/2009/3/layout/HorizontalOrganizationChart"/>
    <dgm:cxn modelId="{53144E8E-2229-402F-9873-F1D1B6156A5C}" type="presParOf" srcId="{D27B8127-4618-428D-AF24-C9BA84CEBF3C}" destId="{1BB4BCFF-8648-46F0-B7E4-D101A6698088}" srcOrd="1" destOrd="0" presId="urn:microsoft.com/office/officeart/2009/3/layout/HorizontalOrganizationChart"/>
    <dgm:cxn modelId="{7F8DA97F-FA64-4D13-B71D-2A9E5E302855}" type="presParOf" srcId="{D27B8127-4618-428D-AF24-C9BA84CEBF3C}" destId="{C02B422D-013D-44FC-9112-4BA72D7C9237}" srcOrd="2" destOrd="0" presId="urn:microsoft.com/office/officeart/2009/3/layout/HorizontalOrganizationChart"/>
    <dgm:cxn modelId="{260FB9A3-D496-48EE-BD96-9523C381AD35}" type="presParOf" srcId="{DE1A4B83-9F83-4FA2-BCA9-1A30DFE2079F}" destId="{A3ADE7F5-BA71-48DE-811B-27E81FCCEA2A}" srcOrd="4" destOrd="0" presId="urn:microsoft.com/office/officeart/2009/3/layout/HorizontalOrganizationChart"/>
    <dgm:cxn modelId="{A69211B2-A66D-4CC8-8B94-136009133A60}" type="presParOf" srcId="{DE1A4B83-9F83-4FA2-BCA9-1A30DFE2079F}" destId="{872A9159-F2DD-45F4-8C68-3472B6FBBC53}" srcOrd="5" destOrd="0" presId="urn:microsoft.com/office/officeart/2009/3/layout/HorizontalOrganizationChart"/>
    <dgm:cxn modelId="{14891CD8-73CC-475E-B130-329883933ADE}" type="presParOf" srcId="{872A9159-F2DD-45F4-8C68-3472B6FBBC53}" destId="{00AEDDEA-FCAE-49FD-B89A-5F1B4F2B2C84}" srcOrd="0" destOrd="0" presId="urn:microsoft.com/office/officeart/2009/3/layout/HorizontalOrganizationChart"/>
    <dgm:cxn modelId="{0A9E53A5-DBDA-466B-BF03-F4127E99AB36}" type="presParOf" srcId="{00AEDDEA-FCAE-49FD-B89A-5F1B4F2B2C84}" destId="{418D9B7A-35DA-4A2F-B61D-AA9C4BD4BEB4}" srcOrd="0" destOrd="0" presId="urn:microsoft.com/office/officeart/2009/3/layout/HorizontalOrganizationChart"/>
    <dgm:cxn modelId="{A8052DBD-39FF-4C9C-A250-F5788E6D7BCE}" type="presParOf" srcId="{00AEDDEA-FCAE-49FD-B89A-5F1B4F2B2C84}" destId="{2C7DAA28-42AB-4815-B092-5E2CD8B276C3}" srcOrd="1" destOrd="0" presId="urn:microsoft.com/office/officeart/2009/3/layout/HorizontalOrganizationChart"/>
    <dgm:cxn modelId="{023C44F7-F1BF-44D6-AEA6-57B77BFC9196}" type="presParOf" srcId="{872A9159-F2DD-45F4-8C68-3472B6FBBC53}" destId="{DEFEE986-E07F-465A-B6F6-8617461713C9}" srcOrd="1" destOrd="0" presId="urn:microsoft.com/office/officeart/2009/3/layout/HorizontalOrganizationChart"/>
    <dgm:cxn modelId="{CD5A92F8-D0B1-4D9B-8D5F-7A986C8785D5}" type="presParOf" srcId="{872A9159-F2DD-45F4-8C68-3472B6FBBC53}" destId="{01883377-604F-47BD-8D5E-615533898926}" srcOrd="2" destOrd="0" presId="urn:microsoft.com/office/officeart/2009/3/layout/HorizontalOrganizationChart"/>
    <dgm:cxn modelId="{E3775068-7530-4E9C-B5D6-76D8AB07A2E2}" type="presParOf" srcId="{DE1A4B83-9F83-4FA2-BCA9-1A30DFE2079F}" destId="{BF8BE87F-11FC-4A58-9312-952702C951BD}" srcOrd="6" destOrd="0" presId="urn:microsoft.com/office/officeart/2009/3/layout/HorizontalOrganizationChart"/>
    <dgm:cxn modelId="{6F1EB864-A6C3-4149-8285-72E85383B98A}" type="presParOf" srcId="{DE1A4B83-9F83-4FA2-BCA9-1A30DFE2079F}" destId="{04DF7023-40FF-4650-89B3-D6ECAE31DEC0}" srcOrd="7" destOrd="0" presId="urn:microsoft.com/office/officeart/2009/3/layout/HorizontalOrganizationChart"/>
    <dgm:cxn modelId="{89A4E6D6-0B31-4064-95B5-61E88511DBA7}" type="presParOf" srcId="{04DF7023-40FF-4650-89B3-D6ECAE31DEC0}" destId="{7D8A8D6E-84F5-4578-8021-554B0B8DC0AC}" srcOrd="0" destOrd="0" presId="urn:microsoft.com/office/officeart/2009/3/layout/HorizontalOrganizationChart"/>
    <dgm:cxn modelId="{C9C2E6AE-1409-4949-A09F-23F99702BACB}" type="presParOf" srcId="{7D8A8D6E-84F5-4578-8021-554B0B8DC0AC}" destId="{97E9377B-CC52-4C66-AEB7-549A557DBC22}" srcOrd="0" destOrd="0" presId="urn:microsoft.com/office/officeart/2009/3/layout/HorizontalOrganizationChart"/>
    <dgm:cxn modelId="{80C21E7A-9089-427D-B93C-A6A14500EBB6}" type="presParOf" srcId="{7D8A8D6E-84F5-4578-8021-554B0B8DC0AC}" destId="{56A284E7-B507-4156-804A-9C15C1D8F4CB}" srcOrd="1" destOrd="0" presId="urn:microsoft.com/office/officeart/2009/3/layout/HorizontalOrganizationChart"/>
    <dgm:cxn modelId="{42E23966-5E6A-4738-8B9E-862B492FA91D}" type="presParOf" srcId="{04DF7023-40FF-4650-89B3-D6ECAE31DEC0}" destId="{4127E122-9F81-4E16-AA42-92E577D40D34}" srcOrd="1" destOrd="0" presId="urn:microsoft.com/office/officeart/2009/3/layout/HorizontalOrganizationChart"/>
    <dgm:cxn modelId="{8DF4E7D2-13E1-4991-9F9E-D85E92C5BDC8}" type="presParOf" srcId="{04DF7023-40FF-4650-89B3-D6ECAE31DEC0}" destId="{6FCB7B51-C6F5-4505-B9BD-E8071855E78F}" srcOrd="2" destOrd="0" presId="urn:microsoft.com/office/officeart/2009/3/layout/HorizontalOrganizationChart"/>
    <dgm:cxn modelId="{BA2E551E-5CB1-4479-8F91-4542086EB3F9}" type="presParOf" srcId="{0CE36C17-43A1-4E6B-8AED-87F4E757350B}" destId="{2D37B7EB-302A-48F6-8C46-74BBF5EBACE4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4BD976-6736-4049-B43E-A2FA7AFF88C5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B4121D9-DFEE-40F8-91A6-4703E1E31066}">
      <dgm:prSet phldrT="[Texto]"/>
      <dgm:spPr/>
      <dgm:t>
        <a:bodyPr/>
        <a:lstStyle/>
        <a:p>
          <a:r>
            <a:rPr lang="es-ES" dirty="0"/>
            <a:t>accesibilidad</a:t>
          </a:r>
        </a:p>
      </dgm:t>
    </dgm:pt>
    <dgm:pt modelId="{2A7D3727-FB7B-45BA-A8BD-2F09224BB776}" type="parTrans" cxnId="{E638833D-3728-40DF-9C32-5F602E10D0C3}">
      <dgm:prSet/>
      <dgm:spPr/>
      <dgm:t>
        <a:bodyPr/>
        <a:lstStyle/>
        <a:p>
          <a:endParaRPr lang="es-ES"/>
        </a:p>
      </dgm:t>
    </dgm:pt>
    <dgm:pt modelId="{E3B7AC23-A445-4900-9AC2-220244B350EA}" type="sibTrans" cxnId="{E638833D-3728-40DF-9C32-5F602E10D0C3}">
      <dgm:prSet/>
      <dgm:spPr/>
      <dgm:t>
        <a:bodyPr/>
        <a:lstStyle/>
        <a:p>
          <a:endParaRPr lang="es-ES"/>
        </a:p>
      </dgm:t>
    </dgm:pt>
    <dgm:pt modelId="{81C7E056-0586-44FB-8CA2-DCAE5645564A}">
      <dgm:prSet phldrT="[Texto]"/>
      <dgm:spPr/>
      <dgm:t>
        <a:bodyPr/>
        <a:lstStyle/>
        <a:p>
          <a:r>
            <a:rPr lang="es-ES" dirty="0"/>
            <a:t>Rampas</a:t>
          </a:r>
        </a:p>
      </dgm:t>
    </dgm:pt>
    <dgm:pt modelId="{CC95F6C4-AA7A-4C2C-BCE3-FFC8E9730254}" type="parTrans" cxnId="{06285724-1AC6-46D4-B3A2-A9679B12CB52}">
      <dgm:prSet/>
      <dgm:spPr/>
      <dgm:t>
        <a:bodyPr/>
        <a:lstStyle/>
        <a:p>
          <a:endParaRPr lang="es-ES"/>
        </a:p>
      </dgm:t>
    </dgm:pt>
    <dgm:pt modelId="{3F164671-5BAB-42F6-87A7-FAF7FBB28C5C}" type="sibTrans" cxnId="{06285724-1AC6-46D4-B3A2-A9679B12CB52}">
      <dgm:prSet/>
      <dgm:spPr/>
      <dgm:t>
        <a:bodyPr/>
        <a:lstStyle/>
        <a:p>
          <a:endParaRPr lang="es-ES"/>
        </a:p>
      </dgm:t>
    </dgm:pt>
    <dgm:pt modelId="{F9BE53B5-D0CC-48A7-9171-3ED516B29F3C}">
      <dgm:prSet phldrT="[Texto]"/>
      <dgm:spPr/>
      <dgm:t>
        <a:bodyPr/>
        <a:lstStyle/>
        <a:p>
          <a:r>
            <a:rPr lang="es-ES" dirty="0"/>
            <a:t>movilidad</a:t>
          </a:r>
        </a:p>
      </dgm:t>
    </dgm:pt>
    <dgm:pt modelId="{65F0F619-78CF-453B-9870-0F853C4059BC}" type="parTrans" cxnId="{08D162EA-ED7D-4C84-A981-1BC8317CE52C}">
      <dgm:prSet/>
      <dgm:spPr/>
      <dgm:t>
        <a:bodyPr/>
        <a:lstStyle/>
        <a:p>
          <a:endParaRPr lang="es-ES"/>
        </a:p>
      </dgm:t>
    </dgm:pt>
    <dgm:pt modelId="{8D362CBF-77BC-4C6D-8439-E55AEA3B560B}" type="sibTrans" cxnId="{08D162EA-ED7D-4C84-A981-1BC8317CE52C}">
      <dgm:prSet/>
      <dgm:spPr/>
      <dgm:t>
        <a:bodyPr/>
        <a:lstStyle/>
        <a:p>
          <a:endParaRPr lang="es-ES"/>
        </a:p>
      </dgm:t>
    </dgm:pt>
    <dgm:pt modelId="{397CEA2E-A37C-478F-96CD-975ED234820B}">
      <dgm:prSet phldrT="[Texto]"/>
      <dgm:spPr/>
      <dgm:t>
        <a:bodyPr/>
        <a:lstStyle/>
        <a:p>
          <a:r>
            <a:rPr lang="es-ES" dirty="0"/>
            <a:t>Ampliación de aceras</a:t>
          </a:r>
        </a:p>
      </dgm:t>
    </dgm:pt>
    <dgm:pt modelId="{48A33C07-400A-4F28-8AB8-81264D5D0DAE}" type="parTrans" cxnId="{AEB9A7B6-271C-4755-BB4C-A2E1D487DA00}">
      <dgm:prSet/>
      <dgm:spPr/>
      <dgm:t>
        <a:bodyPr/>
        <a:lstStyle/>
        <a:p>
          <a:endParaRPr lang="es-ES"/>
        </a:p>
      </dgm:t>
    </dgm:pt>
    <dgm:pt modelId="{D07D3290-A44A-40D1-9EEA-305E29A822EE}" type="sibTrans" cxnId="{AEB9A7B6-271C-4755-BB4C-A2E1D487DA00}">
      <dgm:prSet/>
      <dgm:spPr/>
      <dgm:t>
        <a:bodyPr/>
        <a:lstStyle/>
        <a:p>
          <a:endParaRPr lang="es-ES"/>
        </a:p>
      </dgm:t>
    </dgm:pt>
    <dgm:pt modelId="{397D6CD2-A34E-40BD-BD1C-095A019AEB36}">
      <dgm:prSet phldrT="[Texto]"/>
      <dgm:spPr/>
      <dgm:t>
        <a:bodyPr/>
        <a:lstStyle/>
        <a:p>
          <a:r>
            <a:rPr lang="es-ES" dirty="0"/>
            <a:t>Carril Bici </a:t>
          </a:r>
        </a:p>
      </dgm:t>
    </dgm:pt>
    <dgm:pt modelId="{B5F0D517-42A2-482D-AE51-709340397730}" type="parTrans" cxnId="{404FDD4A-6664-44D1-A9FC-4481E9DDAFFD}">
      <dgm:prSet/>
      <dgm:spPr/>
      <dgm:t>
        <a:bodyPr/>
        <a:lstStyle/>
        <a:p>
          <a:endParaRPr lang="es-ES"/>
        </a:p>
      </dgm:t>
    </dgm:pt>
    <dgm:pt modelId="{C8A7AD5B-47CC-4A1E-900C-EE8B43C2B75B}" type="sibTrans" cxnId="{404FDD4A-6664-44D1-A9FC-4481E9DDAFFD}">
      <dgm:prSet/>
      <dgm:spPr/>
      <dgm:t>
        <a:bodyPr/>
        <a:lstStyle/>
        <a:p>
          <a:endParaRPr lang="es-ES"/>
        </a:p>
      </dgm:t>
    </dgm:pt>
    <dgm:pt modelId="{AA20DCAF-47E7-432C-ABE5-F73E3CF956B8}">
      <dgm:prSet phldrT="[Texto]"/>
      <dgm:spPr/>
      <dgm:t>
        <a:bodyPr/>
        <a:lstStyle/>
        <a:p>
          <a:r>
            <a:rPr lang="es-ES" dirty="0"/>
            <a:t>Diseño</a:t>
          </a:r>
        </a:p>
      </dgm:t>
    </dgm:pt>
    <dgm:pt modelId="{6B23DA18-9A1E-45D8-892B-11B49AA4328F}" type="parTrans" cxnId="{162C8BB9-AEC2-4A2C-B111-3B866B5C74E4}">
      <dgm:prSet/>
      <dgm:spPr/>
      <dgm:t>
        <a:bodyPr/>
        <a:lstStyle/>
        <a:p>
          <a:endParaRPr lang="es-ES"/>
        </a:p>
      </dgm:t>
    </dgm:pt>
    <dgm:pt modelId="{96E92D22-C69D-4780-9F00-0C39CFC936C3}" type="sibTrans" cxnId="{162C8BB9-AEC2-4A2C-B111-3B866B5C74E4}">
      <dgm:prSet/>
      <dgm:spPr/>
      <dgm:t>
        <a:bodyPr/>
        <a:lstStyle/>
        <a:p>
          <a:endParaRPr lang="es-ES"/>
        </a:p>
      </dgm:t>
    </dgm:pt>
    <dgm:pt modelId="{753EDA81-62EE-49CD-9BD7-BC35643A43A4}">
      <dgm:prSet phldrT="[Texto]"/>
      <dgm:spPr/>
      <dgm:t>
        <a:bodyPr/>
        <a:lstStyle/>
        <a:p>
          <a:r>
            <a:rPr lang="es-ES" dirty="0"/>
            <a:t>Espacios de relación inclusivos</a:t>
          </a:r>
        </a:p>
      </dgm:t>
    </dgm:pt>
    <dgm:pt modelId="{2F76777C-CC84-4EE0-9784-C3DD33D2F230}" type="parTrans" cxnId="{11E1A571-652E-4359-9512-D36450CD91A4}">
      <dgm:prSet/>
      <dgm:spPr/>
      <dgm:t>
        <a:bodyPr/>
        <a:lstStyle/>
        <a:p>
          <a:endParaRPr lang="es-ES"/>
        </a:p>
      </dgm:t>
    </dgm:pt>
    <dgm:pt modelId="{151F0B9D-6D82-45E3-B2B0-66E453F9941F}" type="sibTrans" cxnId="{11E1A571-652E-4359-9512-D36450CD91A4}">
      <dgm:prSet/>
      <dgm:spPr/>
      <dgm:t>
        <a:bodyPr/>
        <a:lstStyle/>
        <a:p>
          <a:endParaRPr lang="es-ES"/>
        </a:p>
      </dgm:t>
    </dgm:pt>
    <dgm:pt modelId="{4D173373-D4EE-48DC-825B-5E7A9133ECB6}">
      <dgm:prSet phldrT="[Texto]"/>
      <dgm:spPr/>
      <dgm:t>
        <a:bodyPr/>
        <a:lstStyle/>
        <a:p>
          <a:r>
            <a:rPr lang="es-ES" dirty="0"/>
            <a:t>Aseos públicos adaptados</a:t>
          </a:r>
        </a:p>
      </dgm:t>
    </dgm:pt>
    <dgm:pt modelId="{E58720AB-2AFB-48F4-98CB-A2CE30361BED}" type="parTrans" cxnId="{1DA73BB1-C878-4553-9244-3CE8C9A05D7A}">
      <dgm:prSet/>
      <dgm:spPr/>
      <dgm:t>
        <a:bodyPr/>
        <a:lstStyle/>
        <a:p>
          <a:endParaRPr lang="es-ES"/>
        </a:p>
      </dgm:t>
    </dgm:pt>
    <dgm:pt modelId="{FEB05A86-1CBE-4941-9C02-BD3EF4C93189}" type="sibTrans" cxnId="{1DA73BB1-C878-4553-9244-3CE8C9A05D7A}">
      <dgm:prSet/>
      <dgm:spPr/>
      <dgm:t>
        <a:bodyPr/>
        <a:lstStyle/>
        <a:p>
          <a:endParaRPr lang="es-ES"/>
        </a:p>
      </dgm:t>
    </dgm:pt>
    <dgm:pt modelId="{E9FCA9D5-A147-4BFA-BEED-263166E63C47}">
      <dgm:prSet phldrT="[Texto]"/>
      <dgm:spPr/>
      <dgm:t>
        <a:bodyPr/>
        <a:lstStyle/>
        <a:p>
          <a:r>
            <a:rPr lang="es-ES" dirty="0"/>
            <a:t>Pasos de peatones</a:t>
          </a:r>
        </a:p>
      </dgm:t>
    </dgm:pt>
    <dgm:pt modelId="{376B229C-4A48-42A2-A640-A6CABA66938B}" type="parTrans" cxnId="{A93AED39-90B6-4B45-9398-25A059804EA6}">
      <dgm:prSet/>
      <dgm:spPr/>
      <dgm:t>
        <a:bodyPr/>
        <a:lstStyle/>
        <a:p>
          <a:endParaRPr lang="es-ES"/>
        </a:p>
      </dgm:t>
    </dgm:pt>
    <dgm:pt modelId="{B45E4CD0-02EE-4C52-87AD-2367987AE7E2}" type="sibTrans" cxnId="{A93AED39-90B6-4B45-9398-25A059804EA6}">
      <dgm:prSet/>
      <dgm:spPr/>
      <dgm:t>
        <a:bodyPr/>
        <a:lstStyle/>
        <a:p>
          <a:endParaRPr lang="es-ES"/>
        </a:p>
      </dgm:t>
    </dgm:pt>
    <dgm:pt modelId="{DFC177D4-6B3D-44AA-80E7-2DE7F41A2858}">
      <dgm:prSet phldrT="[Texto]"/>
      <dgm:spPr/>
      <dgm:t>
        <a:bodyPr/>
        <a:lstStyle/>
        <a:p>
          <a:r>
            <a:rPr lang="es-ES" dirty="0"/>
            <a:t>Creación de espacios para  lactancia materna e higiene del bebe</a:t>
          </a:r>
        </a:p>
      </dgm:t>
    </dgm:pt>
    <dgm:pt modelId="{0E05C7BA-958E-4271-9340-7B07FD267C7C}" type="parTrans" cxnId="{2964F48F-610E-4298-8A7D-0FF148F6F2B8}">
      <dgm:prSet/>
      <dgm:spPr/>
      <dgm:t>
        <a:bodyPr/>
        <a:lstStyle/>
        <a:p>
          <a:endParaRPr lang="es-ES"/>
        </a:p>
      </dgm:t>
    </dgm:pt>
    <dgm:pt modelId="{B396901C-8331-4448-8EDA-001DAD6C26BB}" type="sibTrans" cxnId="{2964F48F-610E-4298-8A7D-0FF148F6F2B8}">
      <dgm:prSet/>
      <dgm:spPr/>
      <dgm:t>
        <a:bodyPr/>
        <a:lstStyle/>
        <a:p>
          <a:endParaRPr lang="es-ES"/>
        </a:p>
      </dgm:t>
    </dgm:pt>
    <dgm:pt modelId="{FA0DF605-CE19-4400-9C6A-04C295701803}">
      <dgm:prSet phldrT="[Texto]"/>
      <dgm:spPr/>
      <dgm:t>
        <a:bodyPr/>
        <a:lstStyle/>
        <a:p>
          <a:endParaRPr lang="es-ES" dirty="0"/>
        </a:p>
      </dgm:t>
    </dgm:pt>
    <dgm:pt modelId="{F2AAFA21-3F5D-4E83-B8D5-6090F6A425B3}" type="parTrans" cxnId="{EF3BD14A-C40D-402C-8D6D-1087FF0A92F4}">
      <dgm:prSet/>
      <dgm:spPr/>
      <dgm:t>
        <a:bodyPr/>
        <a:lstStyle/>
        <a:p>
          <a:endParaRPr lang="es-ES"/>
        </a:p>
      </dgm:t>
    </dgm:pt>
    <dgm:pt modelId="{6D1C95FE-9BF5-4EE4-BEB1-1EF980B9C578}" type="sibTrans" cxnId="{EF3BD14A-C40D-402C-8D6D-1087FF0A92F4}">
      <dgm:prSet/>
      <dgm:spPr/>
      <dgm:t>
        <a:bodyPr/>
        <a:lstStyle/>
        <a:p>
          <a:endParaRPr lang="es-ES"/>
        </a:p>
      </dgm:t>
    </dgm:pt>
    <dgm:pt modelId="{E1125E0E-9212-41FF-BC8B-DA94A707EAD5}">
      <dgm:prSet phldrT="[Texto]"/>
      <dgm:spPr/>
      <dgm:t>
        <a:bodyPr/>
        <a:lstStyle/>
        <a:p>
          <a:r>
            <a:rPr lang="es-ES" dirty="0"/>
            <a:t>Espacios de recreo seguros, inclusivos  y neutros</a:t>
          </a:r>
        </a:p>
      </dgm:t>
    </dgm:pt>
    <dgm:pt modelId="{A652E774-D4A7-4DD2-AE6A-47357F5D27AD}" type="parTrans" cxnId="{507765F7-6F1A-4280-865E-03A03875EB46}">
      <dgm:prSet/>
      <dgm:spPr/>
      <dgm:t>
        <a:bodyPr/>
        <a:lstStyle/>
        <a:p>
          <a:endParaRPr lang="es-ES"/>
        </a:p>
      </dgm:t>
    </dgm:pt>
    <dgm:pt modelId="{4778CC06-34F5-4E5F-AD4A-13D82BAF6650}" type="sibTrans" cxnId="{507765F7-6F1A-4280-865E-03A03875EB46}">
      <dgm:prSet/>
      <dgm:spPr/>
      <dgm:t>
        <a:bodyPr/>
        <a:lstStyle/>
        <a:p>
          <a:endParaRPr lang="es-ES"/>
        </a:p>
      </dgm:t>
    </dgm:pt>
    <dgm:pt modelId="{FF0AEDCF-85CC-4665-8333-4E60111A8BD5}">
      <dgm:prSet phldrT="[Texto]"/>
      <dgm:spPr/>
      <dgm:t>
        <a:bodyPr/>
        <a:lstStyle/>
        <a:p>
          <a:r>
            <a:rPr lang="es-ES" dirty="0"/>
            <a:t>Creación de recorridos seguros</a:t>
          </a:r>
        </a:p>
      </dgm:t>
    </dgm:pt>
    <dgm:pt modelId="{66BD7EAD-5587-4408-B28E-D51AD45B4B95}" type="parTrans" cxnId="{3378FB93-7099-4202-B9E1-13A86F548FB1}">
      <dgm:prSet/>
      <dgm:spPr/>
      <dgm:t>
        <a:bodyPr/>
        <a:lstStyle/>
        <a:p>
          <a:endParaRPr lang="es-ES"/>
        </a:p>
      </dgm:t>
    </dgm:pt>
    <dgm:pt modelId="{DA8BA145-3C11-46F9-A01B-AAD28D5D117F}" type="sibTrans" cxnId="{3378FB93-7099-4202-B9E1-13A86F548FB1}">
      <dgm:prSet/>
      <dgm:spPr/>
      <dgm:t>
        <a:bodyPr/>
        <a:lstStyle/>
        <a:p>
          <a:endParaRPr lang="es-ES"/>
        </a:p>
      </dgm:t>
    </dgm:pt>
    <dgm:pt modelId="{97CD0701-02FF-44B2-8131-005B541A1804}" type="pres">
      <dgm:prSet presAssocID="{8B4BD976-6736-4049-B43E-A2FA7AFF88C5}" presName="Name0" presStyleCnt="0">
        <dgm:presLayoutVars>
          <dgm:dir/>
          <dgm:resizeHandles val="exact"/>
        </dgm:presLayoutVars>
      </dgm:prSet>
      <dgm:spPr/>
    </dgm:pt>
    <dgm:pt modelId="{8B50E64E-44F7-4984-BEB3-2D667845436B}" type="pres">
      <dgm:prSet presAssocID="{7B4121D9-DFEE-40F8-91A6-4703E1E31066}" presName="Name5" presStyleLbl="vennNode1" presStyleIdx="0" presStyleCnt="3">
        <dgm:presLayoutVars>
          <dgm:bulletEnabled val="1"/>
        </dgm:presLayoutVars>
      </dgm:prSet>
      <dgm:spPr/>
    </dgm:pt>
    <dgm:pt modelId="{EE233FB1-798D-4B76-B3FC-0FC106876829}" type="pres">
      <dgm:prSet presAssocID="{E3B7AC23-A445-4900-9AC2-220244B350EA}" presName="space" presStyleCnt="0"/>
      <dgm:spPr/>
    </dgm:pt>
    <dgm:pt modelId="{4ADA9AC4-30BB-4752-9DF5-8B46620390CC}" type="pres">
      <dgm:prSet presAssocID="{F9BE53B5-D0CC-48A7-9171-3ED516B29F3C}" presName="Name5" presStyleLbl="vennNode1" presStyleIdx="1" presStyleCnt="3">
        <dgm:presLayoutVars>
          <dgm:bulletEnabled val="1"/>
        </dgm:presLayoutVars>
      </dgm:prSet>
      <dgm:spPr/>
    </dgm:pt>
    <dgm:pt modelId="{3369AB68-FBA5-4D8B-B468-B315E7FDD10F}" type="pres">
      <dgm:prSet presAssocID="{8D362CBF-77BC-4C6D-8439-E55AEA3B560B}" presName="space" presStyleCnt="0"/>
      <dgm:spPr/>
    </dgm:pt>
    <dgm:pt modelId="{9183E305-AA9E-4B0D-AF39-8597DD17F832}" type="pres">
      <dgm:prSet presAssocID="{AA20DCAF-47E7-432C-ABE5-F73E3CF956B8}" presName="Name5" presStyleLbl="vennNode1" presStyleIdx="2" presStyleCnt="3">
        <dgm:presLayoutVars>
          <dgm:bulletEnabled val="1"/>
        </dgm:presLayoutVars>
      </dgm:prSet>
      <dgm:spPr/>
    </dgm:pt>
  </dgm:ptLst>
  <dgm:cxnLst>
    <dgm:cxn modelId="{9FE9D900-B120-49B8-A6CB-54B6909A8406}" type="presOf" srcId="{81C7E056-0586-44FB-8CA2-DCAE5645564A}" destId="{8B50E64E-44F7-4984-BEB3-2D667845436B}" srcOrd="0" destOrd="1" presId="urn:microsoft.com/office/officeart/2005/8/layout/venn3"/>
    <dgm:cxn modelId="{3FFDE801-3CBA-4949-9004-04274F1D6932}" type="presOf" srcId="{DFC177D4-6B3D-44AA-80E7-2DE7F41A2858}" destId="{8B50E64E-44F7-4984-BEB3-2D667845436B}" srcOrd="0" destOrd="3" presId="urn:microsoft.com/office/officeart/2005/8/layout/venn3"/>
    <dgm:cxn modelId="{06285724-1AC6-46D4-B3A2-A9679B12CB52}" srcId="{7B4121D9-DFEE-40F8-91A6-4703E1E31066}" destId="{81C7E056-0586-44FB-8CA2-DCAE5645564A}" srcOrd="0" destOrd="0" parTransId="{CC95F6C4-AA7A-4C2C-BCE3-FFC8E9730254}" sibTransId="{3F164671-5BAB-42F6-87A7-FAF7FBB28C5C}"/>
    <dgm:cxn modelId="{A93AED39-90B6-4B45-9398-25A059804EA6}" srcId="{7B4121D9-DFEE-40F8-91A6-4703E1E31066}" destId="{E9FCA9D5-A147-4BFA-BEED-263166E63C47}" srcOrd="1" destOrd="0" parTransId="{376B229C-4A48-42A2-A640-A6CABA66938B}" sibTransId="{B45E4CD0-02EE-4C52-87AD-2367987AE7E2}"/>
    <dgm:cxn modelId="{EAEEBD3C-D80F-496F-9703-267A5DF62DCA}" type="presOf" srcId="{753EDA81-62EE-49CD-9BD7-BC35643A43A4}" destId="{9183E305-AA9E-4B0D-AF39-8597DD17F832}" srcOrd="0" destOrd="1" presId="urn:microsoft.com/office/officeart/2005/8/layout/venn3"/>
    <dgm:cxn modelId="{E638833D-3728-40DF-9C32-5F602E10D0C3}" srcId="{8B4BD976-6736-4049-B43E-A2FA7AFF88C5}" destId="{7B4121D9-DFEE-40F8-91A6-4703E1E31066}" srcOrd="0" destOrd="0" parTransId="{2A7D3727-FB7B-45BA-A8BD-2F09224BB776}" sibTransId="{E3B7AC23-A445-4900-9AC2-220244B350EA}"/>
    <dgm:cxn modelId="{EF3BD14A-C40D-402C-8D6D-1087FF0A92F4}" srcId="{AA20DCAF-47E7-432C-ABE5-F73E3CF956B8}" destId="{FA0DF605-CE19-4400-9C6A-04C295701803}" srcOrd="3" destOrd="0" parTransId="{F2AAFA21-3F5D-4E83-B8D5-6090F6A425B3}" sibTransId="{6D1C95FE-9BF5-4EE4-BEB1-1EF980B9C578}"/>
    <dgm:cxn modelId="{404FDD4A-6664-44D1-A9FC-4481E9DDAFFD}" srcId="{F9BE53B5-D0CC-48A7-9171-3ED516B29F3C}" destId="{397D6CD2-A34E-40BD-BD1C-095A019AEB36}" srcOrd="1" destOrd="0" parTransId="{B5F0D517-42A2-482D-AE51-709340397730}" sibTransId="{C8A7AD5B-47CC-4A1E-900C-EE8B43C2B75B}"/>
    <dgm:cxn modelId="{11E1A571-652E-4359-9512-D36450CD91A4}" srcId="{AA20DCAF-47E7-432C-ABE5-F73E3CF956B8}" destId="{753EDA81-62EE-49CD-9BD7-BC35643A43A4}" srcOrd="0" destOrd="0" parTransId="{2F76777C-CC84-4EE0-9784-C3DD33D2F230}" sibTransId="{151F0B9D-6D82-45E3-B2B0-66E453F9941F}"/>
    <dgm:cxn modelId="{D1A16D72-F83B-4B76-9F84-8276572D317D}" type="presOf" srcId="{4D173373-D4EE-48DC-825B-5E7A9133ECB6}" destId="{9183E305-AA9E-4B0D-AF39-8597DD17F832}" srcOrd="0" destOrd="2" presId="urn:microsoft.com/office/officeart/2005/8/layout/venn3"/>
    <dgm:cxn modelId="{F336FD78-76AA-4755-A351-3F08BBBC264B}" type="presOf" srcId="{FF0AEDCF-85CC-4665-8333-4E60111A8BD5}" destId="{4ADA9AC4-30BB-4752-9DF5-8B46620390CC}" srcOrd="0" destOrd="3" presId="urn:microsoft.com/office/officeart/2005/8/layout/venn3"/>
    <dgm:cxn modelId="{2964F48F-610E-4298-8A7D-0FF148F6F2B8}" srcId="{7B4121D9-DFEE-40F8-91A6-4703E1E31066}" destId="{DFC177D4-6B3D-44AA-80E7-2DE7F41A2858}" srcOrd="2" destOrd="0" parTransId="{0E05C7BA-958E-4271-9340-7B07FD267C7C}" sibTransId="{B396901C-8331-4448-8EDA-001DAD6C26BB}"/>
    <dgm:cxn modelId="{3378FB93-7099-4202-B9E1-13A86F548FB1}" srcId="{F9BE53B5-D0CC-48A7-9171-3ED516B29F3C}" destId="{FF0AEDCF-85CC-4665-8333-4E60111A8BD5}" srcOrd="2" destOrd="0" parTransId="{66BD7EAD-5587-4408-B28E-D51AD45B4B95}" sibTransId="{DA8BA145-3C11-46F9-A01B-AAD28D5D117F}"/>
    <dgm:cxn modelId="{32A19F96-6561-4600-9840-848D15E662A9}" type="presOf" srcId="{AA20DCAF-47E7-432C-ABE5-F73E3CF956B8}" destId="{9183E305-AA9E-4B0D-AF39-8597DD17F832}" srcOrd="0" destOrd="0" presId="urn:microsoft.com/office/officeart/2005/8/layout/venn3"/>
    <dgm:cxn modelId="{5B61C29C-D194-4721-B607-65C565D25A82}" type="presOf" srcId="{FA0DF605-CE19-4400-9C6A-04C295701803}" destId="{9183E305-AA9E-4B0D-AF39-8597DD17F832}" srcOrd="0" destOrd="4" presId="urn:microsoft.com/office/officeart/2005/8/layout/venn3"/>
    <dgm:cxn modelId="{660F6A9E-8FBD-4FC7-8BD3-BF66A67AD6C5}" type="presOf" srcId="{397D6CD2-A34E-40BD-BD1C-095A019AEB36}" destId="{4ADA9AC4-30BB-4752-9DF5-8B46620390CC}" srcOrd="0" destOrd="2" presId="urn:microsoft.com/office/officeart/2005/8/layout/venn3"/>
    <dgm:cxn modelId="{4DAF36A0-4AD6-4D09-9418-E2750E595C57}" type="presOf" srcId="{E9FCA9D5-A147-4BFA-BEED-263166E63C47}" destId="{8B50E64E-44F7-4984-BEB3-2D667845436B}" srcOrd="0" destOrd="2" presId="urn:microsoft.com/office/officeart/2005/8/layout/venn3"/>
    <dgm:cxn modelId="{1DA73BB1-C878-4553-9244-3CE8C9A05D7A}" srcId="{AA20DCAF-47E7-432C-ABE5-F73E3CF956B8}" destId="{4D173373-D4EE-48DC-825B-5E7A9133ECB6}" srcOrd="1" destOrd="0" parTransId="{E58720AB-2AFB-48F4-98CB-A2CE30361BED}" sibTransId="{FEB05A86-1CBE-4941-9C02-BD3EF4C93189}"/>
    <dgm:cxn modelId="{AEB9A7B6-271C-4755-BB4C-A2E1D487DA00}" srcId="{F9BE53B5-D0CC-48A7-9171-3ED516B29F3C}" destId="{397CEA2E-A37C-478F-96CD-975ED234820B}" srcOrd="0" destOrd="0" parTransId="{48A33C07-400A-4F28-8AB8-81264D5D0DAE}" sibTransId="{D07D3290-A44A-40D1-9EEA-305E29A822EE}"/>
    <dgm:cxn modelId="{162C8BB9-AEC2-4A2C-B111-3B866B5C74E4}" srcId="{8B4BD976-6736-4049-B43E-A2FA7AFF88C5}" destId="{AA20DCAF-47E7-432C-ABE5-F73E3CF956B8}" srcOrd="2" destOrd="0" parTransId="{6B23DA18-9A1E-45D8-892B-11B49AA4328F}" sibTransId="{96E92D22-C69D-4780-9F00-0C39CFC936C3}"/>
    <dgm:cxn modelId="{DBC562BB-2D07-4453-91FB-75EB27FDD3E3}" type="presOf" srcId="{7B4121D9-DFEE-40F8-91A6-4703E1E31066}" destId="{8B50E64E-44F7-4984-BEB3-2D667845436B}" srcOrd="0" destOrd="0" presId="urn:microsoft.com/office/officeart/2005/8/layout/venn3"/>
    <dgm:cxn modelId="{BB5F22C1-3D2C-4A36-BB64-036EF81949A2}" type="presOf" srcId="{397CEA2E-A37C-478F-96CD-975ED234820B}" destId="{4ADA9AC4-30BB-4752-9DF5-8B46620390CC}" srcOrd="0" destOrd="1" presId="urn:microsoft.com/office/officeart/2005/8/layout/venn3"/>
    <dgm:cxn modelId="{F41E18D8-7018-4FDE-9DC5-B097391CFFED}" type="presOf" srcId="{E1125E0E-9212-41FF-BC8B-DA94A707EAD5}" destId="{9183E305-AA9E-4B0D-AF39-8597DD17F832}" srcOrd="0" destOrd="3" presId="urn:microsoft.com/office/officeart/2005/8/layout/venn3"/>
    <dgm:cxn modelId="{1CDC40DA-2103-484A-8749-0C9A4B3891AB}" type="presOf" srcId="{8B4BD976-6736-4049-B43E-A2FA7AFF88C5}" destId="{97CD0701-02FF-44B2-8131-005B541A1804}" srcOrd="0" destOrd="0" presId="urn:microsoft.com/office/officeart/2005/8/layout/venn3"/>
    <dgm:cxn modelId="{FA251EE2-3597-4432-A8E9-E2E6E859E53E}" type="presOf" srcId="{F9BE53B5-D0CC-48A7-9171-3ED516B29F3C}" destId="{4ADA9AC4-30BB-4752-9DF5-8B46620390CC}" srcOrd="0" destOrd="0" presId="urn:microsoft.com/office/officeart/2005/8/layout/venn3"/>
    <dgm:cxn modelId="{08D162EA-ED7D-4C84-A981-1BC8317CE52C}" srcId="{8B4BD976-6736-4049-B43E-A2FA7AFF88C5}" destId="{F9BE53B5-D0CC-48A7-9171-3ED516B29F3C}" srcOrd="1" destOrd="0" parTransId="{65F0F619-78CF-453B-9870-0F853C4059BC}" sibTransId="{8D362CBF-77BC-4C6D-8439-E55AEA3B560B}"/>
    <dgm:cxn modelId="{507765F7-6F1A-4280-865E-03A03875EB46}" srcId="{AA20DCAF-47E7-432C-ABE5-F73E3CF956B8}" destId="{E1125E0E-9212-41FF-BC8B-DA94A707EAD5}" srcOrd="2" destOrd="0" parTransId="{A652E774-D4A7-4DD2-AE6A-47357F5D27AD}" sibTransId="{4778CC06-34F5-4E5F-AD4A-13D82BAF6650}"/>
    <dgm:cxn modelId="{8D59D89D-7DBE-4A8E-BE7B-3E20B251FC17}" type="presParOf" srcId="{97CD0701-02FF-44B2-8131-005B541A1804}" destId="{8B50E64E-44F7-4984-BEB3-2D667845436B}" srcOrd="0" destOrd="0" presId="urn:microsoft.com/office/officeart/2005/8/layout/venn3"/>
    <dgm:cxn modelId="{C83119AF-EBA7-4079-B188-4CC306D7A369}" type="presParOf" srcId="{97CD0701-02FF-44B2-8131-005B541A1804}" destId="{EE233FB1-798D-4B76-B3FC-0FC106876829}" srcOrd="1" destOrd="0" presId="urn:microsoft.com/office/officeart/2005/8/layout/venn3"/>
    <dgm:cxn modelId="{7B1AFCC9-B539-4CCF-A6A4-CF6080A81943}" type="presParOf" srcId="{97CD0701-02FF-44B2-8131-005B541A1804}" destId="{4ADA9AC4-30BB-4752-9DF5-8B46620390CC}" srcOrd="2" destOrd="0" presId="urn:microsoft.com/office/officeart/2005/8/layout/venn3"/>
    <dgm:cxn modelId="{3F7064D2-2CB1-4358-92CD-0D42A7EF34E2}" type="presParOf" srcId="{97CD0701-02FF-44B2-8131-005B541A1804}" destId="{3369AB68-FBA5-4D8B-B468-B315E7FDD10F}" srcOrd="3" destOrd="0" presId="urn:microsoft.com/office/officeart/2005/8/layout/venn3"/>
    <dgm:cxn modelId="{37120BF0-D101-4BBB-9BA6-4CCF366CA4A9}" type="presParOf" srcId="{97CD0701-02FF-44B2-8131-005B541A1804}" destId="{9183E305-AA9E-4B0D-AF39-8597DD17F832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8BE87F-11FC-4A58-9312-952702C951BD}">
      <dsp:nvSpPr>
        <dsp:cNvPr id="0" name=""/>
        <dsp:cNvSpPr/>
      </dsp:nvSpPr>
      <dsp:spPr>
        <a:xfrm>
          <a:off x="1958000" y="2471709"/>
          <a:ext cx="519273" cy="18956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9636" y="0"/>
              </a:lnTo>
              <a:lnTo>
                <a:pt x="259636" y="1895611"/>
              </a:lnTo>
              <a:lnTo>
                <a:pt x="519273" y="18956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ADE7F5-BA71-48DE-811B-27E81FCCEA2A}">
      <dsp:nvSpPr>
        <dsp:cNvPr id="0" name=""/>
        <dsp:cNvSpPr/>
      </dsp:nvSpPr>
      <dsp:spPr>
        <a:xfrm>
          <a:off x="1958000" y="2471709"/>
          <a:ext cx="519273" cy="7791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9636" y="0"/>
              </a:lnTo>
              <a:lnTo>
                <a:pt x="259636" y="779172"/>
              </a:lnTo>
              <a:lnTo>
                <a:pt x="519273" y="7791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E5FD30-4D69-4447-8D2D-1CA1DCA34BF8}">
      <dsp:nvSpPr>
        <dsp:cNvPr id="0" name=""/>
        <dsp:cNvSpPr/>
      </dsp:nvSpPr>
      <dsp:spPr>
        <a:xfrm>
          <a:off x="1958000" y="2134444"/>
          <a:ext cx="519273" cy="337265"/>
        </a:xfrm>
        <a:custGeom>
          <a:avLst/>
          <a:gdLst/>
          <a:ahLst/>
          <a:cxnLst/>
          <a:rect l="0" t="0" r="0" b="0"/>
          <a:pathLst>
            <a:path>
              <a:moveTo>
                <a:pt x="0" y="337265"/>
              </a:moveTo>
              <a:lnTo>
                <a:pt x="259636" y="337265"/>
              </a:lnTo>
              <a:lnTo>
                <a:pt x="259636" y="0"/>
              </a:lnTo>
              <a:lnTo>
                <a:pt x="51927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82B9E-51D8-4AEF-870A-E4BCCFA1B45D}">
      <dsp:nvSpPr>
        <dsp:cNvPr id="0" name=""/>
        <dsp:cNvSpPr/>
      </dsp:nvSpPr>
      <dsp:spPr>
        <a:xfrm>
          <a:off x="1958000" y="797052"/>
          <a:ext cx="519273" cy="1674657"/>
        </a:xfrm>
        <a:custGeom>
          <a:avLst/>
          <a:gdLst/>
          <a:ahLst/>
          <a:cxnLst/>
          <a:rect l="0" t="0" r="0" b="0"/>
          <a:pathLst>
            <a:path>
              <a:moveTo>
                <a:pt x="0" y="1674657"/>
              </a:moveTo>
              <a:lnTo>
                <a:pt x="259636" y="1674657"/>
              </a:lnTo>
              <a:lnTo>
                <a:pt x="259636" y="0"/>
              </a:lnTo>
              <a:lnTo>
                <a:pt x="51927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11B0C0-941D-4026-81AD-6EEED7A10E0F}">
      <dsp:nvSpPr>
        <dsp:cNvPr id="0" name=""/>
        <dsp:cNvSpPr/>
      </dsp:nvSpPr>
      <dsp:spPr>
        <a:xfrm>
          <a:off x="2598" y="2096701"/>
          <a:ext cx="1955402" cy="7500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OBJETIVOS:</a:t>
          </a:r>
          <a:endParaRPr lang="ca-ES" sz="2400" kern="1200" dirty="0"/>
        </a:p>
      </dsp:txBody>
      <dsp:txXfrm>
        <a:off x="2598" y="2096701"/>
        <a:ext cx="1955402" cy="750016"/>
      </dsp:txXfrm>
    </dsp:sp>
    <dsp:sp modelId="{BDF5B488-D135-44D0-8C82-DE6E45BBA495}">
      <dsp:nvSpPr>
        <dsp:cNvPr id="0" name=""/>
        <dsp:cNvSpPr/>
      </dsp:nvSpPr>
      <dsp:spPr>
        <a:xfrm>
          <a:off x="2477274" y="180152"/>
          <a:ext cx="2596367" cy="12337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800" kern="1200" dirty="0"/>
            <a:t>Crear </a:t>
          </a:r>
          <a:r>
            <a:rPr lang="ca-ES" sz="1800" kern="1200" dirty="0" err="1"/>
            <a:t>espacios</a:t>
          </a:r>
          <a:r>
            <a:rPr lang="ca-ES" sz="1800" kern="1200" dirty="0"/>
            <a:t> </a:t>
          </a:r>
          <a:r>
            <a:rPr lang="ca-ES" sz="1800" kern="1200" dirty="0" err="1"/>
            <a:t>públicos</a:t>
          </a:r>
          <a:r>
            <a:rPr lang="ca-ES" sz="1800" kern="1200" dirty="0"/>
            <a:t> </a:t>
          </a:r>
          <a:r>
            <a:rPr lang="ca-ES" sz="1800" kern="1200" dirty="0" err="1"/>
            <a:t>adaptados</a:t>
          </a:r>
          <a:r>
            <a:rPr lang="ca-ES" sz="1800" kern="1200" dirty="0"/>
            <a:t> a las </a:t>
          </a:r>
          <a:r>
            <a:rPr lang="ca-ES" sz="1800" kern="1200" dirty="0" err="1"/>
            <a:t>necesidades</a:t>
          </a:r>
          <a:r>
            <a:rPr lang="ca-ES" sz="1800" kern="1200" dirty="0"/>
            <a:t> de las persones y </a:t>
          </a:r>
          <a:r>
            <a:rPr lang="ca-ES" sz="1800" kern="1200" dirty="0" err="1"/>
            <a:t>sus</a:t>
          </a:r>
          <a:r>
            <a:rPr lang="ca-ES" sz="1800" kern="1200" dirty="0"/>
            <a:t> </a:t>
          </a:r>
          <a:r>
            <a:rPr lang="ca-ES" sz="1800" kern="1200" dirty="0" err="1"/>
            <a:t>características</a:t>
          </a:r>
          <a:r>
            <a:rPr lang="ca-ES" sz="1800" kern="1200" dirty="0"/>
            <a:t> </a:t>
          </a:r>
          <a:r>
            <a:rPr lang="ca-ES" sz="1800" kern="1200" dirty="0" err="1"/>
            <a:t>físicas</a:t>
          </a:r>
          <a:endParaRPr lang="ca-ES" sz="1800" kern="1200" dirty="0"/>
        </a:p>
      </dsp:txBody>
      <dsp:txXfrm>
        <a:off x="2477274" y="180152"/>
        <a:ext cx="2596367" cy="1233799"/>
      </dsp:txXfrm>
    </dsp:sp>
    <dsp:sp modelId="{E00FBD5B-45DA-4EC2-B35C-B5E4C05E17FA}">
      <dsp:nvSpPr>
        <dsp:cNvPr id="0" name=""/>
        <dsp:cNvSpPr/>
      </dsp:nvSpPr>
      <dsp:spPr>
        <a:xfrm>
          <a:off x="2477274" y="1738498"/>
          <a:ext cx="2596367" cy="7918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noProof="0" dirty="0"/>
            <a:t>Mejorar la compatibilidad de horarios y lugares</a:t>
          </a:r>
        </a:p>
      </dsp:txBody>
      <dsp:txXfrm>
        <a:off x="2477274" y="1738498"/>
        <a:ext cx="2596367" cy="791892"/>
      </dsp:txXfrm>
    </dsp:sp>
    <dsp:sp modelId="{418D9B7A-35DA-4A2F-B61D-AA9C4BD4BEB4}">
      <dsp:nvSpPr>
        <dsp:cNvPr id="0" name=""/>
        <dsp:cNvSpPr/>
      </dsp:nvSpPr>
      <dsp:spPr>
        <a:xfrm>
          <a:off x="2477274" y="2854936"/>
          <a:ext cx="2596367" cy="7918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800" kern="1200" dirty="0"/>
            <a:t>Facilitar la </a:t>
          </a:r>
          <a:r>
            <a:rPr lang="ca-ES" sz="1800" kern="1200" dirty="0" err="1"/>
            <a:t>conciliación</a:t>
          </a:r>
          <a:r>
            <a:rPr lang="ca-ES" sz="1800" kern="1200" dirty="0"/>
            <a:t> familiar</a:t>
          </a:r>
        </a:p>
      </dsp:txBody>
      <dsp:txXfrm>
        <a:off x="2477274" y="2854936"/>
        <a:ext cx="2596367" cy="791892"/>
      </dsp:txXfrm>
    </dsp:sp>
    <dsp:sp modelId="{97E9377B-CC52-4C66-AEB7-549A557DBC22}">
      <dsp:nvSpPr>
        <dsp:cNvPr id="0" name=""/>
        <dsp:cNvSpPr/>
      </dsp:nvSpPr>
      <dsp:spPr>
        <a:xfrm>
          <a:off x="2477274" y="3971374"/>
          <a:ext cx="2596367" cy="7918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800" kern="1200" dirty="0"/>
            <a:t>Facilitar las </a:t>
          </a:r>
          <a:r>
            <a:rPr lang="ca-ES" sz="1800" kern="1200" dirty="0" err="1"/>
            <a:t>tareas</a:t>
          </a:r>
          <a:r>
            <a:rPr lang="ca-ES" sz="1800" kern="1200" dirty="0"/>
            <a:t> de </a:t>
          </a:r>
          <a:r>
            <a:rPr lang="ca-ES" sz="1800" kern="1200" dirty="0" err="1"/>
            <a:t>cuidado</a:t>
          </a:r>
          <a:r>
            <a:rPr lang="ca-ES" sz="1800" kern="1200" dirty="0"/>
            <a:t> </a:t>
          </a:r>
          <a:r>
            <a:rPr lang="ca-ES" sz="1800" kern="1200" dirty="0" err="1"/>
            <a:t>mejorando</a:t>
          </a:r>
          <a:r>
            <a:rPr lang="ca-ES" sz="1800" kern="1200" dirty="0"/>
            <a:t> la </a:t>
          </a:r>
          <a:r>
            <a:rPr lang="ca-ES" sz="1800" kern="1200" dirty="0" err="1"/>
            <a:t>accesibilidad</a:t>
          </a:r>
          <a:endParaRPr lang="ca-ES" sz="1800" kern="1200" dirty="0"/>
        </a:p>
      </dsp:txBody>
      <dsp:txXfrm>
        <a:off x="2477274" y="3971374"/>
        <a:ext cx="2596367" cy="7918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0E64E-44F7-4984-BEB3-2D667845436B}">
      <dsp:nvSpPr>
        <dsp:cNvPr id="0" name=""/>
        <dsp:cNvSpPr/>
      </dsp:nvSpPr>
      <dsp:spPr>
        <a:xfrm>
          <a:off x="2560" y="1352047"/>
          <a:ext cx="2239323" cy="223932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3237" tIns="16510" rIns="123237" bIns="16510" numCol="1" spcCol="1270" anchor="ctr" anchorCtr="1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accesibilidad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/>
            <a:t>Rampas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/>
            <a:t>Pasos de peatones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/>
            <a:t>Creación de espacios para  lactancia materna e higiene del bebe</a:t>
          </a:r>
        </a:p>
      </dsp:txBody>
      <dsp:txXfrm>
        <a:off x="330501" y="1679988"/>
        <a:ext cx="1583441" cy="1583441"/>
      </dsp:txXfrm>
    </dsp:sp>
    <dsp:sp modelId="{4ADA9AC4-30BB-4752-9DF5-8B46620390CC}">
      <dsp:nvSpPr>
        <dsp:cNvPr id="0" name=""/>
        <dsp:cNvSpPr/>
      </dsp:nvSpPr>
      <dsp:spPr>
        <a:xfrm>
          <a:off x="1794019" y="1352047"/>
          <a:ext cx="2239323" cy="223932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3237" tIns="16510" rIns="123237" bIns="16510" numCol="1" spcCol="1270" anchor="ctr" anchorCtr="1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movilidad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/>
            <a:t>Ampliación de aceras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/>
            <a:t>Carril Bici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/>
            <a:t>Creación de recorridos seguros</a:t>
          </a:r>
        </a:p>
      </dsp:txBody>
      <dsp:txXfrm>
        <a:off x="2121960" y="1679988"/>
        <a:ext cx="1583441" cy="1583441"/>
      </dsp:txXfrm>
    </dsp:sp>
    <dsp:sp modelId="{9183E305-AA9E-4B0D-AF39-8597DD17F832}">
      <dsp:nvSpPr>
        <dsp:cNvPr id="0" name=""/>
        <dsp:cNvSpPr/>
      </dsp:nvSpPr>
      <dsp:spPr>
        <a:xfrm>
          <a:off x="3585478" y="1352047"/>
          <a:ext cx="2239323" cy="223932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3237" tIns="16510" rIns="123237" bIns="16510" numCol="1" spcCol="1270" anchor="ctr" anchorCtr="1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Diseño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/>
            <a:t>Espacios de relación inclusivos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/>
            <a:t>Aseos públicos adaptados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/>
            <a:t>Espacios de recreo seguros, inclusivos  y neutros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000" kern="1200" dirty="0"/>
        </a:p>
      </dsp:txBody>
      <dsp:txXfrm>
        <a:off x="3913419" y="1679988"/>
        <a:ext cx="1583441" cy="15834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F130F-59D6-496E-89C3-87D240CCB876}" type="datetimeFigureOut">
              <a:rPr lang="es-ES" smtClean="0"/>
              <a:pPr/>
              <a:t>23/07/2018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0C5FC-FC23-45EE-9D85-E9886862FCD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799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0158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538874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100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86149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101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076954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102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492534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103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034116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104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349275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105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838601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106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98987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107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01238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108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34894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109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5846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945436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80074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01562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589590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251936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065894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3549203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16436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696789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148208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4143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	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505583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754505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124051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752519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050330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4604653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097064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097064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097064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345998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2609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2987893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250798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2356392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1559390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8829543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886028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33172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111724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4294783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7866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93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027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93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93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06991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543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2040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5432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543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2536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543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5432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5432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5432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5432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12637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3726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90930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5432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5432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5432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5432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5432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5432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5432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5432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5432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543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90930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5432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5432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5432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5432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72909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84620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06138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6070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89622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9565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14635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2536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584445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25251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736812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26515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286549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0278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38432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58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050060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9358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582462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97751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863671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62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204102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63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592513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64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966938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65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894488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66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161374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67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058632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68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634994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69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0732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54795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70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10234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71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959479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72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6157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73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678645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74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878719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75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848130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76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948563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77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229778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78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797603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79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441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742379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80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255882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81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283803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82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036584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83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691283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84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064418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85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317592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86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381361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87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632703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88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998063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89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1992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9322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90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245075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91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626062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92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488653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93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443408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94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606647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95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595146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96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22367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97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31503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98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380008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0C5FC-FC23-45EE-9D85-E9886862FCD0}" type="slidenum">
              <a:rPr lang="es-ES" smtClean="0"/>
              <a:pPr/>
              <a:t>99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4298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2672-2340-4F0C-B068-9995567A2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E4F14B-A44D-4F79-B062-8261C8B6A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D460DC-5192-4EBA-8806-E2732AEBC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0DAAB-745A-4B64-A7FB-184545E90F9D}" type="datetimeFigureOut">
              <a:rPr lang="ca-ES" smtClean="0"/>
              <a:pPr/>
              <a:t>23/7/2018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6C2B0C-4DAB-4C2A-953D-A96E4F15B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11FABB-488F-4DE0-8D88-BC2490867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2B385-60AB-4349-9710-70715C2F69B2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16905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CF93D1-D128-4325-A6F3-E75C06CD1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40A097A-72C2-4E9C-A58C-A26FD4B60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89AFB0-48D1-4DD0-86B2-A636F134C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0DAAB-745A-4B64-A7FB-184545E90F9D}" type="datetimeFigureOut">
              <a:rPr lang="ca-ES" smtClean="0"/>
              <a:pPr/>
              <a:t>23/7/2018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C73B8C-B47A-4F0F-B91C-9ACAA358E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C99B5C-6D05-4D41-A2F1-EEA96A8F6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2B385-60AB-4349-9710-70715C2F69B2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10547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C7EACD9-4FCE-415C-9FC5-717408E12D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0F80C43-76ED-4171-9FA2-C6CDFDC63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8FA8D-5B77-4112-A68E-94A148F60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0DAAB-745A-4B64-A7FB-184545E90F9D}" type="datetimeFigureOut">
              <a:rPr lang="ca-ES" smtClean="0"/>
              <a:pPr/>
              <a:t>23/7/2018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65774D-AC7B-4FCF-8337-DC3F323B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C0B58B-6A14-482E-AFDF-AED0FBD67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2B385-60AB-4349-9710-70715C2F69B2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17043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0843FC-330D-4ABC-B33A-34C9D8C9C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CB7EC1-EDDC-4F9A-89B1-DA56B8AC9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B05E05-FB99-4693-877A-23F52C0C4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0DAAB-745A-4B64-A7FB-184545E90F9D}" type="datetimeFigureOut">
              <a:rPr lang="ca-ES" smtClean="0"/>
              <a:pPr/>
              <a:t>23/7/2018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81DFDA-0CC4-46D5-894B-789F8B014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1CA45-8E16-4714-BBE2-6BB4F0E63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2B385-60AB-4349-9710-70715C2F69B2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63356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E8CF58-7EAC-4A6A-B09C-105D22C55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BA402B-E523-4884-B90C-778047E4B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BFB02E-AE40-43B7-95C6-94FA622C2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0DAAB-745A-4B64-A7FB-184545E90F9D}" type="datetimeFigureOut">
              <a:rPr lang="ca-ES" smtClean="0"/>
              <a:pPr/>
              <a:t>23/7/2018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C36585-52F6-4A47-A08B-60710E337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153BCD-FD7A-45C0-86DA-AF0113196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2B385-60AB-4349-9710-70715C2F69B2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95881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EA2BAB-1413-4157-98D1-EAFC21BAE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473773-AC63-4253-89D5-20CE4D942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4AC8E1E-1F1D-4B94-89CC-74E4E0A3F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497DB1-250D-4C7D-99F3-907572C6A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0DAAB-745A-4B64-A7FB-184545E90F9D}" type="datetimeFigureOut">
              <a:rPr lang="ca-ES" smtClean="0"/>
              <a:pPr/>
              <a:t>23/7/2018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8003336-B888-4316-B77B-62E3615C2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624EEF8-D832-46BC-8134-D7F411FEC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2B385-60AB-4349-9710-70715C2F69B2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6419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AC88F5-516B-421A-AB54-548CF755F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877DC7-6D4C-4371-8B2B-FD9245CC2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629A94-C940-4D33-9948-CABCBDDA9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17B4990-5CEC-4B4D-A8A2-8B750BC756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593DBA2-6EBE-4A69-90B1-85B13D5DE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20B4560-10E2-4F9A-B6D6-C1C4B715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0DAAB-745A-4B64-A7FB-184545E90F9D}" type="datetimeFigureOut">
              <a:rPr lang="ca-ES" smtClean="0"/>
              <a:pPr/>
              <a:t>23/7/2018</a:t>
            </a:fld>
            <a:endParaRPr lang="ca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4859B25-934B-48BD-B9BE-C09894849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7DDF71A-9BD3-4E8E-9417-272A6E1D3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2B385-60AB-4349-9710-70715C2F69B2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9871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7F0D86-DC38-4B92-8BF1-17B32A8E5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0318D2D-81AF-4883-A86A-3BCA1262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0DAAB-745A-4B64-A7FB-184545E90F9D}" type="datetimeFigureOut">
              <a:rPr lang="ca-ES" smtClean="0"/>
              <a:pPr/>
              <a:t>23/7/2018</a:t>
            </a:fld>
            <a:endParaRPr lang="ca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C45FD9-C4D1-478B-93D5-F744EE8C1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29607C6-4E33-4B9A-8C46-A6ADD1E03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2B385-60AB-4349-9710-70715C2F69B2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5947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2915C0E-6352-44DB-9A2D-9B437665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0DAAB-745A-4B64-A7FB-184545E90F9D}" type="datetimeFigureOut">
              <a:rPr lang="ca-ES" smtClean="0"/>
              <a:pPr/>
              <a:t>23/7/2018</a:t>
            </a:fld>
            <a:endParaRPr lang="ca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695440B-881D-4E2A-9E7C-AD5946EF7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FF907BC-D6DC-4572-98B2-712CAA27B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2B385-60AB-4349-9710-70715C2F69B2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96573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BD377E-C0CD-43B8-9A8C-4874941ED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E6F131-C9CE-4211-968F-3C032FA56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0CAA79A-BB24-4231-BC56-42640E8B9C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14DF480-B9C0-4887-9383-6279F8A15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0DAAB-745A-4B64-A7FB-184545E90F9D}" type="datetimeFigureOut">
              <a:rPr lang="ca-ES" smtClean="0"/>
              <a:pPr/>
              <a:t>23/7/2018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296651-B39F-444A-BD0B-63878EA4D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F0298A8-F740-445B-A289-DDAB71017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2B385-60AB-4349-9710-70715C2F69B2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4572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CCDDD3-822B-47C8-A24C-235109251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863B682-99C1-4045-B5B3-29C40F567C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B02085E-C124-40E4-BD30-115D83AD0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823CE11-0AB5-4D84-98C8-AEF2184EB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0DAAB-745A-4B64-A7FB-184545E90F9D}" type="datetimeFigureOut">
              <a:rPr lang="ca-ES" smtClean="0"/>
              <a:pPr/>
              <a:t>23/7/2018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B77082-3A48-4735-BEF1-94BF194DF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AF1937-F91E-422A-946C-89F035FF8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2B385-60AB-4349-9710-70715C2F69B2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58748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F2083B-40A3-4E63-A04A-ED827492E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2AE67A-DC71-47B0-9B45-130C33072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F4865C-4057-403B-81A3-4516D56609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0DAAB-745A-4B64-A7FB-184545E90F9D}" type="datetimeFigureOut">
              <a:rPr lang="ca-ES" smtClean="0"/>
              <a:pPr/>
              <a:t>23/7/2018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2A5210-4307-42BB-B904-AD2B4991F8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BA935D-169A-4E96-AEA8-6F3036009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2B385-60AB-4349-9710-70715C2F69B2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1841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19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20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21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22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23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emf"/><Relationship Id="rId3" Type="http://schemas.openxmlformats.org/officeDocument/2006/relationships/image" Target="../media/image2.png"/><Relationship Id="rId7" Type="http://schemas.openxmlformats.org/officeDocument/2006/relationships/image" Target="../media/image132.emf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6.jpe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34.emf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comments" Target="../comments/comment1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emf"/><Relationship Id="rId3" Type="http://schemas.openxmlformats.org/officeDocument/2006/relationships/image" Target="../media/image2.png"/><Relationship Id="rId7" Type="http://schemas.openxmlformats.org/officeDocument/2006/relationships/image" Target="../media/image142.emf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6.jpe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emf"/><Relationship Id="rId3" Type="http://schemas.openxmlformats.org/officeDocument/2006/relationships/image" Target="../media/image2.png"/><Relationship Id="rId7" Type="http://schemas.openxmlformats.org/officeDocument/2006/relationships/image" Target="../media/image145.emf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6.jpe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47.emf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48.jpe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50.jpeg"/><Relationship Id="rId4" Type="http://schemas.openxmlformats.org/officeDocument/2006/relationships/image" Target="../media/image3.png"/><Relationship Id="rId9" Type="http://schemas.openxmlformats.org/officeDocument/2006/relationships/image" Target="../media/image149.jpe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emf"/><Relationship Id="rId3" Type="http://schemas.openxmlformats.org/officeDocument/2006/relationships/image" Target="../media/image2.png"/><Relationship Id="rId7" Type="http://schemas.openxmlformats.org/officeDocument/2006/relationships/image" Target="../media/image151.emf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6.jpe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54.emf"/><Relationship Id="rId4" Type="http://schemas.openxmlformats.org/officeDocument/2006/relationships/image" Target="../media/image3.png"/><Relationship Id="rId9" Type="http://schemas.openxmlformats.org/officeDocument/2006/relationships/image" Target="../media/image15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1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17.pn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emf"/><Relationship Id="rId3" Type="http://schemas.openxmlformats.org/officeDocument/2006/relationships/image" Target="../media/image2.png"/><Relationship Id="rId7" Type="http://schemas.openxmlformats.org/officeDocument/2006/relationships/image" Target="../media/image155.emf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6.jpe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2.png"/><Relationship Id="rId7" Type="http://schemas.openxmlformats.org/officeDocument/2006/relationships/image" Target="../media/image157.emf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6.jpe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57.emf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59.jpe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60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54.emf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61.emf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62.emf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.jpeg"/><Relationship Id="rId4" Type="http://schemas.openxmlformats.org/officeDocument/2006/relationships/image" Target="../media/image23.pn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36.jpeg"/><Relationship Id="rId4" Type="http://schemas.openxmlformats.org/officeDocument/2006/relationships/image" Target="../media/image3.png"/><Relationship Id="rId9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38.jpeg"/><Relationship Id="rId4" Type="http://schemas.openxmlformats.org/officeDocument/2006/relationships/image" Target="../media/image3.png"/><Relationship Id="rId9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0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8.jpeg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5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53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5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hyperlink" Target="http://usa.streetsblog.org/2014/02/07/talking-headways-podcast-with-special-guest-jan-gehl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10" Type="http://schemas.openxmlformats.org/officeDocument/2006/relationships/image" Target="../media/image6.jpe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58.jpeg"/><Relationship Id="rId4" Type="http://schemas.openxmlformats.org/officeDocument/2006/relationships/image" Target="../media/image3.png"/><Relationship Id="rId9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9.png"/><Relationship Id="rId7" Type="http://schemas.openxmlformats.org/officeDocument/2006/relationships/image" Target="../media/image4.pn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61.jpeg"/><Relationship Id="rId5" Type="http://schemas.openxmlformats.org/officeDocument/2006/relationships/image" Target="../media/image3.png"/><Relationship Id="rId10" Type="http://schemas.openxmlformats.org/officeDocument/2006/relationships/image" Target="../media/image60.jpe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65.jpeg"/><Relationship Id="rId5" Type="http://schemas.openxmlformats.org/officeDocument/2006/relationships/image" Target="../media/image3.png"/><Relationship Id="rId10" Type="http://schemas.openxmlformats.org/officeDocument/2006/relationships/image" Target="../media/image64.jpe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67.jpeg"/><Relationship Id="rId4" Type="http://schemas.openxmlformats.org/officeDocument/2006/relationships/image" Target="../media/image3.png"/><Relationship Id="rId9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69.jpeg"/><Relationship Id="rId4" Type="http://schemas.openxmlformats.org/officeDocument/2006/relationships/image" Target="../media/image3.png"/><Relationship Id="rId9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73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75.jpeg"/><Relationship Id="rId4" Type="http://schemas.openxmlformats.org/officeDocument/2006/relationships/image" Target="../media/image3.png"/><Relationship Id="rId9" Type="http://schemas.openxmlformats.org/officeDocument/2006/relationships/image" Target="../media/image74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hyperlink" Target="mailto:ambrosio.ferrer@alzira.es" TargetMode="Externa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6.jpe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8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8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8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8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87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89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9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9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9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9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94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95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96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97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9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99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0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1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2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3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4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5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6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7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9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10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11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12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13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14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15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16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17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rque del Milenio Chicago y La Alubia [QuÃ© ver y hacer]">
            <a:extLst>
              <a:ext uri="{FF2B5EF4-FFF2-40B4-BE49-F238E27FC236}">
                <a16:creationId xmlns:a16="http://schemas.microsoft.com/office/drawing/2014/main" id="{2F02FC61-3465-46D9-9520-B4F0D280AB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10"/>
          <a:stretch/>
        </p:blipFill>
        <p:spPr bwMode="auto">
          <a:xfrm>
            <a:off x="861390" y="0"/>
            <a:ext cx="11330609" cy="625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A5C4D21-7422-45D1-9696-855B817B4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4589" y="3863689"/>
            <a:ext cx="9144000" cy="2387600"/>
          </a:xfrm>
        </p:spPr>
        <p:txBody>
          <a:bodyPr/>
          <a:lstStyle/>
          <a:p>
            <a:br>
              <a:rPr lang="es-ES" dirty="0"/>
            </a:br>
            <a:endParaRPr lang="ca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	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6E4B32E-DBA1-4C71-AD1A-0DE0B4A1761A}"/>
              </a:ext>
            </a:extLst>
          </p:cNvPr>
          <p:cNvSpPr/>
          <p:nvPr/>
        </p:nvSpPr>
        <p:spPr>
          <a:xfrm>
            <a:off x="1179044" y="145046"/>
            <a:ext cx="106953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ESPACIO PÚBLICO Y ARQUITECTURA</a:t>
            </a:r>
          </a:p>
        </p:txBody>
      </p:sp>
      <p:pic>
        <p:nvPicPr>
          <p:cNvPr id="9" name="Imagen 8" descr="logo_BO">
            <a:extLst>
              <a:ext uri="{FF2B5EF4-FFF2-40B4-BE49-F238E27FC236}">
                <a16:creationId xmlns:a16="http://schemas.microsoft.com/office/drawing/2014/main" id="{8D039161-25A8-4A61-AA9E-85C4F84900C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A36AD567-AC60-4B4A-B22F-B3DFE6F7672F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81977983-0883-4852-8390-0B9C2B59BA7C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390156B-5D88-40E4-AE3C-69D14E54618E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82437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6" name="Imagen 5" descr="2_PROJEKTA_URBES_PatxiGalarraga_MirenVives (1).pdf - Adobe Acrobat Reader DC">
            <a:extLst>
              <a:ext uri="{FF2B5EF4-FFF2-40B4-BE49-F238E27FC236}">
                <a16:creationId xmlns:a16="http://schemas.microsoft.com/office/drawing/2014/main" id="{16729D4C-F52B-4E5D-B567-5C6492D6A5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1894" y="193729"/>
            <a:ext cx="9488211" cy="5863831"/>
          </a:xfrm>
          <a:prstGeom prst="rect">
            <a:avLst/>
          </a:prstGeom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48FB6D31-0E0B-4B96-8BF3-F46A98F0754F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221" y="6314594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064278AA-F109-49BB-9720-A7EB33103944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4D4413D6-9F96-43BF-B2AF-D86B84B0FB19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73421DD-1052-4163-BECF-B43A194603A4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4203639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6B5F7C67-453B-49B4-ABB5-94263839D2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5470" y="444998"/>
            <a:ext cx="7641060" cy="574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1908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1866427D-7110-4DB5-B077-9FDAE20D1BD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8670" y="731792"/>
            <a:ext cx="8394659" cy="478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8542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019096F0-AB03-4AAE-BFAB-FDAD6B0F90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067" y="498763"/>
            <a:ext cx="7945860" cy="568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941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DE2B23E2-6243-4A0B-B71D-CF677EE84F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067" y="263236"/>
            <a:ext cx="8044089" cy="559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8633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BABDC0AC-717C-42B6-811A-92BC89CECE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4470" y="388928"/>
            <a:ext cx="8403060" cy="585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557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B14024D-5401-47B5-AF21-8B2C4F6631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0617" y="393173"/>
            <a:ext cx="9450766" cy="5889768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A2306B5B-F005-4CCC-BC0E-6E7BC415E404}"/>
              </a:ext>
            </a:extLst>
          </p:cNvPr>
          <p:cNvGrpSpPr/>
          <p:nvPr/>
        </p:nvGrpSpPr>
        <p:grpSpPr>
          <a:xfrm>
            <a:off x="3643642" y="6251289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308BD525-2B87-4402-ABBB-D0E1BAEAD9C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8860F925-4FCA-424A-AC3A-4874101666A2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465775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9910549-83D4-4B4A-B744-63F02A81B0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4728" y="649619"/>
            <a:ext cx="9362845" cy="4229239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766479BD-ACAC-4212-885C-EBF1A4343BA0}"/>
              </a:ext>
            </a:extLst>
          </p:cNvPr>
          <p:cNvGrpSpPr/>
          <p:nvPr/>
        </p:nvGrpSpPr>
        <p:grpSpPr>
          <a:xfrm>
            <a:off x="3643642" y="6251289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E56483AD-B1A4-4FE5-8F66-382F818C69B4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CF15524F-17E6-4460-ABFF-74C8AE28B0EA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2435913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4D0AB4D-34F7-47DD-B2C1-805A396524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8225" y="200019"/>
            <a:ext cx="9296401" cy="5915821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C2E64677-473F-4281-A6BD-8D6968122363}"/>
              </a:ext>
            </a:extLst>
          </p:cNvPr>
          <p:cNvGrpSpPr/>
          <p:nvPr/>
        </p:nvGrpSpPr>
        <p:grpSpPr>
          <a:xfrm>
            <a:off x="3643642" y="6251289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61035801-E407-4FE9-8558-D0F3E03B1504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A714D48-0516-4318-B5DD-40DA3EA321B2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8699185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842BE91-F46C-46A3-BEEA-3DD7EFCB35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0622" y="63305"/>
            <a:ext cx="8746435" cy="6292271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CD99F392-52C9-4D8D-B64C-87C93F4F0304}"/>
              </a:ext>
            </a:extLst>
          </p:cNvPr>
          <p:cNvGrpSpPr/>
          <p:nvPr/>
        </p:nvGrpSpPr>
        <p:grpSpPr>
          <a:xfrm>
            <a:off x="3643642" y="6251289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C24323C0-FA99-42B0-84F7-CDCEAFF998E4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4FA13F0B-F484-4D74-BF80-E343230CFB23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1406443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22A1C83-3EE4-40C2-BD9C-A654140104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2264" y="791616"/>
            <a:ext cx="8154968" cy="4634995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A0901E15-364C-4ECD-B20D-595678153569}"/>
              </a:ext>
            </a:extLst>
          </p:cNvPr>
          <p:cNvGrpSpPr/>
          <p:nvPr/>
        </p:nvGrpSpPr>
        <p:grpSpPr>
          <a:xfrm>
            <a:off x="3643642" y="6251289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AD503417-F14E-4984-999D-D938829DCCD4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4416E1C0-90DD-4682-AA84-0D9F4F176F97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07803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2_PROJEKTA_URBES_PatxiGalarraga_MirenVives (1).pdf - Adobe Acrobat Reader DC">
            <a:extLst>
              <a:ext uri="{FF2B5EF4-FFF2-40B4-BE49-F238E27FC236}">
                <a16:creationId xmlns:a16="http://schemas.microsoft.com/office/drawing/2014/main" id="{805753CF-3C36-4052-868A-35734C1042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389" y="0"/>
            <a:ext cx="11330609" cy="6251289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ESPACIO PÚBLICO Y ARQUITECTURA	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574D048B-B2B4-4502-99DD-705BB2E04C61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8" name="Imagen 7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E3E17137-733D-4739-AB0B-9DCF104895DC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175022E1-080E-487B-AD1D-6D71AA25C69F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8827460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F1592CF-FA53-40C8-AD78-CDBEF5806D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2224" y="274320"/>
            <a:ext cx="7991856" cy="5630612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58519CD0-7E05-4142-B6CB-B1809325CC2F}"/>
              </a:ext>
            </a:extLst>
          </p:cNvPr>
          <p:cNvGrpSpPr/>
          <p:nvPr/>
        </p:nvGrpSpPr>
        <p:grpSpPr>
          <a:xfrm>
            <a:off x="3643642" y="6251289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42224251-7180-49A3-87F3-E0A658811F55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A5EEC285-B1C3-4B41-8951-1745629AD00D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2616249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848899" y="666809"/>
            <a:ext cx="94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Servicios Higiénicos: Consideraciones Previas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4943B39-0C25-4F3A-BF61-68544F152B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4625" y="1128474"/>
            <a:ext cx="5100383" cy="4517482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5B6CA794-C291-4145-B24A-6A659B3492BA}"/>
              </a:ext>
            </a:extLst>
          </p:cNvPr>
          <p:cNvGrpSpPr/>
          <p:nvPr/>
        </p:nvGrpSpPr>
        <p:grpSpPr>
          <a:xfrm>
            <a:off x="3643642" y="6251289"/>
            <a:ext cx="1988700" cy="609749"/>
            <a:chOff x="3643642" y="6255605"/>
            <a:chExt cx="1988700" cy="609749"/>
          </a:xfrm>
        </p:grpSpPr>
        <p:pic>
          <p:nvPicPr>
            <p:cNvPr id="12" name="Imagen 11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4118C58A-CA78-4FEA-B39A-4AF4870FC687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E7FF1EBA-66D9-4DCE-88BA-70D6639656CA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9662013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848899" y="666809"/>
            <a:ext cx="94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Servicios Higiénicos: Consideraciones Previas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0CA3E6A-58EF-4BF9-A146-983BC7868E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1960" y="2039036"/>
            <a:ext cx="7380760" cy="3536614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86D1C201-6B6F-49C2-B522-DD5BABD04F73}"/>
              </a:ext>
            </a:extLst>
          </p:cNvPr>
          <p:cNvGrpSpPr/>
          <p:nvPr/>
        </p:nvGrpSpPr>
        <p:grpSpPr>
          <a:xfrm>
            <a:off x="3643642" y="6251289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49EB6358-C4D9-40BC-AE11-651F2A0EB57A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BFAE3032-2E62-4F53-ABB0-38D50D76AE03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4916776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848899" y="666809"/>
            <a:ext cx="94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Servicios Higiénicos: Recorrido y señalización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9BA1F3F-4E21-43C3-A957-91398DB8F84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35480" y="1794010"/>
            <a:ext cx="3009874" cy="186421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3C1CA93-1F01-4E6C-96AB-F5E670760F6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70182" y="1866408"/>
            <a:ext cx="3009874" cy="18551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8C84A7-C86C-443A-9140-4F68A88B402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13795" y="4090049"/>
            <a:ext cx="906589" cy="1691438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08938DB3-9C4B-4128-A6A3-2F11A464DB0B}"/>
              </a:ext>
            </a:extLst>
          </p:cNvPr>
          <p:cNvGrpSpPr/>
          <p:nvPr/>
        </p:nvGrpSpPr>
        <p:grpSpPr>
          <a:xfrm>
            <a:off x="3643642" y="6251289"/>
            <a:ext cx="1988700" cy="609749"/>
            <a:chOff x="3643642" y="6255605"/>
            <a:chExt cx="1988700" cy="609749"/>
          </a:xfrm>
        </p:grpSpPr>
        <p:pic>
          <p:nvPicPr>
            <p:cNvPr id="13" name="Imagen 12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AFEC4998-341C-405D-B04B-4C52D90F72EE}"/>
                </a:ext>
              </a:extLst>
            </p:cNvPr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2800173A-1B60-475E-A866-ACC53A9EDDDC}"/>
                </a:ext>
              </a:extLst>
            </p:cNvPr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6999591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790102" y="263338"/>
            <a:ext cx="94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Servicios Higiénicos: sanitarios y áreas de influencia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00A3F50-9357-423E-8BF0-F614DB5909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3931" y="825118"/>
            <a:ext cx="5464138" cy="5326055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DAE5C79A-E785-4529-8E92-266486FB13C9}"/>
              </a:ext>
            </a:extLst>
          </p:cNvPr>
          <p:cNvGrpSpPr/>
          <p:nvPr/>
        </p:nvGrpSpPr>
        <p:grpSpPr>
          <a:xfrm>
            <a:off x="3643642" y="6251289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34A9B047-EFA2-4B16-8151-D3DAACCD14B1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DE0F70FE-938A-42E2-A158-1615B6E140D9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7205325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790102" y="263338"/>
            <a:ext cx="94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Servicios Higiénicos: sanitarios y áreas de influencia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6DFD1E4-DBAE-4996-8406-34046D497AE7}"/>
              </a:ext>
            </a:extLst>
          </p:cNvPr>
          <p:cNvSpPr txBox="1"/>
          <p:nvPr/>
        </p:nvSpPr>
        <p:spPr>
          <a:xfrm>
            <a:off x="2055459" y="2551837"/>
            <a:ext cx="92078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dirty="0"/>
              <a:t>El </a:t>
            </a:r>
            <a:r>
              <a:rPr lang="es-ES" b="1" dirty="0"/>
              <a:t>grado de accesibilidad exigible </a:t>
            </a:r>
            <a:r>
              <a:rPr lang="es-ES" dirty="0"/>
              <a:t>en función del uso al que se destine el aseo, ya sea    público o privado, que determina la doble o simple posibilidad de transferencia al inodoro</a:t>
            </a:r>
          </a:p>
          <a:p>
            <a:pPr marL="342900" indent="-342900">
              <a:buAutoNum type="arabicPeriod"/>
            </a:pPr>
            <a:r>
              <a:rPr lang="es-ES" dirty="0"/>
              <a:t>La </a:t>
            </a:r>
            <a:r>
              <a:rPr lang="es-ES" b="1" dirty="0"/>
              <a:t>dotación </a:t>
            </a:r>
            <a:r>
              <a:rPr lang="es-ES" dirty="0"/>
              <a:t>concreta de sanitarios en la cabina o el aseo.</a:t>
            </a:r>
          </a:p>
          <a:p>
            <a:pPr marL="342900" indent="-342900">
              <a:buAutoNum type="arabicPeriod"/>
            </a:pPr>
            <a:r>
              <a:rPr lang="es-ES" b="1" dirty="0"/>
              <a:t>La localización </a:t>
            </a:r>
            <a:r>
              <a:rPr lang="es-ES" dirty="0"/>
              <a:t>de los sanitarios, su interrelación y su ubicación respecto del acceso.</a:t>
            </a:r>
          </a:p>
          <a:p>
            <a:pPr marL="342900" indent="-342900">
              <a:buAutoNum type="arabicPeriod"/>
            </a:pPr>
            <a:r>
              <a:rPr lang="es-ES" dirty="0"/>
              <a:t>El </a:t>
            </a:r>
            <a:r>
              <a:rPr lang="es-ES" b="1" dirty="0"/>
              <a:t>tipo de puerta </a:t>
            </a:r>
            <a:r>
              <a:rPr lang="es-ES" dirty="0"/>
              <a:t>empleado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C04CC7-4644-4D26-B0AB-D30B2AC15AE8}"/>
              </a:ext>
            </a:extLst>
          </p:cNvPr>
          <p:cNvSpPr txBox="1"/>
          <p:nvPr/>
        </p:nvSpPr>
        <p:spPr>
          <a:xfrm>
            <a:off x="2055459" y="1737360"/>
            <a:ext cx="7362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Variables que influyen en la configuración: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A9DA0A4F-8A63-4839-BF92-605AE2B53481}"/>
              </a:ext>
            </a:extLst>
          </p:cNvPr>
          <p:cNvGrpSpPr/>
          <p:nvPr/>
        </p:nvGrpSpPr>
        <p:grpSpPr>
          <a:xfrm>
            <a:off x="3643642" y="6251289"/>
            <a:ext cx="1988700" cy="609749"/>
            <a:chOff x="3643642" y="6255605"/>
            <a:chExt cx="1988700" cy="609749"/>
          </a:xfrm>
        </p:grpSpPr>
        <p:pic>
          <p:nvPicPr>
            <p:cNvPr id="12" name="Imagen 11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4EDD228F-9E65-417E-A55A-A7E76589480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D49C7CE6-6437-4F49-941D-322FA7DFEFEB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5436219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790102" y="263338"/>
            <a:ext cx="94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Servicios Higiénicos: ejemplos de configuraciones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2F97F09-20CB-4E37-A238-52F17B7140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0102" y="1158593"/>
            <a:ext cx="7973568" cy="4722410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C770BB40-0BE6-4715-8B8A-454DFD2959B6}"/>
              </a:ext>
            </a:extLst>
          </p:cNvPr>
          <p:cNvGrpSpPr/>
          <p:nvPr/>
        </p:nvGrpSpPr>
        <p:grpSpPr>
          <a:xfrm>
            <a:off x="3643642" y="6251289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8ABB649F-375C-4428-B352-7D53277BB435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E80F1A4A-7DA5-40B4-B67A-3F301FDD4327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0917049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790102" y="263338"/>
            <a:ext cx="94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Servicios Higiénicos: ejemplos de configuraciones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2F97F09-20CB-4E37-A238-52F17B7140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0102" y="1438832"/>
            <a:ext cx="7973568" cy="3980335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998AEFEC-ACE9-4BD5-AE60-2D17B5B84EB4}"/>
              </a:ext>
            </a:extLst>
          </p:cNvPr>
          <p:cNvGrpSpPr/>
          <p:nvPr/>
        </p:nvGrpSpPr>
        <p:grpSpPr>
          <a:xfrm>
            <a:off x="3643642" y="6251289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C44DB9DD-E15D-4BCE-B917-EA68018CE7B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F8FEC8D2-0ED8-4E69-8AB6-5AC399C2D833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2340688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790102" y="263338"/>
            <a:ext cx="94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Servicios Higiénicos: ejemplos de configuraciones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2F97F09-20CB-4E37-A238-52F17B7140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0102" y="1333499"/>
            <a:ext cx="7805928" cy="4191001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308503B9-AF5A-4B15-A373-48B472656FC8}"/>
              </a:ext>
            </a:extLst>
          </p:cNvPr>
          <p:cNvGrpSpPr/>
          <p:nvPr/>
        </p:nvGrpSpPr>
        <p:grpSpPr>
          <a:xfrm>
            <a:off x="3643642" y="6251289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97B75987-FB55-46F9-A70E-986CB38271ED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63BD79FE-BA91-431B-8EDF-4446C0B5CF8D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3839053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790102" y="263338"/>
            <a:ext cx="94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Servicios Higiénicos: ejemplos de configuraciones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2F97F09-20CB-4E37-A238-52F17B7140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5976" y="1239893"/>
            <a:ext cx="7973568" cy="3724303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D20911E3-C6C7-423F-9AF2-B672EC71CF1D}"/>
              </a:ext>
            </a:extLst>
          </p:cNvPr>
          <p:cNvGrpSpPr/>
          <p:nvPr/>
        </p:nvGrpSpPr>
        <p:grpSpPr>
          <a:xfrm>
            <a:off x="3643642" y="6251289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AB2E10CE-CFEF-4B05-B542-1935961CE843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F80ADA9-ABCB-4A9F-B785-D0C309A3AE8D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61947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2_PROJEKTA_URBES_PatxiGalarraga_MirenVives (1).pdf - Adobe Acrobat Reader DC">
            <a:extLst>
              <a:ext uri="{FF2B5EF4-FFF2-40B4-BE49-F238E27FC236}">
                <a16:creationId xmlns:a16="http://schemas.microsoft.com/office/drawing/2014/main" id="{0F5C2BA2-9042-45BF-AD74-DAB5D8AA4F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390" y="-1"/>
            <a:ext cx="11330610" cy="6245219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39C7B7BC-3372-4695-A226-F87867A5B66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688B20C5-F8CC-4F8A-979E-42D734AC4296}"/>
              </a:ext>
            </a:extLst>
          </p:cNvPr>
          <p:cNvGrpSpPr/>
          <p:nvPr/>
        </p:nvGrpSpPr>
        <p:grpSpPr>
          <a:xfrm>
            <a:off x="3471106" y="6245218"/>
            <a:ext cx="1988700" cy="609749"/>
            <a:chOff x="3643642" y="6255605"/>
            <a:chExt cx="1988700" cy="609749"/>
          </a:xfrm>
        </p:grpSpPr>
        <p:pic>
          <p:nvPicPr>
            <p:cNvPr id="9" name="Imagen 8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CBB45161-1C6E-43EA-9925-2D4DE88BEF25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3089F9DA-B575-43C3-B789-D94BCAEEBEDC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0615508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790102" y="263338"/>
            <a:ext cx="94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Servicios Higiénicos: ejemplos de configuraciones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FD2D0DE-EE0F-4D6C-A83A-119CD80E57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066" y="1481327"/>
            <a:ext cx="7125117" cy="4247489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150A8CCE-82A7-4CDE-BDFD-B8D64713B796}"/>
              </a:ext>
            </a:extLst>
          </p:cNvPr>
          <p:cNvGrpSpPr/>
          <p:nvPr/>
        </p:nvGrpSpPr>
        <p:grpSpPr>
          <a:xfrm>
            <a:off x="3643642" y="6251289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CD0E4237-6BA9-4157-B744-EDAE81C7174B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FFD64CD5-8BE0-49B3-B161-8EFF52C16623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8585520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790102" y="263338"/>
            <a:ext cx="94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Servicios Higiénicos: ejemplos de configuraciones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FD2D0DE-EE0F-4D6C-A83A-119CD80E57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067" y="1570432"/>
            <a:ext cx="7125117" cy="3717136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1607644E-1FD9-4120-B6CE-D3C321E734CD}"/>
              </a:ext>
            </a:extLst>
          </p:cNvPr>
          <p:cNvGrpSpPr/>
          <p:nvPr/>
        </p:nvGrpSpPr>
        <p:grpSpPr>
          <a:xfrm>
            <a:off x="3643642" y="6251289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E2DC4030-D22D-46EB-B714-B6CE544D3E41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F8EA746F-EE87-4189-88FD-B3E2A7EBFC5E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6943035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790102" y="263338"/>
            <a:ext cx="94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Servicios e Instalaciones: Mobiliario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EABA6CC-AD81-4F65-9B79-E81853E30ED8}"/>
              </a:ext>
            </a:extLst>
          </p:cNvPr>
          <p:cNvSpPr txBox="1"/>
          <p:nvPr/>
        </p:nvSpPr>
        <p:spPr>
          <a:xfrm>
            <a:off x="2592652" y="1572768"/>
            <a:ext cx="393404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Aspectos fundamentales:</a:t>
            </a:r>
          </a:p>
          <a:p>
            <a:endParaRPr lang="es-E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Localización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Diseño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Dotación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Mantenimiento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AD54F79C-9621-4C2F-8E82-6E46C885396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6D9B4900-7022-487C-BDDC-190BAB496AAF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BAC93298-EA09-459C-860C-DBD80F86AF52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534AD62B-4956-4F31-83B8-00EB508E2E2B}"/>
              </a:ext>
            </a:extLst>
          </p:cNvPr>
          <p:cNvGrpSpPr/>
          <p:nvPr/>
        </p:nvGrpSpPr>
        <p:grpSpPr>
          <a:xfrm>
            <a:off x="3643642" y="6251289"/>
            <a:ext cx="1988700" cy="609749"/>
            <a:chOff x="3643642" y="6255605"/>
            <a:chExt cx="1988700" cy="609749"/>
          </a:xfrm>
        </p:grpSpPr>
        <p:pic>
          <p:nvPicPr>
            <p:cNvPr id="14" name="Imagen 13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50627961-FF3B-439B-9E8B-69AD2B58060B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D0F88807-5D8E-43BA-A7A4-C2A766311CC5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5486185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790102" y="263338"/>
            <a:ext cx="94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Servicios e Instalaciones: Mobiliario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0488054-D43E-4A7B-95A0-EE2E2B7243E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67720" y="1516900"/>
            <a:ext cx="3916463" cy="29463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94BC7F9-981B-4ED5-8991-D46B7F3ECCB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70839" y="1516900"/>
            <a:ext cx="3009874" cy="3719344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F5ACD07B-B16B-4A27-A490-09788E43DE3A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2" name="Imagen 11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6F7DD8F5-7AD7-4632-B289-7DF6FF123B0A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F2C0AA0E-B806-4186-8A6F-74D948CF0344}"/>
                </a:ext>
              </a:extLst>
            </p:cNvPr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0354058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790102" y="263338"/>
            <a:ext cx="94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Servicios e Instalaciones: Mobiliario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329F1D5-BDF1-4DAE-9998-4AC40CF1C6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8798" y="1067268"/>
            <a:ext cx="4705122" cy="5023263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F925A002-451D-49A9-9529-5B7157803DAF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330EB9C-9BAD-48E3-9C48-882986619564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773BD7CE-A261-4153-9575-6D891B5764C8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4693634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790102" y="263338"/>
            <a:ext cx="94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Servicios e Instalaciones: Mecanismos y accesorios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9C280D0-9FD7-422E-B7D3-FAEE578B5C3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78172" y="2250968"/>
            <a:ext cx="1921968" cy="222796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26A44B4-9F4C-4281-802A-0381ED11F7B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24921" y="2250968"/>
            <a:ext cx="1885704" cy="223706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2BEB62B-5E95-4D3D-840D-9F45228A916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56804" y="2250968"/>
            <a:ext cx="1885704" cy="227343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F176F81-E7A8-43A8-A3BF-47805A6527DB}"/>
              </a:ext>
            </a:extLst>
          </p:cNvPr>
          <p:cNvSpPr txBox="1"/>
          <p:nvPr/>
        </p:nvSpPr>
        <p:spPr>
          <a:xfrm>
            <a:off x="2078172" y="4992624"/>
            <a:ext cx="192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Grifo adaptado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F3588B8-E900-4C15-AB08-1CD48C21E5CD}"/>
              </a:ext>
            </a:extLst>
          </p:cNvPr>
          <p:cNvSpPr txBox="1"/>
          <p:nvPr/>
        </p:nvSpPr>
        <p:spPr>
          <a:xfrm>
            <a:off x="5112868" y="4976300"/>
            <a:ext cx="2897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Mecanismo de difícil manejo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95D15C5-5158-43E2-A25B-43BD13ABD080}"/>
              </a:ext>
            </a:extLst>
          </p:cNvPr>
          <p:cNvSpPr txBox="1"/>
          <p:nvPr/>
        </p:nvSpPr>
        <p:spPr>
          <a:xfrm>
            <a:off x="8665190" y="5010912"/>
            <a:ext cx="2897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Tirador y condena accesible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516FB59D-C7F0-4D33-9D9C-D76609158F1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6" name="Imagen 15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35A35732-5669-477C-8999-C2A870375F1F}"/>
                </a:ext>
              </a:extLst>
            </p:cNvPr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696E37E1-D687-4939-9302-ED175AE86D8E}"/>
                </a:ext>
              </a:extLst>
            </p:cNvPr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7742577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790102" y="263338"/>
            <a:ext cx="94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Edificio de Aseos en Recinto Ferial de Alzira</a:t>
            </a:r>
          </a:p>
        </p:txBody>
      </p:sp>
      <p:grpSp>
        <p:nvGrpSpPr>
          <p:cNvPr id="6" name="Grupo 14">
            <a:extLst>
              <a:ext uri="{FF2B5EF4-FFF2-40B4-BE49-F238E27FC236}">
                <a16:creationId xmlns:a16="http://schemas.microsoft.com/office/drawing/2014/main" id="{516FB59D-C7F0-4D33-9D9C-D76609158F1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6" name="Imagen 15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35A35732-5669-477C-8999-C2A870375F1F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696E37E1-D687-4939-9302-ED175AE86D8E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1906" name="Picture 2" descr="\\SERVERCLFS\Departaments\MAmbiente\Interno\AMBROSIO\20. CENTROAMÉRICA\aseos recinto ferial\P1050707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040" y="731520"/>
            <a:ext cx="9728820" cy="4602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742577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790102" y="263338"/>
            <a:ext cx="94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Edificio de Aseos en Recinto Ferial de Alzira</a:t>
            </a:r>
          </a:p>
        </p:txBody>
      </p:sp>
      <p:grpSp>
        <p:nvGrpSpPr>
          <p:cNvPr id="2" name="Grupo 14">
            <a:extLst>
              <a:ext uri="{FF2B5EF4-FFF2-40B4-BE49-F238E27FC236}">
                <a16:creationId xmlns:a16="http://schemas.microsoft.com/office/drawing/2014/main" id="{516FB59D-C7F0-4D33-9D9C-D76609158F1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6" name="Imagen 15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35A35732-5669-477C-8999-C2A870375F1F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696E37E1-D687-4939-9302-ED175AE86D8E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2931" name="Picture 3" descr="\\SERVERCLFS\Departaments\MAmbiente\Interno\AMBROSIO\20. CENTROAMÉRICA\aseos recinto ferial\7.6. ESTUDIO ASEOS 4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8840" y="1021080"/>
            <a:ext cx="6858000" cy="2194560"/>
          </a:xfrm>
          <a:prstGeom prst="rect">
            <a:avLst/>
          </a:prstGeom>
          <a:noFill/>
        </p:spPr>
      </p:pic>
      <p:pic>
        <p:nvPicPr>
          <p:cNvPr id="252933" name="Picture 5" descr="\\SERVERCLFS\Departaments\MAmbiente\Interno\AMBROSIO\20. CENTROAMÉRICA\aseos recinto ferial\7.7. ESTUDIO ASEOS 5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3080" y="3368040"/>
            <a:ext cx="7511920" cy="27279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742577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790102" y="263338"/>
            <a:ext cx="94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Servicios e Instalaciones: Mecanismos y accesorios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F176F81-E7A8-43A8-A3BF-47805A6527DB}"/>
              </a:ext>
            </a:extLst>
          </p:cNvPr>
          <p:cNvSpPr txBox="1"/>
          <p:nvPr/>
        </p:nvSpPr>
        <p:spPr>
          <a:xfrm>
            <a:off x="2078172" y="4992624"/>
            <a:ext cx="192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Lavabo adaptado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F3588B8-E900-4C15-AB08-1CD48C21E5CD}"/>
              </a:ext>
            </a:extLst>
          </p:cNvPr>
          <p:cNvSpPr txBox="1"/>
          <p:nvPr/>
        </p:nvSpPr>
        <p:spPr>
          <a:xfrm>
            <a:off x="5419784" y="4992624"/>
            <a:ext cx="5914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Ejemplo de buena práctica. </a:t>
            </a:r>
            <a:r>
              <a:rPr lang="es-ES" dirty="0"/>
              <a:t>Adecuado diseño de servicio higiénico con doble inodoro a dos alturas, buena disposición</a:t>
            </a:r>
          </a:p>
          <a:p>
            <a:r>
              <a:rPr lang="es-ES" dirty="0"/>
              <a:t>de barras de apoyo y excelentes calidades.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7E95696-F58B-47C3-8AAF-800C5E2094D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0102" y="1169203"/>
            <a:ext cx="2504090" cy="376011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1EC49C1-BE7A-4CB1-96B6-B6C744AD671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91080" y="1169203"/>
            <a:ext cx="5772206" cy="3846561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589C57EC-C2CB-4FDB-8CEB-660B4560C30F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6" name="Imagen 15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9A61D942-763C-40D9-9C50-0D179362AF34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FE74718C-D041-4548-84D7-E0DC59A38A2A}"/>
                </a:ext>
              </a:extLst>
            </p:cNvPr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7863360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790102" y="263338"/>
            <a:ext cx="94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El Espacio Público: Funciones y Objetivos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45475BD-2580-4C0F-9EFC-D55658150CC6}"/>
              </a:ext>
            </a:extLst>
          </p:cNvPr>
          <p:cNvSpPr txBox="1"/>
          <p:nvPr/>
        </p:nvSpPr>
        <p:spPr>
          <a:xfrm>
            <a:off x="1351190" y="3028095"/>
            <a:ext cx="103510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OBJETIVOS:</a:t>
            </a:r>
          </a:p>
          <a:p>
            <a:endParaRPr lang="es-E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Ser el </a:t>
            </a:r>
            <a:r>
              <a:rPr lang="es-ES" b="1" dirty="0"/>
              <a:t>soporte del tráfico rodado</a:t>
            </a:r>
            <a:r>
              <a:rPr lang="es-ES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Ser el soporte, igualmente, de la </a:t>
            </a:r>
            <a:r>
              <a:rPr lang="es-ES" b="1" dirty="0"/>
              <a:t>circulación peatonal</a:t>
            </a:r>
            <a:r>
              <a:rPr lang="es-ES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Ser parte fundamental de la </a:t>
            </a:r>
            <a:r>
              <a:rPr lang="es-ES" b="1" dirty="0"/>
              <a:t>definición de la trama urbana y edificatoria</a:t>
            </a:r>
            <a:r>
              <a:rPr lang="es-ES" dirty="0"/>
              <a:t>, configurando el paisaje y el entorno a las edificaciones.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Ser el </a:t>
            </a:r>
            <a:r>
              <a:rPr lang="es-ES" b="1" dirty="0"/>
              <a:t>espacio de relación social</a:t>
            </a:r>
            <a:r>
              <a:rPr lang="es-ES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Dotar de </a:t>
            </a:r>
            <a:r>
              <a:rPr lang="es-ES" b="1" dirty="0"/>
              <a:t>acceso rodado y peatonal </a:t>
            </a:r>
            <a:r>
              <a:rPr lang="es-ES" dirty="0"/>
              <a:t>a los edificios.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Posibilitar </a:t>
            </a:r>
            <a:r>
              <a:rPr lang="es-ES" b="1" dirty="0"/>
              <a:t>el estacionamiento de vehículos</a:t>
            </a:r>
            <a:r>
              <a:rPr lang="es-ES" dirty="0"/>
              <a:t>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B7F0B68A-807C-4A6F-BA22-40B54D677FA0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DFC023F8-3565-49EB-88E5-968F2F3CA0BE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D754FEE8-2F7C-41AC-919B-9E7C2291008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B5C873A2-A6C3-4993-A6F2-38E9AFD1E0A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85410" y="797253"/>
            <a:ext cx="2695788" cy="202805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3DED6D2-F5D9-4CA6-A3EE-4FBED26B90E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444688" y="788308"/>
            <a:ext cx="3009874" cy="20370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DC9C969-DDCF-4ACF-B234-4DE9C0A4BECC}"/>
              </a:ext>
            </a:extLst>
          </p:cNvPr>
          <p:cNvSpPr txBox="1"/>
          <p:nvPr/>
        </p:nvSpPr>
        <p:spPr>
          <a:xfrm>
            <a:off x="4696691" y="1011382"/>
            <a:ext cx="3228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Movilidad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Estancia </a:t>
            </a:r>
          </a:p>
        </p:txBody>
      </p:sp>
    </p:spTree>
    <p:extLst>
      <p:ext uri="{BB962C8B-B14F-4D97-AF65-F5344CB8AC3E}">
        <p14:creationId xmlns:p14="http://schemas.microsoft.com/office/powerpoint/2010/main" val="3346242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2_PROJEKTA_URBES_PatxiGalarraga_MirenVives (1).pdf - Adobe Acrobat Reader DC">
            <a:extLst>
              <a:ext uri="{FF2B5EF4-FFF2-40B4-BE49-F238E27FC236}">
                <a16:creationId xmlns:a16="http://schemas.microsoft.com/office/drawing/2014/main" id="{805753CF-3C36-4052-868A-35734C1042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389" y="0"/>
            <a:ext cx="11330609" cy="689811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52BF740D-92E5-4F5A-AA8E-000FCB50A5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591025"/>
              </p:ext>
            </p:extLst>
          </p:nvPr>
        </p:nvGraphicFramePr>
        <p:xfrm>
          <a:off x="965444" y="957290"/>
          <a:ext cx="5076240" cy="4943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440CCC7F-9340-4536-A1AC-BAE420C21B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5144082"/>
              </p:ext>
            </p:extLst>
          </p:nvPr>
        </p:nvGraphicFramePr>
        <p:xfrm>
          <a:off x="6245817" y="957290"/>
          <a:ext cx="5827363" cy="4943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F7BB5E6F-1419-4AC1-B3BF-790BBDCDBD35}"/>
              </a:ext>
            </a:extLst>
          </p:cNvPr>
          <p:cNvSpPr txBox="1"/>
          <p:nvPr/>
        </p:nvSpPr>
        <p:spPr>
          <a:xfrm>
            <a:off x="7237708" y="1302196"/>
            <a:ext cx="379708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EJEMPLOS DE ACTUACIONES</a:t>
            </a:r>
          </a:p>
        </p:txBody>
      </p:sp>
      <p:pic>
        <p:nvPicPr>
          <p:cNvPr id="11" name="Imagen 10" descr="logo_BO">
            <a:extLst>
              <a:ext uri="{FF2B5EF4-FFF2-40B4-BE49-F238E27FC236}">
                <a16:creationId xmlns:a16="http://schemas.microsoft.com/office/drawing/2014/main" id="{332FD404-7397-49BC-904B-FC6E45EAF2C1}"/>
              </a:ext>
            </a:extLst>
          </p:cNvPr>
          <p:cNvPicPr/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46DAE04C-4D5C-4C69-B7CC-2BB49F68D444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3" name="Imagen 12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7A12AD81-F929-49DF-8D7A-1D10E03C588B}"/>
                </a:ext>
              </a:extLst>
            </p:cNvPr>
            <p:cNvPicPr/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A4FCD177-6B31-4902-987C-61BD1B3E25A7}"/>
                </a:ext>
              </a:extLst>
            </p:cNvPr>
            <p:cNvPicPr/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1985292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790102" y="263338"/>
            <a:ext cx="94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El Espacio Público: Principios de composición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45475BD-2580-4C0F-9EFC-D55658150CC6}"/>
              </a:ext>
            </a:extLst>
          </p:cNvPr>
          <p:cNvSpPr txBox="1"/>
          <p:nvPr/>
        </p:nvSpPr>
        <p:spPr>
          <a:xfrm>
            <a:off x="1207008" y="1233737"/>
            <a:ext cx="103510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Estos objetivos serán satisfechos trabajando en base a unos principios de diseño globales que deben marcar la referencia de las actuaciones tanto de rehabilitación como del trazado de nuevas vías en la ciudad. Esos principios rectores serán:</a:t>
            </a:r>
          </a:p>
          <a:p>
            <a:endParaRPr lang="es-E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la </a:t>
            </a:r>
            <a:r>
              <a:rPr lang="es-ES" b="1" dirty="0"/>
              <a:t>eficiencia </a:t>
            </a:r>
            <a:r>
              <a:rPr lang="es-ES" dirty="0"/>
              <a:t>en la consecución de objetivos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la garantía de </a:t>
            </a:r>
            <a:r>
              <a:rPr lang="es-ES" b="1" dirty="0"/>
              <a:t>seguridad </a:t>
            </a:r>
            <a:r>
              <a:rPr lang="es-ES" dirty="0"/>
              <a:t>de todos los usuarios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la </a:t>
            </a:r>
            <a:r>
              <a:rPr lang="es-ES" b="1" dirty="0"/>
              <a:t>calidad ambiental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1" dirty="0"/>
              <a:t>la sostenibilidad económica </a:t>
            </a:r>
            <a:r>
              <a:rPr lang="es-ES" dirty="0"/>
              <a:t>de la intervención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la </a:t>
            </a:r>
            <a:r>
              <a:rPr lang="es-ES" b="1" dirty="0"/>
              <a:t>accesibilidad universal </a:t>
            </a:r>
            <a:r>
              <a:rPr lang="es-ES" dirty="0"/>
              <a:t>al entorno urbano.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5EE7B47-5DE4-4E81-9638-45B9720B6DA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0102" y="4022967"/>
            <a:ext cx="3009874" cy="2037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37C6790-6628-4F11-89FA-89FCAABABE9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27713" y="4022964"/>
            <a:ext cx="3374185" cy="2037001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F5EAC89B-A0AA-4662-9A9A-F7DF679FA90D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2" name="Imagen 11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9B4A071B-76EC-4F47-A5E1-01E878587B9B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E8C0B7BE-D8F4-490B-ADB0-833B30D8D9EB}"/>
                </a:ext>
              </a:extLst>
            </p:cNvPr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5146844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790102" y="263338"/>
            <a:ext cx="94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El Espacio Público: Elementos que componen la vía pública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45475BD-2580-4C0F-9EFC-D55658150CC6}"/>
              </a:ext>
            </a:extLst>
          </p:cNvPr>
          <p:cNvSpPr txBox="1"/>
          <p:nvPr/>
        </p:nvSpPr>
        <p:spPr>
          <a:xfrm>
            <a:off x="1207008" y="1233737"/>
            <a:ext cx="103510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Elementos constituyentes de la vía urbana: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El </a:t>
            </a:r>
            <a:r>
              <a:rPr lang="es-ES" b="1" dirty="0"/>
              <a:t>espacio del vehículo o calzada</a:t>
            </a:r>
            <a:r>
              <a:rPr lang="es-ES" dirty="0"/>
              <a:t>, destinado al movimiento del tráfico rodado y al estacionamiento de vehículos.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 El </a:t>
            </a:r>
            <a:r>
              <a:rPr lang="es-ES" b="1" dirty="0"/>
              <a:t>espacio peatonal</a:t>
            </a:r>
            <a:r>
              <a:rPr lang="es-ES" dirty="0"/>
              <a:t>, constituido por todos aquéllos ámbitos destinados a la estancia y circulación de los peatones, entre los que destacan las </a:t>
            </a:r>
            <a:r>
              <a:rPr lang="es-ES" b="1" dirty="0" err="1"/>
              <a:t>ace</a:t>
            </a:r>
            <a:r>
              <a:rPr lang="pt-BR" b="1" dirty="0" err="1"/>
              <a:t>ras</a:t>
            </a:r>
            <a:r>
              <a:rPr lang="pt-BR" b="1" dirty="0"/>
              <a:t>, bulevares, </a:t>
            </a:r>
            <a:r>
              <a:rPr lang="pt-BR" b="1" dirty="0" err="1"/>
              <a:t>calles</a:t>
            </a:r>
            <a:r>
              <a:rPr lang="pt-BR" b="1" dirty="0"/>
              <a:t> </a:t>
            </a:r>
            <a:r>
              <a:rPr lang="pt-BR" b="1" dirty="0" err="1"/>
              <a:t>peatonales</a:t>
            </a:r>
            <a:r>
              <a:rPr lang="pt-BR" b="1" dirty="0"/>
              <a:t> o sendas </a:t>
            </a:r>
            <a:r>
              <a:rPr lang="pt-BR" dirty="0"/>
              <a:t>de zonas ajardinadas.</a:t>
            </a:r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El espacio destinado al </a:t>
            </a:r>
            <a:r>
              <a:rPr lang="es-ES" b="1" dirty="0"/>
              <a:t>transporte público y bicicletas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CF7F8B4-2B43-4368-B360-9E81F0BF391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67475" y="4096059"/>
            <a:ext cx="3046138" cy="20279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3E71826-9470-4944-9721-2E5017C2D32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8525" y="4086965"/>
            <a:ext cx="2716000" cy="2037000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6D6EFCB2-D038-400A-A24F-39FFDBF5EC2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3" name="Imagen 12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9DC3E5C1-F397-40AB-A0DE-394C105F6456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174983FB-9FDA-4BAB-A45A-555D43FE136A}"/>
                </a:ext>
              </a:extLst>
            </p:cNvPr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3436522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790102" y="263338"/>
            <a:ext cx="94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El Espacio Público: Elementos que componen la vía pública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45475BD-2580-4C0F-9EFC-D55658150CC6}"/>
              </a:ext>
            </a:extLst>
          </p:cNvPr>
          <p:cNvSpPr txBox="1"/>
          <p:nvPr/>
        </p:nvSpPr>
        <p:spPr>
          <a:xfrm>
            <a:off x="1096172" y="761847"/>
            <a:ext cx="103510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Elementos constituyentes de la vía urbana: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El </a:t>
            </a:r>
            <a:r>
              <a:rPr lang="es-ES" b="1" dirty="0"/>
              <a:t>espacio del vehículo o calzada</a:t>
            </a:r>
            <a:r>
              <a:rPr lang="es-ES" dirty="0"/>
              <a:t>, destinado al movimiento del tráfico rodado y al estacionamiento de vehículos.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 El </a:t>
            </a:r>
            <a:r>
              <a:rPr lang="es-ES" b="1" dirty="0"/>
              <a:t>espacio peatonal</a:t>
            </a:r>
            <a:r>
              <a:rPr lang="es-ES" dirty="0"/>
              <a:t>, constituido por todos aquéllos ámbitos destinados a la estancia y circulación de los peatones, entre los que destacan las </a:t>
            </a:r>
            <a:r>
              <a:rPr lang="es-ES" b="1" dirty="0" err="1"/>
              <a:t>ace</a:t>
            </a:r>
            <a:r>
              <a:rPr lang="pt-BR" b="1" dirty="0" err="1"/>
              <a:t>ras</a:t>
            </a:r>
            <a:r>
              <a:rPr lang="pt-BR" b="1" dirty="0"/>
              <a:t>, bulevares, </a:t>
            </a:r>
            <a:r>
              <a:rPr lang="pt-BR" b="1" dirty="0" err="1"/>
              <a:t>calles</a:t>
            </a:r>
            <a:r>
              <a:rPr lang="pt-BR" b="1" dirty="0"/>
              <a:t> </a:t>
            </a:r>
            <a:r>
              <a:rPr lang="pt-BR" b="1" dirty="0" err="1"/>
              <a:t>peatonales</a:t>
            </a:r>
            <a:r>
              <a:rPr lang="pt-BR" b="1" dirty="0"/>
              <a:t> o sendas </a:t>
            </a:r>
            <a:r>
              <a:rPr lang="pt-BR" dirty="0"/>
              <a:t>de zonas ajardinadas.</a:t>
            </a:r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El espacio destinado al </a:t>
            </a:r>
            <a:r>
              <a:rPr lang="es-ES" b="1" dirty="0"/>
              <a:t>transporte público y bicicletas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CF7F8B4-2B43-4368-B360-9E81F0BF391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67475" y="4096059"/>
            <a:ext cx="3046138" cy="2027906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8F85CB42-E3F8-4406-BF74-00AEED1D188B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2" name="Imagen 11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FA367962-E9A4-45D5-898E-8671708CAF94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22258E54-2874-4415-BFC4-A85DE72451A9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AFA3CCC2-ADA3-432E-B5F3-2D16940D442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2776" y="3356958"/>
            <a:ext cx="4910510" cy="286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4219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790102" y="263338"/>
            <a:ext cx="94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El Espacio Público: Elementos externos a considerar en el diseño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45475BD-2580-4C0F-9EFC-D55658150CC6}"/>
              </a:ext>
            </a:extLst>
          </p:cNvPr>
          <p:cNvSpPr txBox="1"/>
          <p:nvPr/>
        </p:nvSpPr>
        <p:spPr>
          <a:xfrm>
            <a:off x="1207008" y="1233737"/>
            <a:ext cx="103510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 forma genérica cabe señalar:</a:t>
            </a:r>
          </a:p>
          <a:p>
            <a:endParaRPr lang="es-E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El </a:t>
            </a:r>
            <a:r>
              <a:rPr lang="es-ES" b="1" dirty="0"/>
              <a:t>entorno físico</a:t>
            </a:r>
            <a:r>
              <a:rPr lang="es-ES" dirty="0"/>
              <a:t>, ya sean sus condiciones topográficas, climatológicas o ambientales.</a:t>
            </a:r>
          </a:p>
          <a:p>
            <a:pPr lvl="1"/>
            <a:endParaRPr lang="es-E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El </a:t>
            </a:r>
            <a:r>
              <a:rPr lang="es-ES" b="1" dirty="0"/>
              <a:t>tipo de población </a:t>
            </a:r>
            <a:r>
              <a:rPr lang="es-ES" dirty="0"/>
              <a:t>(grandes metrópolis, pequeñas o medianas poblaciones, cascos históricos,…).</a:t>
            </a:r>
          </a:p>
          <a:p>
            <a:pPr lvl="1"/>
            <a:endParaRPr lang="es-E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El </a:t>
            </a:r>
            <a:r>
              <a:rPr lang="es-ES" b="1" dirty="0"/>
              <a:t>entorno urbano y arquitectónico </a:t>
            </a:r>
            <a:r>
              <a:rPr lang="es-ES" dirty="0"/>
              <a:t>de tipología «abierta o cerrada».</a:t>
            </a:r>
          </a:p>
          <a:p>
            <a:pPr lvl="1"/>
            <a:endParaRPr lang="es-E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Los </a:t>
            </a:r>
            <a:r>
              <a:rPr lang="es-ES" b="1" dirty="0"/>
              <a:t>diferentes tráficos y actividades</a:t>
            </a:r>
            <a:r>
              <a:rPr lang="es-ES" dirty="0"/>
              <a:t>, principales y secundarias.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CF7F8B4-2B43-4368-B360-9E81F0BF391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480" y="4052873"/>
            <a:ext cx="2703874" cy="2027906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E57B14EA-934F-41B1-852E-EA2EA7574AFC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3" name="Imagen 12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CAB3C5B3-9D78-42C4-B8D2-0C0D71A8D307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B7287A81-AE69-4D2C-8357-037BC41887C6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50F2BB9B-103C-49A0-8ACA-CEC5DD85476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14276" y="4048327"/>
            <a:ext cx="3009874" cy="20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635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44091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437280" y="730986"/>
            <a:ext cx="4195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Calle: El espacio del peatón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45475BD-2580-4C0F-9EFC-D55658150CC6}"/>
              </a:ext>
            </a:extLst>
          </p:cNvPr>
          <p:cNvSpPr txBox="1"/>
          <p:nvPr/>
        </p:nvSpPr>
        <p:spPr>
          <a:xfrm>
            <a:off x="965444" y="2352797"/>
            <a:ext cx="106274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Puntos de partida al proyectar y concebir una calle:</a:t>
            </a:r>
          </a:p>
          <a:p>
            <a:endParaRPr lang="es-E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Favorecer la multifuncionalidad y flexibilidad del espacio.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Favorecer las </a:t>
            </a:r>
            <a:r>
              <a:rPr lang="es-ES" b="1" dirty="0"/>
              <a:t>relaciones humanas.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El trazado y diseño de los espacios peatonales debe </a:t>
            </a:r>
            <a:r>
              <a:rPr lang="es-ES" b="1" dirty="0"/>
              <a:t>favorecer la orientación y comprensión visual del entorno</a:t>
            </a:r>
            <a:r>
              <a:rPr lang="es-E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Debe </a:t>
            </a:r>
            <a:r>
              <a:rPr lang="es-ES" b="1" dirty="0"/>
              <a:t>ser atractivo y garantizar la seguridad</a:t>
            </a:r>
            <a:r>
              <a:rPr lang="es-ES" dirty="0"/>
              <a:t>, tanto ante posibles delitos, como la derivada del conflicto con el tráfico rodado.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La efectividad en el diseño garantizará su </a:t>
            </a:r>
            <a:r>
              <a:rPr lang="es-ES" b="1" dirty="0"/>
              <a:t>buen uso</a:t>
            </a:r>
            <a:r>
              <a:rPr lang="es-ES" dirty="0"/>
              <a:t>, que debe ir acompañado del análisis de las condiciones climatológicas particulares.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Disponer de </a:t>
            </a:r>
            <a:r>
              <a:rPr lang="es-ES" b="1" dirty="0"/>
              <a:t>zonas ajardinadas complementarias </a:t>
            </a:r>
            <a:r>
              <a:rPr lang="es-ES" dirty="0"/>
              <a:t>a los ámbitos específicos de parques y jardines, con un mínimo mantenimiento y adecuación a las condiciones ambientales.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043DA239-2678-455D-ADDC-83C8B5DD73C1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E9C1EAD1-56F5-4DDB-B16B-3297F2F51FC8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FA021C9B-F804-4F54-B2EC-C37E6C24EB41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02CAB9F1-4521-4B14-98D0-1429FDB2C0D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96305" y="494170"/>
            <a:ext cx="3952727" cy="302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7379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790102" y="263338"/>
            <a:ext cx="94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Calle: El espacio del peatón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45475BD-2580-4C0F-9EFC-D55658150CC6}"/>
              </a:ext>
            </a:extLst>
          </p:cNvPr>
          <p:cNvSpPr txBox="1"/>
          <p:nvPr/>
        </p:nvSpPr>
        <p:spPr>
          <a:xfrm>
            <a:off x="1074098" y="1684071"/>
            <a:ext cx="1075768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Variables a considerar en el diseño:</a:t>
            </a:r>
          </a:p>
          <a:p>
            <a:endParaRPr lang="es-E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Dimensiones antropométricas del peatón, </a:t>
            </a:r>
            <a:r>
              <a:rPr lang="es-ES" b="1" dirty="0"/>
              <a:t>diseño universal</a:t>
            </a:r>
            <a:r>
              <a:rPr lang="es-E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Las </a:t>
            </a:r>
            <a:r>
              <a:rPr lang="es-ES" b="1" dirty="0"/>
              <a:t>pendientes </a:t>
            </a:r>
            <a:r>
              <a:rPr lang="es-ES" dirty="0"/>
              <a:t>sostenidas o puntuales del itinerario no deben superar el </a:t>
            </a:r>
            <a:r>
              <a:rPr lang="es-ES" b="1" dirty="0"/>
              <a:t>6%.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La pendiente transversal no será mayor </a:t>
            </a:r>
            <a:r>
              <a:rPr lang="es-ES" b="1" dirty="0"/>
              <a:t>al 2%</a:t>
            </a:r>
            <a:r>
              <a:rPr lang="es-ES" dirty="0"/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Se estima que la velocidad de marcha del peatón, variable según sus circunstancias peatonales, está entre 1,00 y 1,25 m/s.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La </a:t>
            </a:r>
            <a:r>
              <a:rPr lang="es-ES" b="1" dirty="0"/>
              <a:t>intensidad de circulación peatonal </a:t>
            </a:r>
            <a:r>
              <a:rPr lang="es-ES" dirty="0"/>
              <a:t>en función de las actividades previstas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La relación con el tráfico rodado y el volumen de éste, que dará como resultado diferentes </a:t>
            </a:r>
            <a:r>
              <a:rPr lang="es-ES" b="1" dirty="0"/>
              <a:t>anchos de acera</a:t>
            </a:r>
            <a:r>
              <a:rPr lang="es-ES" dirty="0"/>
              <a:t>, u otros tipos de soluciones como son los bulevares, las sendas o las calles peatonales.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939949FE-89D2-4843-AE10-FF5B6A736AEE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798CDC81-2845-43BF-8228-CDA782A57561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DC7615F-24F6-4A9F-8FB2-54DB9FFF5F67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8298028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790102" y="263338"/>
            <a:ext cx="94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Calle: El espacio del peatón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45475BD-2580-4C0F-9EFC-D55658150CC6}"/>
              </a:ext>
            </a:extLst>
          </p:cNvPr>
          <p:cNvSpPr txBox="1"/>
          <p:nvPr/>
        </p:nvSpPr>
        <p:spPr>
          <a:xfrm>
            <a:off x="1351190" y="1208551"/>
            <a:ext cx="1062745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Espacios funcionales del peatón:</a:t>
            </a:r>
          </a:p>
          <a:p>
            <a:endParaRPr lang="es-ES" sz="2000" b="1" dirty="0"/>
          </a:p>
          <a:p>
            <a:r>
              <a:rPr lang="es-ES" dirty="0"/>
              <a:t> </a:t>
            </a:r>
            <a:r>
              <a:rPr lang="es-ES" b="1" dirty="0"/>
              <a:t>BC. </a:t>
            </a:r>
            <a:r>
              <a:rPr lang="es-ES" dirty="0"/>
              <a:t>Banda de circulación. </a:t>
            </a:r>
          </a:p>
          <a:p>
            <a:pPr lvl="1"/>
            <a:r>
              <a:rPr lang="es-ES" dirty="0"/>
              <a:t>	Banda libre de paso. Ancho mínimo 1.50 m.- 1.80 m.</a:t>
            </a:r>
          </a:p>
          <a:p>
            <a:r>
              <a:rPr lang="es-ES" dirty="0"/>
              <a:t>Autobús, etc.</a:t>
            </a:r>
          </a:p>
          <a:p>
            <a:r>
              <a:rPr lang="es-ES" b="1" dirty="0"/>
              <a:t>BE. </a:t>
            </a:r>
            <a:r>
              <a:rPr lang="es-ES" dirty="0"/>
              <a:t>Banda de equipamiento y estancia.</a:t>
            </a:r>
          </a:p>
          <a:p>
            <a:r>
              <a:rPr lang="es-ES" dirty="0"/>
              <a:t>	Es el ámbito de la acera en el que se concentra el mobiliario urbano y el ajardinamiento</a:t>
            </a:r>
          </a:p>
          <a:p>
            <a:r>
              <a:rPr lang="es-ES" dirty="0"/>
              <a:t>	1-1,20 m (alcorque)   2-3 m marquesinas </a:t>
            </a:r>
          </a:p>
          <a:p>
            <a:endParaRPr lang="es-ES" dirty="0"/>
          </a:p>
          <a:p>
            <a:r>
              <a:rPr lang="es-ES" b="1" dirty="0"/>
              <a:t>BS. </a:t>
            </a:r>
            <a:r>
              <a:rPr lang="es-ES" dirty="0"/>
              <a:t>Bandas de servicio, respecto de la edificación (</a:t>
            </a:r>
            <a:r>
              <a:rPr lang="es-ES" dirty="0" err="1"/>
              <a:t>BSe</a:t>
            </a:r>
            <a:r>
              <a:rPr lang="es-ES" dirty="0"/>
              <a:t>) y de la calzada (</a:t>
            </a:r>
            <a:r>
              <a:rPr lang="es-ES" dirty="0" err="1"/>
              <a:t>BSc</a:t>
            </a:r>
            <a:r>
              <a:rPr lang="es-ES" dirty="0"/>
              <a:t>).</a:t>
            </a:r>
          </a:p>
          <a:p>
            <a:r>
              <a:rPr lang="es-ES" dirty="0"/>
              <a:t>	Son los espacios de influencia directa de las edificaciones y de la calzada sobre la acera.</a:t>
            </a:r>
          </a:p>
          <a:p>
            <a:r>
              <a:rPr lang="es-ES" dirty="0"/>
              <a:t>	Con una ocupación mínima de entre 0,30 y 0,50 m puede llegar a ocupar 1 ó 3 m de la acera en los 	accesos y escaparates de comercios de gran afluencia de público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B541D82-93D5-420E-B75B-7C66AA61DFE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37732" y="522086"/>
            <a:ext cx="3211300" cy="2408421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E9DD29E4-D5CD-41BD-8C76-1CD8CE88BA8D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839C8175-7444-48F6-93A5-32C5ADFD9905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44F7C2BC-2D59-4DAB-9DD2-C27AD9BCCCFD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3413551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790102" y="263338"/>
            <a:ext cx="6273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Plazas y jardines: El espacio del peatón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4FABF3C2-E272-4E04-881B-9827F6072BBF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529500EE-CD82-4C5A-8411-DFBC44C5A1CB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E77621F-7C12-4C99-8B90-4F96F472C610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7569412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DD9081-BB75-4ED3-BA69-AFB64B4F6CD0}"/>
              </a:ext>
            </a:extLst>
          </p:cNvPr>
          <p:cNvSpPr txBox="1"/>
          <p:nvPr/>
        </p:nvSpPr>
        <p:spPr>
          <a:xfrm>
            <a:off x="1790102" y="263338"/>
            <a:ext cx="94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Calle: El espacio del peatón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4FABF3C2-E272-4E04-881B-9827F6072BBF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529500EE-CD82-4C5A-8411-DFBC44C5A1CB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E77621F-7C12-4C99-8B90-4F96F472C610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074D69EA-03CA-40B6-9415-11FD7C50AA70}"/>
              </a:ext>
            </a:extLst>
          </p:cNvPr>
          <p:cNvSpPr txBox="1"/>
          <p:nvPr/>
        </p:nvSpPr>
        <p:spPr>
          <a:xfrm>
            <a:off x="1496292" y="4973782"/>
            <a:ext cx="1744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Atractivo</a:t>
            </a:r>
          </a:p>
        </p:txBody>
      </p:sp>
    </p:spTree>
    <p:extLst>
      <p:ext uri="{BB962C8B-B14F-4D97-AF65-F5344CB8AC3E}">
        <p14:creationId xmlns:p14="http://schemas.microsoft.com/office/powerpoint/2010/main" val="4239760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8">
            <a:extLst>
              <a:ext uri="{FF2B5EF4-FFF2-40B4-BE49-F238E27FC236}">
                <a16:creationId xmlns:a16="http://schemas.microsoft.com/office/drawing/2014/main" id="{EBC5A0D2-C53D-4180-9D50-6E9A2EF5BFA4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71C49412-17A5-47BC-A44B-4D0EFFB2AE11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1255063-7FBD-4424-8CD0-0FA69ABE9DF5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12 CuadroTexto"/>
          <p:cNvSpPr txBox="1"/>
          <p:nvPr/>
        </p:nvSpPr>
        <p:spPr>
          <a:xfrm>
            <a:off x="831273" y="0"/>
            <a:ext cx="11360727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s-ES" sz="2800" dirty="0">
                <a:solidFill>
                  <a:srgbClr val="9900FF"/>
                </a:solidFill>
              </a:rPr>
              <a:t>Planificar con equidad para la igualdad</a:t>
            </a:r>
          </a:p>
        </p:txBody>
      </p:sp>
      <p:pic>
        <p:nvPicPr>
          <p:cNvPr id="229379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151" y="973777"/>
            <a:ext cx="4433410" cy="4453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380" name="Picture 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9309" y="546266"/>
            <a:ext cx="6982691" cy="5608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Rectángulo"/>
          <p:cNvSpPr/>
          <p:nvPr/>
        </p:nvSpPr>
        <p:spPr>
          <a:xfrm>
            <a:off x="9037122" y="4524499"/>
            <a:ext cx="3000499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197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897" y="0"/>
            <a:ext cx="11127181" cy="61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BFDE08C5-0CC2-4E90-964F-4BA8E79EA835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E6807E25-C53E-46A6-BB5D-A92C49963288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0CF0DE9A-2F61-4D2D-BC61-15AF0A5EB45B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87013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1" t="12237" r="23247" b="15382"/>
          <a:stretch>
            <a:fillRect/>
          </a:stretch>
        </p:blipFill>
        <p:spPr bwMode="auto">
          <a:xfrm>
            <a:off x="834873" y="0"/>
            <a:ext cx="11357127" cy="631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8">
            <a:extLst>
              <a:ext uri="{FF2B5EF4-FFF2-40B4-BE49-F238E27FC236}">
                <a16:creationId xmlns:a16="http://schemas.microsoft.com/office/drawing/2014/main" id="{EBC5A0D2-C53D-4180-9D50-6E9A2EF5BFA4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71C49412-17A5-47BC-A44B-4D0EFFB2AE11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1255063-7FBD-4424-8CD0-0FA69ABE9DF5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8197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395" y="0"/>
            <a:ext cx="2838204" cy="64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4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272" y="1"/>
            <a:ext cx="11360727" cy="6163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8">
            <a:extLst>
              <a:ext uri="{FF2B5EF4-FFF2-40B4-BE49-F238E27FC236}">
                <a16:creationId xmlns:a16="http://schemas.microsoft.com/office/drawing/2014/main" id="{EBC5A0D2-C53D-4180-9D50-6E9A2EF5BFA4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71C49412-17A5-47BC-A44B-4D0EFFB2AE11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1255063-7FBD-4424-8CD0-0FA69ABE9DF5}"/>
                </a:ext>
              </a:extLst>
            </p:cNvPr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16 Rectángulo"/>
          <p:cNvSpPr/>
          <p:nvPr/>
        </p:nvSpPr>
        <p:spPr>
          <a:xfrm>
            <a:off x="9037122" y="4524499"/>
            <a:ext cx="3000499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197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2_PROJEKTA_URBES_PatxiGalarraga_MirenVives (1).pdf - Adobe Acrobat Reader DC">
            <a:extLst>
              <a:ext uri="{FF2B5EF4-FFF2-40B4-BE49-F238E27FC236}">
                <a16:creationId xmlns:a16="http://schemas.microsoft.com/office/drawing/2014/main" id="{D21E5136-0D9E-4413-98A9-EA9A5A3403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390" y="-3269"/>
            <a:ext cx="11330609" cy="6191253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9" name="Imagen 8" descr="logo_BO">
            <a:extLst>
              <a:ext uri="{FF2B5EF4-FFF2-40B4-BE49-F238E27FC236}">
                <a16:creationId xmlns:a16="http://schemas.microsoft.com/office/drawing/2014/main" id="{495D152E-C04A-4C09-962D-7FDC27A181AC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93E3E7D9-881A-4B54-89D6-539CEC606E1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29A8EA1-7825-41E6-B590-A3463970B8B3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5979E122-2F57-4E44-B5D8-759ACC7BAFC2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04059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2_PROJEKTA_URBES_PatxiGalarraga_MirenVives (1).pdf - Adobe Acrobat Reader DC">
            <a:extLst>
              <a:ext uri="{FF2B5EF4-FFF2-40B4-BE49-F238E27FC236}">
                <a16:creationId xmlns:a16="http://schemas.microsoft.com/office/drawing/2014/main" id="{6B99047E-8CCB-409D-9AEE-569F6B3368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390" y="0"/>
            <a:ext cx="11107480" cy="625845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9" name="Imagen 8" descr="logo_BO">
            <a:extLst>
              <a:ext uri="{FF2B5EF4-FFF2-40B4-BE49-F238E27FC236}">
                <a16:creationId xmlns:a16="http://schemas.microsoft.com/office/drawing/2014/main" id="{292077E3-E62C-4D00-9097-364095DE9E54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77899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ED4CC1DB-0AA0-4C8C-8CEC-CC45C430A97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5A0EF9A0-12F2-461E-BEA6-156AECCF678A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85B1EF0-6A3B-452B-AD51-1376827151CE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58310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754ADF48-EEE9-4B3E-A181-E18E12D079EF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D7E447C0-8A8F-406B-B4E2-BF56B80269C8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F965F5D-404F-4BDD-AC96-C72D79859257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44DC0F2C-CF5E-496C-A421-CF02E9D681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976" y="302586"/>
            <a:ext cx="7489370" cy="578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7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024" y="0"/>
            <a:ext cx="11336976" cy="6270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9" name="Imagen 8" descr="logo_BO">
            <a:extLst>
              <a:ext uri="{FF2B5EF4-FFF2-40B4-BE49-F238E27FC236}">
                <a16:creationId xmlns:a16="http://schemas.microsoft.com/office/drawing/2014/main" id="{292077E3-E62C-4D00-9097-364095DE9E54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77899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7">
            <a:extLst>
              <a:ext uri="{FF2B5EF4-FFF2-40B4-BE49-F238E27FC236}">
                <a16:creationId xmlns:a16="http://schemas.microsoft.com/office/drawing/2014/main" id="{ED4CC1DB-0AA0-4C8C-8CEC-CC45C430A97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5A0EF9A0-12F2-461E-BEA6-156AECCF678A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85B1EF0-6A3B-452B-AD51-1376827151CE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58310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1" t="12006" r="22987" b="16075"/>
          <a:stretch>
            <a:fillRect/>
          </a:stretch>
        </p:blipFill>
        <p:spPr bwMode="auto">
          <a:xfrm>
            <a:off x="843148" y="0"/>
            <a:ext cx="11348852" cy="62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9" name="Imagen 8" descr="logo_BO">
            <a:extLst>
              <a:ext uri="{FF2B5EF4-FFF2-40B4-BE49-F238E27FC236}">
                <a16:creationId xmlns:a16="http://schemas.microsoft.com/office/drawing/2014/main" id="{292077E3-E62C-4D00-9097-364095DE9E54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77899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7">
            <a:extLst>
              <a:ext uri="{FF2B5EF4-FFF2-40B4-BE49-F238E27FC236}">
                <a16:creationId xmlns:a16="http://schemas.microsoft.com/office/drawing/2014/main" id="{ED4CC1DB-0AA0-4C8C-8CEC-CC45C430A97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5A0EF9A0-12F2-461E-BEA6-156AECCF678A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85B1EF0-6A3B-452B-AD51-1376827151CE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58310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A20A1E50-568D-4D65-B750-7AEC73F24B82}"/>
              </a:ext>
            </a:extLst>
          </p:cNvPr>
          <p:cNvSpPr/>
          <p:nvPr/>
        </p:nvSpPr>
        <p:spPr>
          <a:xfrm>
            <a:off x="861390" y="0"/>
            <a:ext cx="11330609" cy="72043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1612A30-D182-46E6-9EDE-CAF4A396FB11}"/>
              </a:ext>
            </a:extLst>
          </p:cNvPr>
          <p:cNvSpPr txBox="1"/>
          <p:nvPr/>
        </p:nvSpPr>
        <p:spPr>
          <a:xfrm>
            <a:off x="1050256" y="105688"/>
            <a:ext cx="4306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33CC"/>
                </a:solidFill>
              </a:rPr>
              <a:t>Espacio público poco seguro</a:t>
            </a:r>
          </a:p>
        </p:txBody>
      </p:sp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8">
            <a:extLst>
              <a:ext uri="{FF2B5EF4-FFF2-40B4-BE49-F238E27FC236}">
                <a16:creationId xmlns:a16="http://schemas.microsoft.com/office/drawing/2014/main" id="{EBC5A0D2-C53D-4180-9D50-6E9A2EF5BFA4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71C49412-17A5-47BC-A44B-4D0EFFB2AE11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1255063-7FBD-4424-8CD0-0FA69ABE9DF5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6" name="Picture 2" descr="C:\Users\ambrosio\Desktop\P1050723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5196" y="875935"/>
            <a:ext cx="6808173" cy="5106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3748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5" t="11775" r="23247" b="16075"/>
          <a:stretch>
            <a:fillRect/>
          </a:stretch>
        </p:blipFill>
        <p:spPr bwMode="auto">
          <a:xfrm>
            <a:off x="855022" y="0"/>
            <a:ext cx="11336977" cy="622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9" name="Imagen 8" descr="logo_BO">
            <a:extLst>
              <a:ext uri="{FF2B5EF4-FFF2-40B4-BE49-F238E27FC236}">
                <a16:creationId xmlns:a16="http://schemas.microsoft.com/office/drawing/2014/main" id="{292077E3-E62C-4D00-9097-364095DE9E54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77899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7">
            <a:extLst>
              <a:ext uri="{FF2B5EF4-FFF2-40B4-BE49-F238E27FC236}">
                <a16:creationId xmlns:a16="http://schemas.microsoft.com/office/drawing/2014/main" id="{ED4CC1DB-0AA0-4C8C-8CEC-CC45C430A97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5A0EF9A0-12F2-461E-BEA6-156AECCF678A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85B1EF0-6A3B-452B-AD51-1376827151CE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58310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272" y="0"/>
            <a:ext cx="11210307" cy="629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9" name="Imagen 8" descr="logo_BO">
            <a:extLst>
              <a:ext uri="{FF2B5EF4-FFF2-40B4-BE49-F238E27FC236}">
                <a16:creationId xmlns:a16="http://schemas.microsoft.com/office/drawing/2014/main" id="{292077E3-E62C-4D00-9097-364095DE9E54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77899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7">
            <a:extLst>
              <a:ext uri="{FF2B5EF4-FFF2-40B4-BE49-F238E27FC236}">
                <a16:creationId xmlns:a16="http://schemas.microsoft.com/office/drawing/2014/main" id="{ED4CC1DB-0AA0-4C8C-8CEC-CC45C430A97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5A0EF9A0-12F2-461E-BEA6-156AECCF678A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85B1EF0-6A3B-452B-AD51-1376827151CE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58310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397" y="1"/>
            <a:ext cx="11372603" cy="636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9" name="Imagen 8" descr="logo_BO">
            <a:extLst>
              <a:ext uri="{FF2B5EF4-FFF2-40B4-BE49-F238E27FC236}">
                <a16:creationId xmlns:a16="http://schemas.microsoft.com/office/drawing/2014/main" id="{292077E3-E62C-4D00-9097-364095DE9E54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77899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7">
            <a:extLst>
              <a:ext uri="{FF2B5EF4-FFF2-40B4-BE49-F238E27FC236}">
                <a16:creationId xmlns:a16="http://schemas.microsoft.com/office/drawing/2014/main" id="{ED4CC1DB-0AA0-4C8C-8CEC-CC45C430A97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5A0EF9A0-12F2-461E-BEA6-156AECCF678A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85B1EF0-6A3B-452B-AD51-1376827151CE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58310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148" y="1"/>
            <a:ext cx="11348852" cy="63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9" name="Imagen 8" descr="logo_BO">
            <a:extLst>
              <a:ext uri="{FF2B5EF4-FFF2-40B4-BE49-F238E27FC236}">
                <a16:creationId xmlns:a16="http://schemas.microsoft.com/office/drawing/2014/main" id="{292077E3-E62C-4D00-9097-364095DE9E54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77899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7">
            <a:extLst>
              <a:ext uri="{FF2B5EF4-FFF2-40B4-BE49-F238E27FC236}">
                <a16:creationId xmlns:a16="http://schemas.microsoft.com/office/drawing/2014/main" id="{ED4CC1DB-0AA0-4C8C-8CEC-CC45C430A97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5A0EF9A0-12F2-461E-BEA6-156AECCF678A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85B1EF0-6A3B-452B-AD51-1376827151CE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58310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433" y="1104405"/>
            <a:ext cx="5738240" cy="420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9" name="Imagen 8" descr="logo_BO">
            <a:extLst>
              <a:ext uri="{FF2B5EF4-FFF2-40B4-BE49-F238E27FC236}">
                <a16:creationId xmlns:a16="http://schemas.microsoft.com/office/drawing/2014/main" id="{292077E3-E62C-4D00-9097-364095DE9E54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77899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7">
            <a:extLst>
              <a:ext uri="{FF2B5EF4-FFF2-40B4-BE49-F238E27FC236}">
                <a16:creationId xmlns:a16="http://schemas.microsoft.com/office/drawing/2014/main" id="{ED4CC1DB-0AA0-4C8C-8CEC-CC45C430A97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5A0EF9A0-12F2-461E-BEA6-156AECCF678A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85B1EF0-6A3B-452B-AD51-1376827151CE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1377" y="0"/>
            <a:ext cx="5660623" cy="6222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Rectángulo"/>
          <p:cNvSpPr/>
          <p:nvPr/>
        </p:nvSpPr>
        <p:spPr>
          <a:xfrm>
            <a:off x="819397" y="0"/>
            <a:ext cx="5712032" cy="65314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8310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EBC5A0D2-C53D-4180-9D50-6E9A2EF5BFA4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71C49412-17A5-47BC-A44B-4D0EFFB2AE11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1255063-7FBD-4424-8CD0-0FA69ABE9DF5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6839D1DE-155E-447A-BCF3-8676CD285E35}"/>
              </a:ext>
            </a:extLst>
          </p:cNvPr>
          <p:cNvSpPr/>
          <p:nvPr/>
        </p:nvSpPr>
        <p:spPr>
          <a:xfrm>
            <a:off x="838632" y="0"/>
            <a:ext cx="11353368" cy="6511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6E78688-CFA6-48A9-9D5D-4B8ABEF78302}"/>
              </a:ext>
            </a:extLst>
          </p:cNvPr>
          <p:cNvSpPr txBox="1"/>
          <p:nvPr/>
        </p:nvSpPr>
        <p:spPr>
          <a:xfrm>
            <a:off x="1070230" y="110802"/>
            <a:ext cx="7214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33CC"/>
                </a:solidFill>
              </a:rPr>
              <a:t>Calle de Ocotepeque (Honduras)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252" y="667898"/>
            <a:ext cx="6319234" cy="473942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266" y="668827"/>
            <a:ext cx="6340308" cy="475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81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EBC5A0D2-C53D-4180-9D50-6E9A2EF5BFA4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71C49412-17A5-47BC-A44B-4D0EFFB2AE11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1255063-7FBD-4424-8CD0-0FA69ABE9DF5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2A1C5526-15EC-4D93-94E0-F31F12D4C35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632" y="1065653"/>
            <a:ext cx="5257368" cy="434427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8F74DFA-B6E9-42BE-A0A4-78E8A3B71D6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527" y="1065652"/>
            <a:ext cx="5792359" cy="434426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69D18B68-5EAE-46E5-A299-17F4FE9355FB}"/>
              </a:ext>
            </a:extLst>
          </p:cNvPr>
          <p:cNvSpPr txBox="1"/>
          <p:nvPr/>
        </p:nvSpPr>
        <p:spPr>
          <a:xfrm>
            <a:off x="1454727" y="5666026"/>
            <a:ext cx="4177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Estado original </a:t>
            </a:r>
          </a:p>
          <a:p>
            <a:r>
              <a:rPr lang="es-ES" dirty="0"/>
              <a:t>calle diseñada para los vehículos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DE34D05-F8A1-4BAC-8061-DCDDD99723C4}"/>
              </a:ext>
            </a:extLst>
          </p:cNvPr>
          <p:cNvSpPr txBox="1"/>
          <p:nvPr/>
        </p:nvSpPr>
        <p:spPr>
          <a:xfrm>
            <a:off x="6526694" y="5666026"/>
            <a:ext cx="4177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Estado rediseñado</a:t>
            </a:r>
          </a:p>
          <a:p>
            <a:r>
              <a:rPr lang="es-ES" dirty="0"/>
              <a:t> calle diseñada para los peatones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839D1DE-155E-447A-BCF3-8676CD285E35}"/>
              </a:ext>
            </a:extLst>
          </p:cNvPr>
          <p:cNvSpPr/>
          <p:nvPr/>
        </p:nvSpPr>
        <p:spPr>
          <a:xfrm>
            <a:off x="838632" y="0"/>
            <a:ext cx="11353368" cy="6511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6E78688-CFA6-48A9-9D5D-4B8ABEF78302}"/>
              </a:ext>
            </a:extLst>
          </p:cNvPr>
          <p:cNvSpPr txBox="1"/>
          <p:nvPr/>
        </p:nvSpPr>
        <p:spPr>
          <a:xfrm>
            <a:off x="1070230" y="110802"/>
            <a:ext cx="7214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33CC"/>
                </a:solidFill>
              </a:rPr>
              <a:t>Calle Benito Pérez Galdós de Alzira (Valencia)</a:t>
            </a:r>
          </a:p>
        </p:txBody>
      </p:sp>
    </p:spTree>
    <p:extLst>
      <p:ext uri="{BB962C8B-B14F-4D97-AF65-F5344CB8AC3E}">
        <p14:creationId xmlns:p14="http://schemas.microsoft.com/office/powerpoint/2010/main" val="936140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EL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13" name="Imagen 12" descr="logo_BO">
            <a:extLst>
              <a:ext uri="{FF2B5EF4-FFF2-40B4-BE49-F238E27FC236}">
                <a16:creationId xmlns:a16="http://schemas.microsoft.com/office/drawing/2014/main" id="{72473676-0442-4830-855C-97FE8E91CC0F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9719" y="6377899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731B0C8F-B781-4B90-B5F2-F9820D00C40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9" name="Imagen 8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CF560B2F-BFE8-4F68-9316-02C494F62154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B6E6123-D3F6-4F0D-B338-13D5AD0340E5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2994" name="Picture 2" descr="https://1.bp.blogspot.com/-3xNnQbG7tNo/VtXV6u7bCbI/AAAAAAAAErU/Yz9wbvewzTw/s400/8e2fbf2059f94e3645081ed1abf9067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9068" y="2357306"/>
            <a:ext cx="3810000" cy="3810000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1719743" y="1065402"/>
            <a:ext cx="9253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/>
              <a:t>"Si diseñas para coches y tráfico, tendrás coches y tráfico. Si diseñas para personas y espacios públicos, tendrás personas y espacios públicos”. Fred Kent (Project </a:t>
            </a:r>
            <a:r>
              <a:rPr lang="es-ES" i="1" dirty="0" err="1"/>
              <a:t>for</a:t>
            </a:r>
            <a:r>
              <a:rPr lang="es-ES" i="1" dirty="0"/>
              <a:t> </a:t>
            </a:r>
            <a:r>
              <a:rPr lang="es-ES" i="1" dirty="0" err="1"/>
              <a:t>Public</a:t>
            </a:r>
            <a:r>
              <a:rPr lang="es-ES" i="1" dirty="0"/>
              <a:t> </a:t>
            </a:r>
            <a:r>
              <a:rPr lang="es-ES" i="1" dirty="0" err="1"/>
              <a:t>Spaces</a:t>
            </a:r>
            <a:r>
              <a:rPr lang="es-ES" i="1" dirty="0"/>
              <a:t>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01480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398" y="0"/>
            <a:ext cx="11412469" cy="6353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9" name="Imagen 8" descr="logo_BO">
            <a:extLst>
              <a:ext uri="{FF2B5EF4-FFF2-40B4-BE49-F238E27FC236}">
                <a16:creationId xmlns:a16="http://schemas.microsoft.com/office/drawing/2014/main" id="{292077E3-E62C-4D00-9097-364095DE9E54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77899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7">
            <a:extLst>
              <a:ext uri="{FF2B5EF4-FFF2-40B4-BE49-F238E27FC236}">
                <a16:creationId xmlns:a16="http://schemas.microsoft.com/office/drawing/2014/main" id="{ED4CC1DB-0AA0-4C8C-8CEC-CC45C430A97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5A0EF9A0-12F2-461E-BEA6-156AECCF678A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85B1EF0-6A3B-452B-AD51-1376827151CE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583108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024" y="0"/>
            <a:ext cx="11336976" cy="6222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9" name="Imagen 8" descr="logo_BO">
            <a:extLst>
              <a:ext uri="{FF2B5EF4-FFF2-40B4-BE49-F238E27FC236}">
                <a16:creationId xmlns:a16="http://schemas.microsoft.com/office/drawing/2014/main" id="{292077E3-E62C-4D00-9097-364095DE9E54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77899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7">
            <a:extLst>
              <a:ext uri="{FF2B5EF4-FFF2-40B4-BE49-F238E27FC236}">
                <a16:creationId xmlns:a16="http://schemas.microsoft.com/office/drawing/2014/main" id="{ED4CC1DB-0AA0-4C8C-8CEC-CC45C430A97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5A0EF9A0-12F2-461E-BEA6-156AECCF678A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85B1EF0-6A3B-452B-AD51-1376827151CE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58310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9" name="Imagen 8" descr="logo_BO">
            <a:extLst>
              <a:ext uri="{FF2B5EF4-FFF2-40B4-BE49-F238E27FC236}">
                <a16:creationId xmlns:a16="http://schemas.microsoft.com/office/drawing/2014/main" id="{292077E3-E62C-4D00-9097-364095DE9E54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77899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7">
            <a:extLst>
              <a:ext uri="{FF2B5EF4-FFF2-40B4-BE49-F238E27FC236}">
                <a16:creationId xmlns:a16="http://schemas.microsoft.com/office/drawing/2014/main" id="{ED4CC1DB-0AA0-4C8C-8CEC-CC45C430A97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5A0EF9A0-12F2-461E-BEA6-156AECCF678A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85B1EF0-6A3B-452B-AD51-1376827151CE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397" y="0"/>
            <a:ext cx="11372603" cy="623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8310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273" y="0"/>
            <a:ext cx="11360727" cy="631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9" name="Imagen 8" descr="logo_BO">
            <a:extLst>
              <a:ext uri="{FF2B5EF4-FFF2-40B4-BE49-F238E27FC236}">
                <a16:creationId xmlns:a16="http://schemas.microsoft.com/office/drawing/2014/main" id="{292077E3-E62C-4D00-9097-364095DE9E54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77899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7">
            <a:extLst>
              <a:ext uri="{FF2B5EF4-FFF2-40B4-BE49-F238E27FC236}">
                <a16:creationId xmlns:a16="http://schemas.microsoft.com/office/drawing/2014/main" id="{ED4CC1DB-0AA0-4C8C-8CEC-CC45C430A97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5A0EF9A0-12F2-461E-BEA6-156AECCF678A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85B1EF0-6A3B-452B-AD51-1376827151CE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583108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398" y="0"/>
            <a:ext cx="11372602" cy="612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9" name="Imagen 8" descr="logo_BO">
            <a:extLst>
              <a:ext uri="{FF2B5EF4-FFF2-40B4-BE49-F238E27FC236}">
                <a16:creationId xmlns:a16="http://schemas.microsoft.com/office/drawing/2014/main" id="{292077E3-E62C-4D00-9097-364095DE9E54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77899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7">
            <a:extLst>
              <a:ext uri="{FF2B5EF4-FFF2-40B4-BE49-F238E27FC236}">
                <a16:creationId xmlns:a16="http://schemas.microsoft.com/office/drawing/2014/main" id="{ED4CC1DB-0AA0-4C8C-8CEC-CC45C430A97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5A0EF9A0-12F2-461E-BEA6-156AECCF678A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85B1EF0-6A3B-452B-AD51-1376827151CE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58310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1" t="11544" r="23247" b="16421"/>
          <a:stretch>
            <a:fillRect/>
          </a:stretch>
        </p:blipFill>
        <p:spPr bwMode="auto">
          <a:xfrm>
            <a:off x="843148" y="1"/>
            <a:ext cx="11348852" cy="623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9" name="Imagen 8" descr="logo_BO">
            <a:extLst>
              <a:ext uri="{FF2B5EF4-FFF2-40B4-BE49-F238E27FC236}">
                <a16:creationId xmlns:a16="http://schemas.microsoft.com/office/drawing/2014/main" id="{292077E3-E62C-4D00-9097-364095DE9E54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77899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7">
            <a:extLst>
              <a:ext uri="{FF2B5EF4-FFF2-40B4-BE49-F238E27FC236}">
                <a16:creationId xmlns:a16="http://schemas.microsoft.com/office/drawing/2014/main" id="{ED4CC1DB-0AA0-4C8C-8CEC-CC45C430A97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5A0EF9A0-12F2-461E-BEA6-156AECCF678A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85B1EF0-6A3B-452B-AD51-1376827151CE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583108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024" y="0"/>
            <a:ext cx="11340367" cy="628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9" name="Imagen 8" descr="logo_BO">
            <a:extLst>
              <a:ext uri="{FF2B5EF4-FFF2-40B4-BE49-F238E27FC236}">
                <a16:creationId xmlns:a16="http://schemas.microsoft.com/office/drawing/2014/main" id="{292077E3-E62C-4D00-9097-364095DE9E54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77899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7">
            <a:extLst>
              <a:ext uri="{FF2B5EF4-FFF2-40B4-BE49-F238E27FC236}">
                <a16:creationId xmlns:a16="http://schemas.microsoft.com/office/drawing/2014/main" id="{ED4CC1DB-0AA0-4C8C-8CEC-CC45C430A97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5A0EF9A0-12F2-461E-BEA6-156AECCF678A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85B1EF0-6A3B-452B-AD51-1376827151CE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583108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9" name="Imagen 8" descr="logo_BO">
            <a:extLst>
              <a:ext uri="{FF2B5EF4-FFF2-40B4-BE49-F238E27FC236}">
                <a16:creationId xmlns:a16="http://schemas.microsoft.com/office/drawing/2014/main" id="{292077E3-E62C-4D00-9097-364095DE9E54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77899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7">
            <a:extLst>
              <a:ext uri="{FF2B5EF4-FFF2-40B4-BE49-F238E27FC236}">
                <a16:creationId xmlns:a16="http://schemas.microsoft.com/office/drawing/2014/main" id="{ED4CC1DB-0AA0-4C8C-8CEC-CC45C430A97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5A0EF9A0-12F2-461E-BEA6-156AECCF678A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85B1EF0-6A3B-452B-AD51-1376827151CE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51" t="11890" r="23052" b="17223"/>
          <a:stretch>
            <a:fillRect/>
          </a:stretch>
        </p:blipFill>
        <p:spPr bwMode="auto">
          <a:xfrm>
            <a:off x="819398" y="0"/>
            <a:ext cx="11372601" cy="624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83108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\\SERVERCLFS\Departaments\MAmbiente\Interno\AMBROSIO\20. CENTROAMÉRICA\FOTOS\ALQUERIARTE 2018\FOTOS\29062018\P105073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9224" y="687419"/>
            <a:ext cx="6907976" cy="5180982"/>
          </a:xfrm>
          <a:prstGeom prst="rect">
            <a:avLst/>
          </a:prstGeom>
          <a:noFill/>
        </p:spPr>
      </p:pic>
      <p:sp>
        <p:nvSpPr>
          <p:cNvPr id="13" name="12 Rectángulo"/>
          <p:cNvSpPr/>
          <p:nvPr/>
        </p:nvSpPr>
        <p:spPr>
          <a:xfrm>
            <a:off x="843148" y="0"/>
            <a:ext cx="11348852" cy="72439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 descr="P1050739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80" y="712520"/>
            <a:ext cx="6840187" cy="513014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9" name="Imagen 8" descr="logo_BO">
            <a:extLst>
              <a:ext uri="{FF2B5EF4-FFF2-40B4-BE49-F238E27FC236}">
                <a16:creationId xmlns:a16="http://schemas.microsoft.com/office/drawing/2014/main" id="{292077E3-E62C-4D00-9097-364095DE9E54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77899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7">
            <a:extLst>
              <a:ext uri="{FF2B5EF4-FFF2-40B4-BE49-F238E27FC236}">
                <a16:creationId xmlns:a16="http://schemas.microsoft.com/office/drawing/2014/main" id="{ED4CC1DB-0AA0-4C8C-8CEC-CC45C430A97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5A0EF9A0-12F2-461E-BEA6-156AECCF678A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85B1EF0-6A3B-452B-AD51-1376827151CE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9 CuadroTexto"/>
          <p:cNvSpPr txBox="1"/>
          <p:nvPr/>
        </p:nvSpPr>
        <p:spPr>
          <a:xfrm>
            <a:off x="973776" y="83126"/>
            <a:ext cx="548640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400" dirty="0" err="1">
                <a:solidFill>
                  <a:srgbClr val="9900FF"/>
                </a:solidFill>
                <a:latin typeface="Aharoni" pitchFamily="2" charset="-79"/>
                <a:cs typeface="Aharoni" pitchFamily="2" charset="-79"/>
              </a:rPr>
              <a:t>Alqueriarte</a:t>
            </a:r>
            <a:r>
              <a:rPr lang="es-ES" sz="2400" dirty="0">
                <a:solidFill>
                  <a:srgbClr val="9900FF"/>
                </a:solidFill>
                <a:latin typeface="Aharoni" pitchFamily="2" charset="-79"/>
                <a:cs typeface="Aharoni" pitchFamily="2" charset="-79"/>
              </a:rPr>
              <a:t> en Alzira</a:t>
            </a:r>
          </a:p>
        </p:txBody>
      </p:sp>
    </p:spTree>
    <p:extLst>
      <p:ext uri="{BB962C8B-B14F-4D97-AF65-F5344CB8AC3E}">
        <p14:creationId xmlns:p14="http://schemas.microsoft.com/office/powerpoint/2010/main" val="25583108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843148" y="0"/>
            <a:ext cx="11348852" cy="72439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9" name="Imagen 8" descr="logo_BO">
            <a:extLst>
              <a:ext uri="{FF2B5EF4-FFF2-40B4-BE49-F238E27FC236}">
                <a16:creationId xmlns:a16="http://schemas.microsoft.com/office/drawing/2014/main" id="{292077E3-E62C-4D00-9097-364095DE9E54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77899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7">
            <a:extLst>
              <a:ext uri="{FF2B5EF4-FFF2-40B4-BE49-F238E27FC236}">
                <a16:creationId xmlns:a16="http://schemas.microsoft.com/office/drawing/2014/main" id="{ED4CC1DB-0AA0-4C8C-8CEC-CC45C430A97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5A0EF9A0-12F2-461E-BEA6-156AECCF678A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85B1EF0-6A3B-452B-AD51-1376827151CE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9 CuadroTexto"/>
          <p:cNvSpPr txBox="1"/>
          <p:nvPr/>
        </p:nvSpPr>
        <p:spPr>
          <a:xfrm>
            <a:off x="973776" y="83126"/>
            <a:ext cx="548640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400" dirty="0" err="1">
                <a:solidFill>
                  <a:srgbClr val="9900FF"/>
                </a:solidFill>
                <a:latin typeface="Aharoni" pitchFamily="2" charset="-79"/>
                <a:cs typeface="Aharoni" pitchFamily="2" charset="-79"/>
              </a:rPr>
              <a:t>Alqueriarte</a:t>
            </a:r>
            <a:r>
              <a:rPr lang="es-ES" sz="2400" dirty="0">
                <a:solidFill>
                  <a:srgbClr val="9900FF"/>
                </a:solidFill>
                <a:latin typeface="Aharoni" pitchFamily="2" charset="-79"/>
                <a:cs typeface="Aharoni" pitchFamily="2" charset="-79"/>
              </a:rPr>
              <a:t> en Alzira</a:t>
            </a:r>
          </a:p>
        </p:txBody>
      </p:sp>
      <p:pic>
        <p:nvPicPr>
          <p:cNvPr id="17" name="Picture 2" descr="\\SERVERCLFS\Departaments\MAmbiente\Interno\AMBROSIO\20. CENTROAMÉRICA\FOTOS\ALQUERIARTE 2018\FOTOS\29062018\P1050746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0760" y="1995054"/>
            <a:ext cx="7741239" cy="4197927"/>
          </a:xfrm>
          <a:prstGeom prst="rect">
            <a:avLst/>
          </a:prstGeom>
          <a:noFill/>
        </p:spPr>
      </p:pic>
      <p:pic>
        <p:nvPicPr>
          <p:cNvPr id="16" name="15 Imagen" descr="P1050742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29" y="754743"/>
            <a:ext cx="4334933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10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EL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30E79E2A-2E49-4C78-B47B-AD9B1EFF9E93}"/>
              </a:ext>
            </a:extLst>
          </p:cNvPr>
          <p:cNvSpPr/>
          <p:nvPr/>
        </p:nvSpPr>
        <p:spPr>
          <a:xfrm>
            <a:off x="1056336" y="1926154"/>
            <a:ext cx="109407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i="1" dirty="0"/>
              <a:t>“</a:t>
            </a:r>
            <a:r>
              <a:rPr lang="es-ES" b="1" dirty="0"/>
              <a:t>La Nueva Agenda Urbana </a:t>
            </a:r>
            <a:r>
              <a:rPr lang="es-ES" dirty="0"/>
              <a:t>de la ONU aprobada en la Conferencia de las Naciones Unidas sobre la Vivienda y el Desarrollo Urbano Sostenible (Hábitat III) que tuvo lugar en Quito, del 17 a 20 de octubre de 2016, reorienta la manera en que se planifican, se diseñan, se financian, se desarrollan, se administran y gestionan las ciudades y los asentamientos humanos. Entre los objetivos que se persiguen está el “</a:t>
            </a:r>
            <a:r>
              <a:rPr lang="es-ES" i="1" dirty="0"/>
              <a:t>lograr la igualdad de género y el empoderamiento de todas las mujeres y las niñas a fin de aprovechar plenamente su contribución vital al desarrollo sostenible (...), asegurando la participación plena y efectiva de las mujeres y la igualdad de derechos en todas las esferas y en los puestos de liderazgo en todos los niveles de adopción de decisiones (...) y eliminando todas las formas de discriminación, violencia y acoso contra las mujeres y las niñas en espacios públicos y privados”. </a:t>
            </a:r>
            <a:r>
              <a:rPr lang="es-ES" dirty="0"/>
              <a:t>De igual modo se refuerza este objetivo transversal, especificando en muchos de los temas que se abordan, que se harán </a:t>
            </a:r>
            <a:r>
              <a:rPr lang="es-ES" i="1" dirty="0"/>
              <a:t>“teniendo en cuenta la edad y el género”. </a:t>
            </a:r>
          </a:p>
        </p:txBody>
      </p:sp>
      <p:pic>
        <p:nvPicPr>
          <p:cNvPr id="13" name="Imagen 12" descr="logo_BO">
            <a:extLst>
              <a:ext uri="{FF2B5EF4-FFF2-40B4-BE49-F238E27FC236}">
                <a16:creationId xmlns:a16="http://schemas.microsoft.com/office/drawing/2014/main" id="{72473676-0442-4830-855C-97FE8E91CC0F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9719" y="6377899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6">
            <a:extLst>
              <a:ext uri="{FF2B5EF4-FFF2-40B4-BE49-F238E27FC236}">
                <a16:creationId xmlns:a16="http://schemas.microsoft.com/office/drawing/2014/main" id="{731B0C8F-B781-4B90-B5F2-F9820D00C40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9" name="Imagen 8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CF560B2F-BFE8-4F68-9316-02C494F62154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B6E6123-D3F6-4F0D-B338-13D5AD0340E5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014803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843148" y="0"/>
            <a:ext cx="11348852" cy="72439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9" name="Imagen 8" descr="logo_BO">
            <a:extLst>
              <a:ext uri="{FF2B5EF4-FFF2-40B4-BE49-F238E27FC236}">
                <a16:creationId xmlns:a16="http://schemas.microsoft.com/office/drawing/2014/main" id="{292077E3-E62C-4D00-9097-364095DE9E54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77899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7">
            <a:extLst>
              <a:ext uri="{FF2B5EF4-FFF2-40B4-BE49-F238E27FC236}">
                <a16:creationId xmlns:a16="http://schemas.microsoft.com/office/drawing/2014/main" id="{ED4CC1DB-0AA0-4C8C-8CEC-CC45C430A97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5A0EF9A0-12F2-461E-BEA6-156AECCF678A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85B1EF0-6A3B-452B-AD51-1376827151CE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9 CuadroTexto"/>
          <p:cNvSpPr txBox="1"/>
          <p:nvPr/>
        </p:nvSpPr>
        <p:spPr>
          <a:xfrm>
            <a:off x="973776" y="83126"/>
            <a:ext cx="548640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400" dirty="0" err="1">
                <a:solidFill>
                  <a:srgbClr val="9900FF"/>
                </a:solidFill>
                <a:latin typeface="Aharoni" pitchFamily="2" charset="-79"/>
                <a:cs typeface="Aharoni" pitchFamily="2" charset="-79"/>
              </a:rPr>
              <a:t>Alqueriarte</a:t>
            </a:r>
            <a:r>
              <a:rPr lang="es-ES" sz="2400" dirty="0">
                <a:solidFill>
                  <a:srgbClr val="9900FF"/>
                </a:solidFill>
                <a:latin typeface="Aharoni" pitchFamily="2" charset="-79"/>
                <a:cs typeface="Aharoni" pitchFamily="2" charset="-79"/>
              </a:rPr>
              <a:t> en Alzira</a:t>
            </a:r>
          </a:p>
        </p:txBody>
      </p:sp>
      <p:pic>
        <p:nvPicPr>
          <p:cNvPr id="14" name="13 Imagen" descr="P1050744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372" y="743857"/>
            <a:ext cx="7082972" cy="531222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877300" y="2184400"/>
            <a:ext cx="2603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Espacio público como identidad comunitaria fuerte</a:t>
            </a:r>
            <a:endParaRPr lang="ca-ES" sz="2400" dirty="0"/>
          </a:p>
        </p:txBody>
      </p:sp>
    </p:spTree>
    <p:extLst>
      <p:ext uri="{BB962C8B-B14F-4D97-AF65-F5344CB8AC3E}">
        <p14:creationId xmlns:p14="http://schemas.microsoft.com/office/powerpoint/2010/main" val="25583108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5" name="Picture 3" descr="\\SERVERCLFS\Departaments\MAmbiente\Interno\AMBROSIO\20. CENTROAMÉRICA\FOTOS\ALQUERIARTE 2018\FOTOS\29062018\P105075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8695" y="576943"/>
            <a:ext cx="9918019" cy="5584371"/>
          </a:xfrm>
          <a:prstGeom prst="rect">
            <a:avLst/>
          </a:prstGeom>
          <a:noFill/>
        </p:spPr>
      </p:pic>
      <p:sp>
        <p:nvSpPr>
          <p:cNvPr id="13" name="12 Rectángulo"/>
          <p:cNvSpPr/>
          <p:nvPr/>
        </p:nvSpPr>
        <p:spPr>
          <a:xfrm>
            <a:off x="843148" y="0"/>
            <a:ext cx="11348852" cy="72439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9" name="Imagen 8" descr="logo_BO">
            <a:extLst>
              <a:ext uri="{FF2B5EF4-FFF2-40B4-BE49-F238E27FC236}">
                <a16:creationId xmlns:a16="http://schemas.microsoft.com/office/drawing/2014/main" id="{292077E3-E62C-4D00-9097-364095DE9E54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77899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7">
            <a:extLst>
              <a:ext uri="{FF2B5EF4-FFF2-40B4-BE49-F238E27FC236}">
                <a16:creationId xmlns:a16="http://schemas.microsoft.com/office/drawing/2014/main" id="{ED4CC1DB-0AA0-4C8C-8CEC-CC45C430A97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5A0EF9A0-12F2-461E-BEA6-156AECCF678A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85B1EF0-6A3B-452B-AD51-1376827151CE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9 CuadroTexto"/>
          <p:cNvSpPr txBox="1"/>
          <p:nvPr/>
        </p:nvSpPr>
        <p:spPr>
          <a:xfrm>
            <a:off x="973776" y="83126"/>
            <a:ext cx="548640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400" dirty="0" err="1">
                <a:solidFill>
                  <a:srgbClr val="9900FF"/>
                </a:solidFill>
                <a:latin typeface="Aharoni" pitchFamily="2" charset="-79"/>
                <a:cs typeface="Aharoni" pitchFamily="2" charset="-79"/>
              </a:rPr>
              <a:t>Alqueriarte</a:t>
            </a:r>
            <a:r>
              <a:rPr lang="es-ES" sz="2400" dirty="0">
                <a:solidFill>
                  <a:srgbClr val="9900FF"/>
                </a:solidFill>
                <a:latin typeface="Aharoni" pitchFamily="2" charset="-79"/>
                <a:cs typeface="Aharoni" pitchFamily="2" charset="-79"/>
              </a:rPr>
              <a:t> en Alzira</a:t>
            </a:r>
          </a:p>
        </p:txBody>
      </p:sp>
    </p:spTree>
    <p:extLst>
      <p:ext uri="{BB962C8B-B14F-4D97-AF65-F5344CB8AC3E}">
        <p14:creationId xmlns:p14="http://schemas.microsoft.com/office/powerpoint/2010/main" val="25583108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\\SERVERCLFS\Departaments\MAmbiente\Interno\AMBROSIO\20. CENTROAMÉRICA\FOTOS\ALQUERIARTE 2018\FOTOS\29062018\P105075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494" y="729756"/>
            <a:ext cx="11463506" cy="5343130"/>
          </a:xfrm>
          <a:prstGeom prst="rect">
            <a:avLst/>
          </a:prstGeom>
          <a:noFill/>
        </p:spPr>
      </p:pic>
      <p:sp>
        <p:nvSpPr>
          <p:cNvPr id="13" name="12 Rectángulo"/>
          <p:cNvSpPr/>
          <p:nvPr/>
        </p:nvSpPr>
        <p:spPr>
          <a:xfrm>
            <a:off x="843148" y="0"/>
            <a:ext cx="11348852" cy="72439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9" name="Imagen 8" descr="logo_BO">
            <a:extLst>
              <a:ext uri="{FF2B5EF4-FFF2-40B4-BE49-F238E27FC236}">
                <a16:creationId xmlns:a16="http://schemas.microsoft.com/office/drawing/2014/main" id="{292077E3-E62C-4D00-9097-364095DE9E54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77899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7">
            <a:extLst>
              <a:ext uri="{FF2B5EF4-FFF2-40B4-BE49-F238E27FC236}">
                <a16:creationId xmlns:a16="http://schemas.microsoft.com/office/drawing/2014/main" id="{ED4CC1DB-0AA0-4C8C-8CEC-CC45C430A97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5A0EF9A0-12F2-461E-BEA6-156AECCF678A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85B1EF0-6A3B-452B-AD51-1376827151CE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9 CuadroTexto"/>
          <p:cNvSpPr txBox="1"/>
          <p:nvPr/>
        </p:nvSpPr>
        <p:spPr>
          <a:xfrm>
            <a:off x="973776" y="83126"/>
            <a:ext cx="548640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400" dirty="0" err="1">
                <a:solidFill>
                  <a:srgbClr val="9900FF"/>
                </a:solidFill>
                <a:latin typeface="Aharoni" pitchFamily="2" charset="-79"/>
                <a:cs typeface="Aharoni" pitchFamily="2" charset="-79"/>
              </a:rPr>
              <a:t>Alqueriarte</a:t>
            </a:r>
            <a:r>
              <a:rPr lang="es-ES" sz="2400" dirty="0">
                <a:solidFill>
                  <a:srgbClr val="9900FF"/>
                </a:solidFill>
                <a:latin typeface="Aharoni" pitchFamily="2" charset="-79"/>
                <a:cs typeface="Aharoni" pitchFamily="2" charset="-79"/>
              </a:rPr>
              <a:t> en Alzira</a:t>
            </a:r>
          </a:p>
        </p:txBody>
      </p:sp>
    </p:spTree>
    <p:extLst>
      <p:ext uri="{BB962C8B-B14F-4D97-AF65-F5344CB8AC3E}">
        <p14:creationId xmlns:p14="http://schemas.microsoft.com/office/powerpoint/2010/main" val="25583108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\\SERVERCLFS\Departaments\MAmbiente\Interno\AMBROSIO\20. CENTROAMÉRICA\FOTOS\ALQUERIARTE 2018\FOTOS\29062018\P105075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743" y="734517"/>
            <a:ext cx="11435257" cy="5366479"/>
          </a:xfrm>
          <a:prstGeom prst="rect">
            <a:avLst/>
          </a:prstGeom>
          <a:noFill/>
        </p:spPr>
      </p:pic>
      <p:sp>
        <p:nvSpPr>
          <p:cNvPr id="13" name="12 Rectángulo"/>
          <p:cNvSpPr/>
          <p:nvPr/>
        </p:nvSpPr>
        <p:spPr>
          <a:xfrm>
            <a:off x="843148" y="0"/>
            <a:ext cx="11348852" cy="72439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9" name="Imagen 8" descr="logo_BO">
            <a:extLst>
              <a:ext uri="{FF2B5EF4-FFF2-40B4-BE49-F238E27FC236}">
                <a16:creationId xmlns:a16="http://schemas.microsoft.com/office/drawing/2014/main" id="{292077E3-E62C-4D00-9097-364095DE9E54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77899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7">
            <a:extLst>
              <a:ext uri="{FF2B5EF4-FFF2-40B4-BE49-F238E27FC236}">
                <a16:creationId xmlns:a16="http://schemas.microsoft.com/office/drawing/2014/main" id="{ED4CC1DB-0AA0-4C8C-8CEC-CC45C430A97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5A0EF9A0-12F2-461E-BEA6-156AECCF678A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85B1EF0-6A3B-452B-AD51-1376827151CE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9 CuadroTexto"/>
          <p:cNvSpPr txBox="1"/>
          <p:nvPr/>
        </p:nvSpPr>
        <p:spPr>
          <a:xfrm>
            <a:off x="973776" y="83126"/>
            <a:ext cx="548640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400" dirty="0" err="1">
                <a:solidFill>
                  <a:srgbClr val="9900FF"/>
                </a:solidFill>
                <a:latin typeface="Aharoni" pitchFamily="2" charset="-79"/>
                <a:cs typeface="Aharoni" pitchFamily="2" charset="-79"/>
              </a:rPr>
              <a:t>Alqueriarte</a:t>
            </a:r>
            <a:r>
              <a:rPr lang="es-ES" sz="2400" dirty="0">
                <a:solidFill>
                  <a:srgbClr val="9900FF"/>
                </a:solidFill>
                <a:latin typeface="Aharoni" pitchFamily="2" charset="-79"/>
                <a:cs typeface="Aharoni" pitchFamily="2" charset="-79"/>
              </a:rPr>
              <a:t> en Alzira</a:t>
            </a:r>
          </a:p>
        </p:txBody>
      </p:sp>
    </p:spTree>
    <p:extLst>
      <p:ext uri="{BB962C8B-B14F-4D97-AF65-F5344CB8AC3E}">
        <p14:creationId xmlns:p14="http://schemas.microsoft.com/office/powerpoint/2010/main" val="25583108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2_PROJEKTA_URBES_PatxiGalarraga_MirenVives (1).pdf - Adobe Acrobat Reader DC">
            <a:extLst>
              <a:ext uri="{FF2B5EF4-FFF2-40B4-BE49-F238E27FC236}">
                <a16:creationId xmlns:a16="http://schemas.microsoft.com/office/drawing/2014/main" id="{AD2DCE98-A68A-46F7-8456-3C90434F64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444" y="752324"/>
            <a:ext cx="10937254" cy="54428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A4F9B48-A8C3-47E0-B0B8-EE8B7A78B7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61390" y="0"/>
            <a:ext cx="1152246" cy="77133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161197B-EA87-4BBB-94F5-E1123A710AB9}"/>
              </a:ext>
            </a:extLst>
          </p:cNvPr>
          <p:cNvSpPr txBox="1"/>
          <p:nvPr/>
        </p:nvSpPr>
        <p:spPr>
          <a:xfrm>
            <a:off x="2231756" y="335003"/>
            <a:ext cx="1639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JAN GEHL</a:t>
            </a:r>
          </a:p>
        </p:txBody>
      </p:sp>
      <p:pic>
        <p:nvPicPr>
          <p:cNvPr id="12" name="Imagen 11" descr="logo_BO">
            <a:extLst>
              <a:ext uri="{FF2B5EF4-FFF2-40B4-BE49-F238E27FC236}">
                <a16:creationId xmlns:a16="http://schemas.microsoft.com/office/drawing/2014/main" id="{294BDB7A-ABD3-4B5D-A656-FB204427EEE2}"/>
              </a:ext>
            </a:extLst>
          </p:cNvPr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30AD7FE5-2FB5-4AD1-B8D9-EB6D791F263D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4" name="Imagen 13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BDBCEFDE-7C6C-480B-B0CE-FEA87F339CF3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413BC4FF-3926-48D5-B6EA-16901D858A8F}"/>
                </a:ext>
              </a:extLst>
            </p:cNvPr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875857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EBC5A0D2-C53D-4180-9D50-6E9A2EF5BFA4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71C49412-17A5-47BC-A44B-4D0EFFB2AE11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1255063-7FBD-4424-8CD0-0FA69ABE9DF5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8405E84F-F70E-4313-A41A-B6D13B710D4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871981" y="202820"/>
            <a:ext cx="6766387" cy="484023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D95D0B3-40D8-4CDD-BE65-5387AAE37242}"/>
              </a:ext>
            </a:extLst>
          </p:cNvPr>
          <p:cNvSpPr txBox="1"/>
          <p:nvPr/>
        </p:nvSpPr>
        <p:spPr>
          <a:xfrm>
            <a:off x="1362260" y="5544836"/>
            <a:ext cx="456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Parque da Alameda. Santiago de Compostela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546AFBA-BE7C-4808-9B42-172C193458F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127" y="2004168"/>
            <a:ext cx="5504873" cy="412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54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ln-005-complejo-adaptado-2-parques-infantiles-urbijuegos-granada">
            <a:extLst>
              <a:ext uri="{FF2B5EF4-FFF2-40B4-BE49-F238E27FC236}">
                <a16:creationId xmlns:a16="http://schemas.microsoft.com/office/drawing/2014/main" id="{109F5A2F-DA6F-4F70-AF37-737484077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893" y="0"/>
            <a:ext cx="4098193" cy="307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EBC5A0D2-C53D-4180-9D50-6E9A2EF5BFA4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71C49412-17A5-47BC-A44B-4D0EFFB2AE11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1255063-7FBD-4424-8CD0-0FA69ABE9DF5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D95D0B3-40D8-4CDD-BE65-5387AAE37242}"/>
              </a:ext>
            </a:extLst>
          </p:cNvPr>
          <p:cNvSpPr txBox="1"/>
          <p:nvPr/>
        </p:nvSpPr>
        <p:spPr>
          <a:xfrm>
            <a:off x="1107565" y="2571647"/>
            <a:ext cx="2891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Ejemplo de juego adaptado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F78BAC2-DAB0-4862-B454-54C48C0C112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982" y="3102796"/>
            <a:ext cx="2294659" cy="305954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6254265-1920-4DE4-B4ED-E4FEDB5C4BA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4665" y="3087526"/>
            <a:ext cx="5301673" cy="307364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1612A30-D182-46E6-9EDE-CAF4A396FB11}"/>
              </a:ext>
            </a:extLst>
          </p:cNvPr>
          <p:cNvSpPr txBox="1"/>
          <p:nvPr/>
        </p:nvSpPr>
        <p:spPr>
          <a:xfrm>
            <a:off x="8532037" y="1772972"/>
            <a:ext cx="2891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Juego adaptado en Alzira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3091BF1-0169-441E-8679-3BE4E456EEE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822" y="168184"/>
            <a:ext cx="3591798" cy="269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044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EEE779C-4014-4E2E-A1EF-29478F1512DF}"/>
              </a:ext>
            </a:extLst>
          </p:cNvPr>
          <p:cNvSpPr/>
          <p:nvPr/>
        </p:nvSpPr>
        <p:spPr>
          <a:xfrm>
            <a:off x="861390" y="0"/>
            <a:ext cx="6449179" cy="90091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E35C053-517F-410B-80CA-53135AE8D9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992" y="2324294"/>
            <a:ext cx="5514109" cy="4135582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EBC5A0D2-C53D-4180-9D50-6E9A2EF5BFA4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71C49412-17A5-47BC-A44B-4D0EFFB2AE11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1255063-7FBD-4424-8CD0-0FA69ABE9DF5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D95D0B3-40D8-4CDD-BE65-5387AAE37242}"/>
              </a:ext>
            </a:extLst>
          </p:cNvPr>
          <p:cNvSpPr txBox="1"/>
          <p:nvPr/>
        </p:nvSpPr>
        <p:spPr>
          <a:xfrm>
            <a:off x="2933485" y="5310756"/>
            <a:ext cx="2891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¿Donde esta la sombra? </a:t>
            </a:r>
          </a:p>
          <a:p>
            <a:r>
              <a:rPr lang="es-ES" dirty="0"/>
              <a:t>Y los bancos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1612A30-D182-46E6-9EDE-CAF4A396FB11}"/>
              </a:ext>
            </a:extLst>
          </p:cNvPr>
          <p:cNvSpPr txBox="1"/>
          <p:nvPr/>
        </p:nvSpPr>
        <p:spPr>
          <a:xfrm>
            <a:off x="7344957" y="5383962"/>
            <a:ext cx="453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Ambiente  diseño clásico con arboles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6B147DB-4681-4AF5-873F-F28180D21C4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203" y="1396088"/>
            <a:ext cx="6502400" cy="3726873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4A55F9C7-A226-4556-83C8-1E54CB5BD535}"/>
              </a:ext>
            </a:extLst>
          </p:cNvPr>
          <p:cNvSpPr txBox="1"/>
          <p:nvPr/>
        </p:nvSpPr>
        <p:spPr>
          <a:xfrm>
            <a:off x="1318230" y="235344"/>
            <a:ext cx="4807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33CC"/>
                </a:solidFill>
              </a:rPr>
              <a:t>Diseño de plaza con dos ambientes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3436BF7-0219-4B28-83F5-67D583F7E1A3}"/>
              </a:ext>
            </a:extLst>
          </p:cNvPr>
          <p:cNvSpPr txBox="1"/>
          <p:nvPr/>
        </p:nvSpPr>
        <p:spPr>
          <a:xfrm>
            <a:off x="1189304" y="4530436"/>
            <a:ext cx="370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Diseño moderno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4C30E8D0-B417-4AD4-9303-AF669ED8D58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569" y="-1155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615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C479CAF-A38C-45FB-9148-ABAFD77300E0}"/>
              </a:ext>
            </a:extLst>
          </p:cNvPr>
          <p:cNvSpPr/>
          <p:nvPr/>
        </p:nvSpPr>
        <p:spPr>
          <a:xfrm>
            <a:off x="861390" y="0"/>
            <a:ext cx="11330610" cy="7785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EBC5A0D2-C53D-4180-9D50-6E9A2EF5BFA4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71C49412-17A5-47BC-A44B-4D0EFFB2AE11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1255063-7FBD-4424-8CD0-0FA69ABE9DF5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D95D0B3-40D8-4CDD-BE65-5387AAE37242}"/>
              </a:ext>
            </a:extLst>
          </p:cNvPr>
          <p:cNvSpPr txBox="1"/>
          <p:nvPr/>
        </p:nvSpPr>
        <p:spPr>
          <a:xfrm>
            <a:off x="1090694" y="160078"/>
            <a:ext cx="6042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33CC"/>
                </a:solidFill>
              </a:rPr>
              <a:t>Ejemplo de paso de peatones adaptados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1984A1D-8C2B-4D5D-B07C-4CFBD65ED84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897" y="1363730"/>
            <a:ext cx="5238274" cy="392870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C2FD054-5C48-4F84-84E9-8C1B8CA63E4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959" y="1363730"/>
            <a:ext cx="5238274" cy="3928706"/>
          </a:xfrm>
          <a:prstGeom prst="rect">
            <a:avLst/>
          </a:prstGeom>
        </p:spPr>
      </p:pic>
      <p:sp>
        <p:nvSpPr>
          <p:cNvPr id="13" name="12 Rectángulo"/>
          <p:cNvSpPr/>
          <p:nvPr/>
        </p:nvSpPr>
        <p:spPr>
          <a:xfrm>
            <a:off x="2996211" y="5710131"/>
            <a:ext cx="2409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¿son un buen ejemplo?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7258275" y="5698144"/>
            <a:ext cx="281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¿tanto cuesta hacerlo bien?</a:t>
            </a:r>
          </a:p>
        </p:txBody>
      </p:sp>
    </p:spTree>
    <p:extLst>
      <p:ext uri="{BB962C8B-B14F-4D97-AF65-F5344CB8AC3E}">
        <p14:creationId xmlns:p14="http://schemas.microsoft.com/office/powerpoint/2010/main" val="27428347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8">
            <a:extLst>
              <a:ext uri="{FF2B5EF4-FFF2-40B4-BE49-F238E27FC236}">
                <a16:creationId xmlns:a16="http://schemas.microsoft.com/office/drawing/2014/main" id="{EBC5A0D2-C53D-4180-9D50-6E9A2EF5BFA4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71C49412-17A5-47BC-A44B-4D0EFFB2AE11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1255063-7FBD-4424-8CD0-0FA69ABE9DF5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40745866-8AC0-4357-BE51-618422CA0AE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1" y="817419"/>
            <a:ext cx="6372444" cy="477933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22D28B6-9A55-4620-8962-F000157A0D2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2" r="-316"/>
          <a:stretch/>
        </p:blipFill>
        <p:spPr>
          <a:xfrm>
            <a:off x="7203622" y="817418"/>
            <a:ext cx="4958165" cy="4779333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1458931" y="5907640"/>
            <a:ext cx="2568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Plaza </a:t>
            </a:r>
            <a:r>
              <a:rPr lang="es-ES" dirty="0" err="1"/>
              <a:t>Major</a:t>
            </a:r>
            <a:r>
              <a:rPr lang="es-ES" dirty="0"/>
              <a:t> Santa Maria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20789D0-C5F4-4E7D-B173-34188297C56A}"/>
              </a:ext>
            </a:extLst>
          </p:cNvPr>
          <p:cNvSpPr/>
          <p:nvPr/>
        </p:nvSpPr>
        <p:spPr>
          <a:xfrm>
            <a:off x="841249" y="1"/>
            <a:ext cx="11330609" cy="8174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>
                <a:solidFill>
                  <a:srgbClr val="FF33CC"/>
                </a:solidFill>
              </a:rPr>
              <a:t>Accesibilidad universal y patrimonio</a:t>
            </a:r>
          </a:p>
        </p:txBody>
      </p:sp>
    </p:spTree>
    <p:extLst>
      <p:ext uri="{BB962C8B-B14F-4D97-AF65-F5344CB8AC3E}">
        <p14:creationId xmlns:p14="http://schemas.microsoft.com/office/powerpoint/2010/main" val="2373044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30E79E2A-2E49-4C78-B47B-AD9B1EFF9E93}"/>
              </a:ext>
            </a:extLst>
          </p:cNvPr>
          <p:cNvSpPr/>
          <p:nvPr/>
        </p:nvSpPr>
        <p:spPr>
          <a:xfrm>
            <a:off x="1122947" y="1506414"/>
            <a:ext cx="109407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i="1" dirty="0"/>
              <a:t>“</a:t>
            </a:r>
            <a:r>
              <a:rPr lang="es-ES" b="1" i="1" dirty="0"/>
              <a:t>El género</a:t>
            </a:r>
            <a:r>
              <a:rPr lang="es-ES" i="1" dirty="0"/>
              <a:t>, en el ámbito urbanístico, tiene como objetivo la creación de unos espacios y una ordenación urbana que resulten adecuados para hacer </a:t>
            </a:r>
            <a:r>
              <a:rPr lang="es-ES" b="1" i="1" dirty="0"/>
              <a:t>más confortable </a:t>
            </a:r>
            <a:r>
              <a:rPr lang="es-ES" i="1" dirty="0"/>
              <a:t>el trabajo reproductivo, las labores de cuidado y, sobre todo, </a:t>
            </a:r>
            <a:r>
              <a:rPr lang="es-ES" b="1" i="1" dirty="0"/>
              <a:t>la vida cotidiana</a:t>
            </a:r>
            <a:r>
              <a:rPr lang="es-ES" i="1" dirty="0"/>
              <a:t>, y, por supuesto, pretende crear unos espacios más seguros y unos entornos más agradables y </a:t>
            </a:r>
            <a:r>
              <a:rPr lang="es-ES" i="1" dirty="0" err="1"/>
              <a:t>reconfortables</a:t>
            </a:r>
            <a:r>
              <a:rPr lang="es-ES" i="1" dirty="0"/>
              <a:t> para el encuentro. </a:t>
            </a:r>
          </a:p>
          <a:p>
            <a:endParaRPr lang="es-ES" i="1" dirty="0"/>
          </a:p>
          <a:p>
            <a:r>
              <a:rPr lang="es-ES" i="1" dirty="0"/>
              <a:t>El urbanismo con perspectiva de género </a:t>
            </a:r>
            <a:r>
              <a:rPr lang="es-ES" b="1" i="1" dirty="0"/>
              <a:t>no es un urbanismo exclusivo de las mujeres</a:t>
            </a:r>
            <a:r>
              <a:rPr lang="es-ES" i="1" dirty="0"/>
              <a:t>, es un urbanismo que propone un diseño y una ordenación que tiene en cuenta los roles que se le han asignado a la mujer, actualmente también desempeñados por los hombres. </a:t>
            </a:r>
          </a:p>
          <a:p>
            <a:endParaRPr lang="es-ES" i="1" dirty="0"/>
          </a:p>
          <a:p>
            <a:r>
              <a:rPr lang="es-ES" i="1" dirty="0"/>
              <a:t>Esta forma de urbanismo tiene en cuenta todas las etapas de la vida del ser humano, </a:t>
            </a:r>
            <a:r>
              <a:rPr lang="es-ES" b="1" i="1" dirty="0"/>
              <a:t>desde la infancia a la vejez</a:t>
            </a:r>
            <a:r>
              <a:rPr lang="es-ES" i="1" dirty="0"/>
              <a:t>, y no piensa exclusivamente en la parte social que se encuentra en la etapa del trabajo productivo, como ocurre todavía hoy en la mayoría de los casos”</a:t>
            </a:r>
            <a:r>
              <a:rPr lang="es-ES" dirty="0"/>
              <a:t>.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7B7085F-E91D-4CE6-BC69-078BE0326A1B}"/>
              </a:ext>
            </a:extLst>
          </p:cNvPr>
          <p:cNvSpPr/>
          <p:nvPr/>
        </p:nvSpPr>
        <p:spPr>
          <a:xfrm>
            <a:off x="1235242" y="5351586"/>
            <a:ext cx="1061987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dirty="0">
                <a:solidFill>
                  <a:srgbClr val="000000"/>
                </a:solidFill>
                <a:latin typeface="Futura Md BT"/>
              </a:rPr>
              <a:t>Texto extraído del Libro recopilatorio sobre el Seminario de </a:t>
            </a:r>
            <a:r>
              <a:rPr lang="es-ES" sz="900" i="1" dirty="0">
                <a:solidFill>
                  <a:srgbClr val="000000"/>
                </a:solidFill>
                <a:latin typeface="Futura Md BT"/>
              </a:rPr>
              <a:t>“Urbanismo inclusivo. Las calles tienen género”, </a:t>
            </a:r>
            <a:r>
              <a:rPr lang="es-ES" sz="900" dirty="0">
                <a:solidFill>
                  <a:srgbClr val="000000"/>
                </a:solidFill>
                <a:latin typeface="Futura Md BT"/>
              </a:rPr>
              <a:t>celebrado del 9 al 11 de noviembre de 2011, en Vitoria-Gasteiz, País Vasco. </a:t>
            </a:r>
            <a:endParaRPr lang="es-ES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EBB4D104-ABDF-45C1-8BBB-71FD4388CF87}"/>
              </a:ext>
            </a:extLst>
          </p:cNvPr>
          <p:cNvGrpSpPr/>
          <p:nvPr/>
        </p:nvGrpSpPr>
        <p:grpSpPr>
          <a:xfrm>
            <a:off x="861390" y="6251289"/>
            <a:ext cx="4770952" cy="614065"/>
            <a:chOff x="861390" y="6251289"/>
            <a:chExt cx="4770952" cy="614065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54FF0785-F593-41B9-8752-7510EA9BF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390" y="6251289"/>
              <a:ext cx="1486677" cy="543406"/>
            </a:xfrm>
            <a:prstGeom prst="rect">
              <a:avLst/>
            </a:prstGeom>
          </p:spPr>
        </p:pic>
        <p:pic>
          <p:nvPicPr>
            <p:cNvPr id="7" name="Imagen 6" descr="logo_BO">
              <a:extLst>
                <a:ext uri="{FF2B5EF4-FFF2-40B4-BE49-F238E27FC236}">
                  <a16:creationId xmlns:a16="http://schemas.microsoft.com/office/drawing/2014/main" id="{9EBBAA33-D476-4EA3-9036-0040B4D27029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9718" y="6377899"/>
              <a:ext cx="477299" cy="480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396B39A6-D096-49F3-9262-4370E1FF1696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8D8030DD-D1B9-48E1-A4CF-372D333547EB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393896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EBC5A0D2-C53D-4180-9D50-6E9A2EF5BFA4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71C49412-17A5-47BC-A44B-4D0EFFB2AE11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1255063-7FBD-4424-8CD0-0FA69ABE9DF5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1612A30-D182-46E6-9EDE-CAF4A396FB11}"/>
              </a:ext>
            </a:extLst>
          </p:cNvPr>
          <p:cNvSpPr txBox="1"/>
          <p:nvPr/>
        </p:nvSpPr>
        <p:spPr>
          <a:xfrm>
            <a:off x="4186799" y="5668262"/>
            <a:ext cx="4306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Privatización del espacio público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8D79D43-3DA1-408D-B823-C4C0570B3C6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547" y="545356"/>
            <a:ext cx="6830539" cy="512290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5152B12-1E3A-4705-BF14-20824FEC5285}"/>
              </a:ext>
            </a:extLst>
          </p:cNvPr>
          <p:cNvSpPr/>
          <p:nvPr/>
        </p:nvSpPr>
        <p:spPr>
          <a:xfrm>
            <a:off x="861390" y="0"/>
            <a:ext cx="11330609" cy="7280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>
                <a:solidFill>
                  <a:srgbClr val="FF33CC"/>
                </a:solidFill>
              </a:rPr>
              <a:t>Movilidad cotidiana</a:t>
            </a:r>
          </a:p>
        </p:txBody>
      </p:sp>
    </p:spTree>
    <p:extLst>
      <p:ext uri="{BB962C8B-B14F-4D97-AF65-F5344CB8AC3E}">
        <p14:creationId xmlns:p14="http://schemas.microsoft.com/office/powerpoint/2010/main" val="27837484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EBC5A0D2-C53D-4180-9D50-6E9A2EF5BFA4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71C49412-17A5-47BC-A44B-4D0EFFB2AE11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1255063-7FBD-4424-8CD0-0FA69ABE9DF5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1612A30-D182-46E6-9EDE-CAF4A396FB11}"/>
              </a:ext>
            </a:extLst>
          </p:cNvPr>
          <p:cNvSpPr txBox="1"/>
          <p:nvPr/>
        </p:nvSpPr>
        <p:spPr>
          <a:xfrm>
            <a:off x="9635525" y="2217994"/>
            <a:ext cx="2445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66"/>
                </a:solidFill>
              </a:rPr>
              <a:t>Aceras poco adecuadas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D6A129A-8A97-4A07-A635-8359E3FE4F0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390" y="0"/>
            <a:ext cx="8684392" cy="593266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0AA1897-2A59-4EDA-81BA-BFD089640DB3}"/>
              </a:ext>
            </a:extLst>
          </p:cNvPr>
          <p:cNvSpPr txBox="1"/>
          <p:nvPr/>
        </p:nvSpPr>
        <p:spPr>
          <a:xfrm>
            <a:off x="9715344" y="4098602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66"/>
                </a:solidFill>
              </a:rPr>
              <a:t>SOLUCIÓN del peatón:</a:t>
            </a:r>
            <a:endParaRPr lang="es-ES" dirty="0"/>
          </a:p>
          <a:p>
            <a:r>
              <a:rPr lang="es-ES" dirty="0"/>
              <a:t>Por la calle, compartiendo espacio con los vehículos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2B0D32C-D76A-4DAE-A840-11ABC5B58478}"/>
              </a:ext>
            </a:extLst>
          </p:cNvPr>
          <p:cNvSpPr/>
          <p:nvPr/>
        </p:nvSpPr>
        <p:spPr>
          <a:xfrm>
            <a:off x="861390" y="0"/>
            <a:ext cx="11330610" cy="925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>
                <a:solidFill>
                  <a:srgbClr val="FF33CC"/>
                </a:solidFill>
              </a:rPr>
              <a:t>Accesibilidad universal</a:t>
            </a:r>
          </a:p>
        </p:txBody>
      </p:sp>
    </p:spTree>
    <p:extLst>
      <p:ext uri="{BB962C8B-B14F-4D97-AF65-F5344CB8AC3E}">
        <p14:creationId xmlns:p14="http://schemas.microsoft.com/office/powerpoint/2010/main" val="16571628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EBC5A0D2-C53D-4180-9D50-6E9A2EF5BFA4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71C49412-17A5-47BC-A44B-4D0EFFB2AE11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1255063-7FBD-4424-8CD0-0FA69ABE9DF5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1612A30-D182-46E6-9EDE-CAF4A396FB11}"/>
              </a:ext>
            </a:extLst>
          </p:cNvPr>
          <p:cNvSpPr txBox="1"/>
          <p:nvPr/>
        </p:nvSpPr>
        <p:spPr>
          <a:xfrm>
            <a:off x="9635525" y="2217994"/>
            <a:ext cx="2445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66"/>
                </a:solidFill>
              </a:rPr>
              <a:t>Aceras poco adecuadas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0AA1897-2A59-4EDA-81BA-BFD089640DB3}"/>
              </a:ext>
            </a:extLst>
          </p:cNvPr>
          <p:cNvSpPr txBox="1"/>
          <p:nvPr/>
        </p:nvSpPr>
        <p:spPr>
          <a:xfrm>
            <a:off x="8885398" y="4017333"/>
            <a:ext cx="2976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66"/>
                </a:solidFill>
              </a:rPr>
              <a:t>SOLUCIÓN del minusválido:</a:t>
            </a:r>
            <a:endParaRPr lang="es-ES" dirty="0"/>
          </a:p>
          <a:p>
            <a:r>
              <a:rPr lang="es-ES" dirty="0"/>
              <a:t>Por la calle, compartiendo espacio con los vehículos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2B0D32C-D76A-4DAE-A840-11ABC5B58478}"/>
              </a:ext>
            </a:extLst>
          </p:cNvPr>
          <p:cNvSpPr/>
          <p:nvPr/>
        </p:nvSpPr>
        <p:spPr>
          <a:xfrm>
            <a:off x="861390" y="0"/>
            <a:ext cx="11330610" cy="925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>
                <a:solidFill>
                  <a:srgbClr val="FF33CC"/>
                </a:solidFill>
              </a:rPr>
              <a:t>Accesibilidad universal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939" y="925332"/>
            <a:ext cx="6968965" cy="522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996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EBC5A0D2-C53D-4180-9D50-6E9A2EF5BFA4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71C49412-17A5-47BC-A44B-4D0EFFB2AE11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1255063-7FBD-4424-8CD0-0FA69ABE9DF5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1612A30-D182-46E6-9EDE-CAF4A396FB11}"/>
              </a:ext>
            </a:extLst>
          </p:cNvPr>
          <p:cNvSpPr txBox="1"/>
          <p:nvPr/>
        </p:nvSpPr>
        <p:spPr>
          <a:xfrm>
            <a:off x="8154929" y="1398440"/>
            <a:ext cx="3912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Apertura de calle con tratamiento de medianeras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B1062AC-8A1A-4E60-9953-4498973069E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4129" y="1398440"/>
            <a:ext cx="6151419" cy="461356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366A858-881A-4E0F-9C1B-D019CE7F5379}"/>
              </a:ext>
            </a:extLst>
          </p:cNvPr>
          <p:cNvSpPr/>
          <p:nvPr/>
        </p:nvSpPr>
        <p:spPr>
          <a:xfrm>
            <a:off x="861389" y="0"/>
            <a:ext cx="11330609" cy="8459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>
                <a:solidFill>
                  <a:srgbClr val="FF33CC"/>
                </a:solidFill>
              </a:rPr>
              <a:t>Mejora de la movilidad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FDCCEEE-124D-42ED-9A1F-BAA2320199AA}"/>
              </a:ext>
            </a:extLst>
          </p:cNvPr>
          <p:cNvSpPr/>
          <p:nvPr/>
        </p:nvSpPr>
        <p:spPr>
          <a:xfrm>
            <a:off x="8287878" y="5343555"/>
            <a:ext cx="3169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Pero, y los árboles?</a:t>
            </a:r>
          </a:p>
        </p:txBody>
      </p:sp>
    </p:spTree>
    <p:extLst>
      <p:ext uri="{BB962C8B-B14F-4D97-AF65-F5344CB8AC3E}">
        <p14:creationId xmlns:p14="http://schemas.microsoft.com/office/powerpoint/2010/main" val="19303765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EBC5A0D2-C53D-4180-9D50-6E9A2EF5BFA4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71C49412-17A5-47BC-A44B-4D0EFFB2AE11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1255063-7FBD-4424-8CD0-0FA69ABE9DF5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B9848233-9DB0-48BB-BEA0-F3B2747F87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390" y="1479285"/>
            <a:ext cx="5320146" cy="452547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A0B5CF4-9227-4891-8054-67F7F639AE6F}"/>
              </a:ext>
            </a:extLst>
          </p:cNvPr>
          <p:cNvSpPr txBox="1"/>
          <p:nvPr/>
        </p:nvSpPr>
        <p:spPr>
          <a:xfrm>
            <a:off x="965444" y="1048085"/>
            <a:ext cx="1500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Año 2014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FE34AA5-E31C-46B8-80E9-93E3D915405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1536" y="1479285"/>
            <a:ext cx="6010464" cy="452547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AB51C95-CCF8-4104-BBB9-AAC34EF81552}"/>
              </a:ext>
            </a:extLst>
          </p:cNvPr>
          <p:cNvSpPr txBox="1"/>
          <p:nvPr/>
        </p:nvSpPr>
        <p:spPr>
          <a:xfrm>
            <a:off x="6526693" y="1041482"/>
            <a:ext cx="1500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Año 2018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8B29DF0-299C-473D-A155-6A803B29A5F2}"/>
              </a:ext>
            </a:extLst>
          </p:cNvPr>
          <p:cNvSpPr/>
          <p:nvPr/>
        </p:nvSpPr>
        <p:spPr>
          <a:xfrm>
            <a:off x="861389" y="0"/>
            <a:ext cx="11330609" cy="8459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>
                <a:solidFill>
                  <a:srgbClr val="FF33CC"/>
                </a:solidFill>
              </a:rPr>
              <a:t>Mejora de la movilidad</a:t>
            </a:r>
          </a:p>
        </p:txBody>
      </p:sp>
    </p:spTree>
    <p:extLst>
      <p:ext uri="{BB962C8B-B14F-4D97-AF65-F5344CB8AC3E}">
        <p14:creationId xmlns:p14="http://schemas.microsoft.com/office/powerpoint/2010/main" val="29901539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EBC5A0D2-C53D-4180-9D50-6E9A2EF5BFA4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71C49412-17A5-47BC-A44B-4D0EFFB2AE11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1255063-7FBD-4424-8CD0-0FA69ABE9DF5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8B29DF0-299C-473D-A155-6A803B29A5F2}"/>
              </a:ext>
            </a:extLst>
          </p:cNvPr>
          <p:cNvSpPr/>
          <p:nvPr/>
        </p:nvSpPr>
        <p:spPr>
          <a:xfrm>
            <a:off x="861389" y="0"/>
            <a:ext cx="11330609" cy="8459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>
                <a:solidFill>
                  <a:srgbClr val="FF33CC"/>
                </a:solidFill>
              </a:rPr>
              <a:t>CONCLUSIONES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725769" y="1828800"/>
            <a:ext cx="98394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s-ES" sz="2400"/>
              <a:t>HAY QUE SER CAPACES DE CREAR ESPACIOS PARA LA COMUNIDAD, INCLUSIVOS, DE BAJO COSTE, EN CONSTANTE CREACIÓN DONDE PRIMEN LOS INERESES DE LA COMUNIDAD</a:t>
            </a:r>
            <a:endParaRPr lang="es-ES" sz="2400" dirty="0"/>
          </a:p>
          <a:p>
            <a:pPr marL="457200" indent="-457200">
              <a:buAutoNum type="arabicPeriod"/>
            </a:pPr>
            <a:r>
              <a:rPr lang="es-ES" sz="2400" dirty="0"/>
              <a:t>EL CARÁCTER DE UNA CIUDAD ES EL ESPACIO PÚBLICO NO EL ESPACIO PRIVADO</a:t>
            </a:r>
          </a:p>
          <a:p>
            <a:pPr marL="457200" indent="-457200">
              <a:buAutoNum type="arabicPeriod"/>
            </a:pPr>
            <a:r>
              <a:rPr lang="es-ES" sz="2400" dirty="0"/>
              <a:t>EL FUTURO DE  LAS CIUDADES ES VOLVER SOBRE LO APRENDIDO EN LOS ESPACIOS PÚBLICOS DEL PASADO QUE MEJOR HAN FUNCIONADO</a:t>
            </a:r>
          </a:p>
          <a:p>
            <a:pPr marL="457200" indent="-457200">
              <a:buAutoNum type="arabicPeriod"/>
            </a:pPr>
            <a:endParaRPr lang="ca-ES" sz="2400" dirty="0"/>
          </a:p>
        </p:txBody>
      </p:sp>
    </p:spTree>
    <p:extLst>
      <p:ext uri="{BB962C8B-B14F-4D97-AF65-F5344CB8AC3E}">
        <p14:creationId xmlns:p14="http://schemas.microsoft.com/office/powerpoint/2010/main" val="19839950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upo 8">
            <a:extLst>
              <a:ext uri="{FF2B5EF4-FFF2-40B4-BE49-F238E27FC236}">
                <a16:creationId xmlns:a16="http://schemas.microsoft.com/office/drawing/2014/main" id="{BFDE08C5-0CC2-4E90-964F-4BA8E79EA835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E6807E25-C53E-46A6-BB5D-A92C49963288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0CF0DE9A-2F61-4D2D-BC61-15AF0A5EB45B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id="{6A710429-85DF-4F1C-BB4B-37FDA3DF7D35}"/>
              </a:ext>
            </a:extLst>
          </p:cNvPr>
          <p:cNvSpPr/>
          <p:nvPr/>
        </p:nvSpPr>
        <p:spPr>
          <a:xfrm>
            <a:off x="4381198" y="4870610"/>
            <a:ext cx="30032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Ambrosio J. Ferrer Portillo</a:t>
            </a:r>
          </a:p>
          <a:p>
            <a:r>
              <a:rPr lang="es-ES" dirty="0">
                <a:hlinkClick r:id="rId9"/>
              </a:rPr>
              <a:t>ambrosio.ferrer@alzira.es</a:t>
            </a:r>
            <a:endParaRPr lang="es-ES" dirty="0"/>
          </a:p>
          <a:p>
            <a:r>
              <a:rPr lang="es-ES" dirty="0"/>
              <a:t>Skype: </a:t>
            </a:r>
            <a:r>
              <a:rPr lang="es-ES" dirty="0" err="1"/>
              <a:t>ambrosioferrerportillo</a:t>
            </a:r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34B8A08-420A-47A3-B3A7-E0D7AF2D2139}"/>
              </a:ext>
            </a:extLst>
          </p:cNvPr>
          <p:cNvSpPr txBox="1"/>
          <p:nvPr/>
        </p:nvSpPr>
        <p:spPr>
          <a:xfrm rot="20576283">
            <a:off x="4077813" y="2577267"/>
            <a:ext cx="437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F0066"/>
                </a:solidFill>
              </a:rPr>
              <a:t>Gracias por su atención!!</a:t>
            </a:r>
          </a:p>
        </p:txBody>
      </p:sp>
    </p:spTree>
    <p:extLst>
      <p:ext uri="{BB962C8B-B14F-4D97-AF65-F5344CB8AC3E}">
        <p14:creationId xmlns:p14="http://schemas.microsoft.com/office/powerpoint/2010/main" val="31870139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DCC2FBA-6F4F-4EFE-9C31-8C480692C6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3503" y="1813302"/>
            <a:ext cx="6914450" cy="2572718"/>
          </a:xfrm>
          <a:prstGeom prst="rect">
            <a:avLst/>
          </a:prstGeom>
        </p:spPr>
      </p:pic>
      <p:grpSp>
        <p:nvGrpSpPr>
          <p:cNvPr id="6" name="Grupo 8">
            <a:extLst>
              <a:ext uri="{FF2B5EF4-FFF2-40B4-BE49-F238E27FC236}">
                <a16:creationId xmlns:a16="http://schemas.microsoft.com/office/drawing/2014/main" id="{BFDE08C5-0CC2-4E90-964F-4BA8E79EA835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E6807E25-C53E-46A6-BB5D-A92C49963288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0CF0DE9A-2F61-4D2D-BC61-15AF0A5EB45B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630721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67E3710-3C9C-4AC9-8969-8AF22FFD40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3503" y="1813302"/>
            <a:ext cx="6914450" cy="257271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2A44B41-9D30-40E9-A335-70A7785448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3504" y="1590262"/>
            <a:ext cx="6599766" cy="3518452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5B178FB7-C49A-4EB6-9118-D3AE23AF9A0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1" name="Imagen 10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90CCA6FB-8492-4553-9FB5-4E06271288B9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07D6A2A-B1E7-44D2-BDD2-4CCB4EB39DEA}"/>
                </a:ext>
              </a:extLst>
            </p:cNvPr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51043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4265135-B252-4221-BB31-77973E3520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59" t="22885" r="20435" b="-24"/>
          <a:stretch/>
        </p:blipFill>
        <p:spPr>
          <a:xfrm>
            <a:off x="1962537" y="369377"/>
            <a:ext cx="8266925" cy="5945215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FE4307A9-F32C-417B-BC7E-538D2CEFE107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5AF5EFF0-0C37-4BB7-962C-5D8A888D1648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C52DB051-427E-4616-9880-B493BB41779D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36423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357A451E-CF41-436B-A8B4-5397D201C69C}"/>
              </a:ext>
            </a:extLst>
          </p:cNvPr>
          <p:cNvSpPr/>
          <p:nvPr/>
        </p:nvSpPr>
        <p:spPr>
          <a:xfrm>
            <a:off x="861390" y="0"/>
            <a:ext cx="11330610" cy="59935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4230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6" name="Imagen 5" descr="logo_BO">
            <a:extLst>
              <a:ext uri="{FF2B5EF4-FFF2-40B4-BE49-F238E27FC236}">
                <a16:creationId xmlns:a16="http://schemas.microsoft.com/office/drawing/2014/main" id="{79187002-BACA-479C-A080-4851F0D56B50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5473" y="6377899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5D51FFCE-F818-4592-84F4-AB17194889CF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9" name="Imagen 8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C92AFAAB-1609-401C-8756-75DA7855B2C8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B99628D2-E0C9-4A1D-AC95-083A7328746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36B3BC0D-459F-435C-AA9D-DD4D578477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7327" y="831272"/>
            <a:ext cx="7926381" cy="542737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6CC7971-B48E-4039-A58D-AEFD955EF678}"/>
              </a:ext>
            </a:extLst>
          </p:cNvPr>
          <p:cNvSpPr txBox="1"/>
          <p:nvPr/>
        </p:nvSpPr>
        <p:spPr>
          <a:xfrm>
            <a:off x="861391" y="0"/>
            <a:ext cx="11330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9900FF"/>
                </a:solidFill>
              </a:rPr>
              <a:t>Crecimiento de nuestras ciudades</a:t>
            </a:r>
          </a:p>
        </p:txBody>
      </p:sp>
    </p:spTree>
    <p:extLst>
      <p:ext uri="{BB962C8B-B14F-4D97-AF65-F5344CB8AC3E}">
        <p14:creationId xmlns:p14="http://schemas.microsoft.com/office/powerpoint/2010/main" val="10582963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6BE42F63-2F4A-4C82-A444-F2BC373505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11" t="23220" r="20682"/>
          <a:stretch/>
        </p:blipFill>
        <p:spPr>
          <a:xfrm>
            <a:off x="1604728" y="63305"/>
            <a:ext cx="8467527" cy="621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143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ACBBE667-D247-49F2-84AF-4CB9FA846EA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3946" y="273900"/>
            <a:ext cx="9324108" cy="591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262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B84D8F91-71E5-4540-8AE4-C9642AC5EB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59" t="23220" r="20568"/>
          <a:stretch/>
        </p:blipFill>
        <p:spPr>
          <a:xfrm>
            <a:off x="2251085" y="235528"/>
            <a:ext cx="8347642" cy="598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636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AEC95B45-FB44-45FE-95B3-A725924D56B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066" y="346364"/>
            <a:ext cx="8666297" cy="597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540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13D59180-10B3-4A4D-86D7-A776AA98D3E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5684" y="318656"/>
            <a:ext cx="8046062" cy="57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497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CDF376A1-8BFB-4449-848B-BF337ED2962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46" t="23018" r="21023"/>
          <a:stretch/>
        </p:blipFill>
        <p:spPr>
          <a:xfrm>
            <a:off x="1604728" y="146069"/>
            <a:ext cx="8135017" cy="616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155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4D867F61-1334-4B0E-8959-8AF4141F663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46" t="23018" r="21023"/>
          <a:stretch/>
        </p:blipFill>
        <p:spPr>
          <a:xfrm>
            <a:off x="2220158" y="103045"/>
            <a:ext cx="8073770" cy="611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831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603D5853-64A6-476C-A796-B8B60EC464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47" t="22815" r="26578"/>
          <a:stretch/>
        </p:blipFill>
        <p:spPr>
          <a:xfrm>
            <a:off x="2663503" y="125529"/>
            <a:ext cx="7325624" cy="616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536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1CEDF741-B1EA-43D7-9CE8-EC0091DA42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067" y="185111"/>
            <a:ext cx="8098260" cy="605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828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2F77454B-4C71-4BFB-B016-9DC2C45DF0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5466" y="237438"/>
            <a:ext cx="8018352" cy="618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18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4230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2_PROJEKTA_URBES_PatxiGalarraga_MirenVives (1).pdf - Adobe Acrobat Reader DC">
            <a:extLst>
              <a:ext uri="{FF2B5EF4-FFF2-40B4-BE49-F238E27FC236}">
                <a16:creationId xmlns:a16="http://schemas.microsoft.com/office/drawing/2014/main" id="{4AC1714E-82A5-41BA-8917-5DB96D23BF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444" y="578528"/>
            <a:ext cx="6197356" cy="5374969"/>
          </a:xfrm>
          <a:prstGeom prst="rect">
            <a:avLst/>
          </a:prstGeom>
        </p:spPr>
      </p:pic>
      <p:pic>
        <p:nvPicPr>
          <p:cNvPr id="6" name="Imagen 5" descr="logo_BO">
            <a:extLst>
              <a:ext uri="{FF2B5EF4-FFF2-40B4-BE49-F238E27FC236}">
                <a16:creationId xmlns:a16="http://schemas.microsoft.com/office/drawing/2014/main" id="{79187002-BACA-479C-A080-4851F0D56B50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5473" y="6377899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5D51FFCE-F818-4592-84F4-AB17194889CF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9" name="Imagen 8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C92AFAAB-1609-401C-8756-75DA7855B2C8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B99628D2-E0C9-4A1D-AC95-083A73287460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F138A892-D0DA-4E54-8D42-03CEF13A418C}"/>
              </a:ext>
            </a:extLst>
          </p:cNvPr>
          <p:cNvSpPr txBox="1"/>
          <p:nvPr/>
        </p:nvSpPr>
        <p:spPr>
          <a:xfrm>
            <a:off x="7162800" y="1321699"/>
            <a:ext cx="43226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b="1" dirty="0"/>
              <a:t>De necesidades a derechos</a:t>
            </a:r>
          </a:p>
          <a:p>
            <a:pPr marL="342900" indent="-342900">
              <a:buFont typeface="+mj-lt"/>
              <a:buAutoNum type="arabicPeriod"/>
            </a:pPr>
            <a:r>
              <a:rPr lang="es-ES" b="1" dirty="0"/>
              <a:t>Exige</a:t>
            </a:r>
            <a:r>
              <a:rPr lang="es-ES" dirty="0"/>
              <a:t> medidas </a:t>
            </a:r>
            <a:r>
              <a:rPr lang="es-ES" b="1" dirty="0"/>
              <a:t>de acción positiva</a:t>
            </a:r>
          </a:p>
          <a:p>
            <a:pPr marL="342900" indent="-342900">
              <a:buFont typeface="+mj-lt"/>
              <a:buAutoNum type="arabicPeriod"/>
            </a:pPr>
            <a:r>
              <a:rPr lang="es-ES" b="1" dirty="0"/>
              <a:t>Condiciones mínimas: </a:t>
            </a:r>
            <a:r>
              <a:rPr lang="es-ES" dirty="0"/>
              <a:t>dotación, dimensiones, características</a:t>
            </a:r>
          </a:p>
          <a:p>
            <a:pPr marL="342900" indent="-342900">
              <a:buFont typeface="+mj-lt"/>
              <a:buAutoNum type="arabicPeriod"/>
            </a:pPr>
            <a:r>
              <a:rPr lang="es-ES" b="1" dirty="0"/>
              <a:t>Puerta de entrada a otros derechos</a:t>
            </a:r>
          </a:p>
          <a:p>
            <a:pPr lvl="1"/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pPr marL="342900" indent="-342900">
              <a:buFont typeface="+mj-lt"/>
              <a:buAutoNum type="arabicPeriod"/>
            </a:pPr>
            <a:r>
              <a:rPr lang="es-ES" b="1" dirty="0"/>
              <a:t>Equidad e Igualdad</a:t>
            </a:r>
          </a:p>
          <a:p>
            <a:pPr marL="342900" indent="-342900">
              <a:buFont typeface="+mj-lt"/>
              <a:buAutoNum type="arabicPeriod"/>
            </a:pPr>
            <a:r>
              <a:rPr lang="es-ES" b="1" dirty="0"/>
              <a:t>Autonomía y conciliación</a:t>
            </a:r>
          </a:p>
          <a:p>
            <a:pPr marL="342900" indent="-342900">
              <a:buFont typeface="+mj-lt"/>
              <a:buAutoNum type="arabicPeriod"/>
            </a:pPr>
            <a:r>
              <a:rPr lang="es-ES" b="1" dirty="0"/>
              <a:t>Transversalidad, sostenibilidad</a:t>
            </a:r>
          </a:p>
          <a:p>
            <a:pPr marL="342900" indent="-342900">
              <a:buFont typeface="+mj-lt"/>
              <a:buAutoNum type="arabicPeriod"/>
            </a:pPr>
            <a:r>
              <a:rPr lang="es-ES" b="1" dirty="0"/>
              <a:t>Empoderamiento y participación</a:t>
            </a:r>
          </a:p>
          <a:p>
            <a:pPr marL="342900" indent="-342900">
              <a:buFont typeface="+mj-lt"/>
              <a:buAutoNum type="arabicPeriod"/>
            </a:pPr>
            <a:endParaRPr lang="es-ES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0794236-D4D6-4B31-8BF9-3AB754160035}"/>
              </a:ext>
            </a:extLst>
          </p:cNvPr>
          <p:cNvSpPr txBox="1"/>
          <p:nvPr/>
        </p:nvSpPr>
        <p:spPr>
          <a:xfrm>
            <a:off x="7219257" y="734987"/>
            <a:ext cx="194656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2400" b="1" dirty="0"/>
              <a:t>Accesibilidad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B902200-26D9-4AD7-BA19-752C2C9A03BE}"/>
              </a:ext>
            </a:extLst>
          </p:cNvPr>
          <p:cNvSpPr txBox="1"/>
          <p:nvPr/>
        </p:nvSpPr>
        <p:spPr>
          <a:xfrm>
            <a:off x="7215794" y="3848173"/>
            <a:ext cx="317269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2400" b="1" dirty="0"/>
              <a:t>Perspectiva de Género</a:t>
            </a:r>
          </a:p>
        </p:txBody>
      </p:sp>
    </p:spTree>
    <p:extLst>
      <p:ext uri="{BB962C8B-B14F-4D97-AF65-F5344CB8AC3E}">
        <p14:creationId xmlns:p14="http://schemas.microsoft.com/office/powerpoint/2010/main" val="27740813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A7D90609-9BA4-4CB0-8643-5C45EA8FFA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48" t="23018" r="23863"/>
          <a:stretch/>
        </p:blipFill>
        <p:spPr>
          <a:xfrm>
            <a:off x="2322821" y="196246"/>
            <a:ext cx="7555470" cy="602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38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7AB66D4D-0A54-47D8-B935-5FE96FD61A8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5977" y="1080654"/>
            <a:ext cx="6611988" cy="411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767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19882C69-D951-4BD4-B38A-643D3DC0A39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4775" y="609600"/>
            <a:ext cx="5829334" cy="523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714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10985356-B24C-4A52-9FF1-10A67CF6C68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067" y="223954"/>
            <a:ext cx="7557933" cy="590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362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F1BD16BF-34D5-4205-B37B-88E1967C83C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6520" y="325581"/>
            <a:ext cx="7616571" cy="588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974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AB5BCCEA-2AE8-4589-9BFA-AFA6B112975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067" y="249382"/>
            <a:ext cx="8355738" cy="566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884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DC1DFFA4-6714-496C-A2FE-CC7E481B183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6319" y="424009"/>
            <a:ext cx="7799361" cy="527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202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672A8753-DF88-45E2-9761-45E44D5D276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770" y="202017"/>
            <a:ext cx="7900460" cy="598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289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825C92E6-20AA-454A-8E68-D92AD65827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7847" y="298962"/>
            <a:ext cx="7987425" cy="597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934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4B7DF99F-E681-4B17-BD53-B981E362CD6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1081" y="415636"/>
            <a:ext cx="7744192" cy="568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07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6" name="Imagen 5" descr="2_PROJEKTA_URBES_PatxiGalarraga_MirenVives (1).pdf - Adobe Acrobat Reader DC">
            <a:extLst>
              <a:ext uri="{FF2B5EF4-FFF2-40B4-BE49-F238E27FC236}">
                <a16:creationId xmlns:a16="http://schemas.microsoft.com/office/drawing/2014/main" id="{37ED4191-4905-4EA7-9548-17016C823A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826" y="0"/>
            <a:ext cx="11211790" cy="6294337"/>
          </a:xfrm>
          <a:prstGeom prst="rect">
            <a:avLst/>
          </a:prstGeom>
        </p:spPr>
      </p:pic>
      <p:pic>
        <p:nvPicPr>
          <p:cNvPr id="12" name="Imagen 11" descr="logo_BO">
            <a:extLst>
              <a:ext uri="{FF2B5EF4-FFF2-40B4-BE49-F238E27FC236}">
                <a16:creationId xmlns:a16="http://schemas.microsoft.com/office/drawing/2014/main" id="{D3AA02D8-9776-4D39-A36B-45EC825717C7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222" y="6355495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A0B06F34-2810-4500-A58E-4C521491443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9" name="Imagen 8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92BB4A6D-7C01-453C-8F64-7C2FF94AB3CA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571DC3E2-E383-4832-87A0-D6C9E3EDF292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721188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05169BDB-31FB-41EB-AAFF-FF505CCD47E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1081" y="317248"/>
            <a:ext cx="7605646" cy="593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385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335F43BA-92E5-42C6-A30A-42009F40D7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2149" y="258134"/>
            <a:ext cx="7740376" cy="593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242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0EA2E612-7D84-4113-8778-55A1D1FAAC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844" y="196244"/>
            <a:ext cx="7816991" cy="600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45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F2D32B1D-1557-4CFA-A2CB-B70E62061B2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46" t="23018" r="21847"/>
          <a:stretch/>
        </p:blipFill>
        <p:spPr>
          <a:xfrm>
            <a:off x="2663503" y="198939"/>
            <a:ext cx="7838242" cy="602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761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79555B84-082E-40C9-8456-E4C7C68484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46" t="23220" r="22359" b="2878"/>
          <a:stretch/>
        </p:blipFill>
        <p:spPr>
          <a:xfrm>
            <a:off x="2483392" y="207818"/>
            <a:ext cx="7838243" cy="583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999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CEF8FCFC-ACD3-4F2B-BF54-7DEBAC1F28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3446" y="180109"/>
            <a:ext cx="7845171" cy="590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074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FDFA82F0-2575-4A45-BB16-48EA1933E2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067" y="327368"/>
            <a:ext cx="8622258" cy="559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933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98194146-17A5-449C-9D4E-2E838B8BB2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066" y="263236"/>
            <a:ext cx="8361497" cy="585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677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CE2C5A4D-A345-4710-9EF9-0082E8C975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46" t="22815" r="20454" b="3816"/>
          <a:stretch/>
        </p:blipFill>
        <p:spPr>
          <a:xfrm>
            <a:off x="2091555" y="230619"/>
            <a:ext cx="8510060" cy="60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391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60C019DF-AF93-42FA-8B71-E61C6F1FD97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47" t="23018" r="28409"/>
          <a:stretch/>
        </p:blipFill>
        <p:spPr>
          <a:xfrm>
            <a:off x="2725976" y="235525"/>
            <a:ext cx="6875224" cy="598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48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EBC5A0D2-C53D-4180-9D50-6E9A2EF5BFA4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71C49412-17A5-47BC-A44B-4D0EFFB2AE11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1255063-7FBD-4424-8CD0-0FA69ABE9DF5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2753" name="Picture 1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5" t="11825" r="23119" b="15841"/>
          <a:stretch>
            <a:fillRect/>
          </a:stretch>
        </p:blipFill>
        <p:spPr bwMode="auto">
          <a:xfrm>
            <a:off x="1016049" y="0"/>
            <a:ext cx="11175951" cy="628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1974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5F8498D8-B1F3-4176-B7BF-F7BD12833C1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8593" y="271950"/>
            <a:ext cx="8475551" cy="582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941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9B17CB2D-3229-4C8C-B98A-D2EA1688F46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1103" y="166255"/>
            <a:ext cx="8166798" cy="608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9457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78D81155-1B8B-4ED0-999B-9162DBC39A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3503" y="221673"/>
            <a:ext cx="7685842" cy="579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754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57017902-F054-4DAC-94E9-EB0ABA764A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321" y="382445"/>
            <a:ext cx="7865604" cy="580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682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4F3C9DF6-8C82-4301-B7AC-58349C2ACF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766" y="1371600"/>
            <a:ext cx="7714076" cy="271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474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FE3E94AD-D3D8-42FB-B31F-887B321FD2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2727" y="512617"/>
            <a:ext cx="7419527" cy="571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0368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F704CAB9-678E-4208-9FF5-2D494E6CF5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7879" y="332509"/>
            <a:ext cx="8021870" cy="59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192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4251C8B7-A0EA-4982-B05E-8D58FD62D5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875" y="242096"/>
            <a:ext cx="7812249" cy="59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7014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05D79E67-A1C1-4765-8CF0-370219E7EF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856" y="249881"/>
            <a:ext cx="7984962" cy="595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153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B27709C-9F6D-4773-8917-B06939BB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6314594"/>
            <a:ext cx="11330609" cy="543406"/>
          </a:xfrm>
        </p:spPr>
        <p:txBody>
          <a:bodyPr>
            <a:normAutofit fontScale="92500"/>
          </a:bodyPr>
          <a:lstStyle/>
          <a:p>
            <a:pPr algn="just"/>
            <a:r>
              <a:rPr lang="ca-ES" sz="1000" b="1" dirty="0"/>
              <a:t>Jornada de </a:t>
            </a:r>
            <a:r>
              <a:rPr lang="ca-ES" sz="1000" b="1" dirty="0" err="1"/>
              <a:t>formación</a:t>
            </a:r>
            <a:r>
              <a:rPr lang="ca-ES" sz="1000" b="1" dirty="0"/>
              <a:t>									AMBROSIO JOSÉ FERRER PORTILLO</a:t>
            </a:r>
          </a:p>
          <a:p>
            <a:pPr algn="just"/>
            <a:r>
              <a:rPr lang="ca-ES" sz="1000" b="1" dirty="0"/>
              <a:t>							ESPACIO PÚBLICO Y ARQUITECTURA		ambrosio.ferrer@alzira.es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2F701-E4CF-4C45-B2BF-5B38AC4345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896" y="0"/>
            <a:ext cx="163934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FF0785-F593-41B9-8752-7510EA9B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0" y="6251289"/>
            <a:ext cx="1486677" cy="543406"/>
          </a:xfrm>
          <a:prstGeom prst="rect">
            <a:avLst/>
          </a:prstGeom>
        </p:spPr>
      </p:pic>
      <p:pic>
        <p:nvPicPr>
          <p:cNvPr id="7" name="Imagen 6" descr="logo_BO">
            <a:extLst>
              <a:ext uri="{FF2B5EF4-FFF2-40B4-BE49-F238E27FC236}">
                <a16:creationId xmlns:a16="http://schemas.microsoft.com/office/drawing/2014/main" id="{CAAF509F-9913-44C5-B67B-662FF5E67FE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03" y="6314594"/>
            <a:ext cx="576914" cy="5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_BO">
            <a:extLst>
              <a:ext uri="{FF2B5EF4-FFF2-40B4-BE49-F238E27FC236}">
                <a16:creationId xmlns:a16="http://schemas.microsoft.com/office/drawing/2014/main" id="{541E6BE8-16A2-416E-BC9E-6EAA00ACB3D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976" y="6314593"/>
            <a:ext cx="477299" cy="48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0A29430-9498-4ACC-AF26-CC0FF895CBF2}"/>
              </a:ext>
            </a:extLst>
          </p:cNvPr>
          <p:cNvGrpSpPr/>
          <p:nvPr/>
        </p:nvGrpSpPr>
        <p:grpSpPr>
          <a:xfrm>
            <a:off x="3643642" y="6255605"/>
            <a:ext cx="1988700" cy="609749"/>
            <a:chOff x="3643642" y="6255605"/>
            <a:chExt cx="1988700" cy="609749"/>
          </a:xfrm>
        </p:grpSpPr>
        <p:pic>
          <p:nvPicPr>
            <p:cNvPr id="10" name="Imagen 9" descr="C:\Users\mancomunidad\AppData\Local\Microsoft\Windows\INetCache\Content.Word\Logo Trinacional PNG HNegroDD.PNG">
              <a:extLst>
                <a:ext uri="{FF2B5EF4-FFF2-40B4-BE49-F238E27FC236}">
                  <a16:creationId xmlns:a16="http://schemas.microsoft.com/office/drawing/2014/main" id="{057F4FB1-88E0-4A46-8B31-A6CF3C3E6F70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642" y="6255605"/>
              <a:ext cx="737556" cy="60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8C2D178-5BB6-4931-8CB3-BBB587EA2D4F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207" y="6258643"/>
              <a:ext cx="510135" cy="6067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A7CA98A1-80D2-4554-B44D-351549E701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6861" y="312313"/>
            <a:ext cx="7817466" cy="587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351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nco centreamerica [Modo de compatibilidad]" id="{BA0A2EA7-7991-4212-9E1F-A0983BB68006}" vid="{CA989E27-7A6C-436A-A372-8D7B8E9E2A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5006</TotalTime>
  <Words>2271</Words>
  <Application>Microsoft Office PowerPoint</Application>
  <PresentationFormat>Panorámica</PresentationFormat>
  <Paragraphs>631</Paragraphs>
  <Slides>138</Slides>
  <Notes>138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138</vt:i4>
      </vt:variant>
    </vt:vector>
  </HeadingPairs>
  <TitlesOfParts>
    <vt:vector size="144" baseType="lpstr">
      <vt:lpstr>Aharoni</vt:lpstr>
      <vt:lpstr>Arial</vt:lpstr>
      <vt:lpstr>Calibri</vt:lpstr>
      <vt:lpstr>Calibri Light</vt:lpstr>
      <vt:lpstr>Futura Md BT</vt:lpstr>
      <vt:lpstr>Tema de Office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ambrosio ferrer portillo</dc:creator>
  <cp:lastModifiedBy>MONITOREO</cp:lastModifiedBy>
  <cp:revision>180</cp:revision>
  <dcterms:created xsi:type="dcterms:W3CDTF">2018-07-04T20:23:37Z</dcterms:created>
  <dcterms:modified xsi:type="dcterms:W3CDTF">2018-07-23T22:16:46Z</dcterms:modified>
</cp:coreProperties>
</file>