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8" r:id="rId3"/>
    <p:sldId id="259" r:id="rId4"/>
    <p:sldId id="358" r:id="rId5"/>
    <p:sldId id="359" r:id="rId6"/>
    <p:sldId id="362" r:id="rId7"/>
    <p:sldId id="363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41" r:id="rId76"/>
    <p:sldId id="338" r:id="rId77"/>
    <p:sldId id="348" r:id="rId78"/>
    <p:sldId id="347" r:id="rId79"/>
    <p:sldId id="340" r:id="rId80"/>
    <p:sldId id="334" r:id="rId81"/>
    <p:sldId id="349" r:id="rId82"/>
    <p:sldId id="339" r:id="rId83"/>
    <p:sldId id="331" r:id="rId84"/>
    <p:sldId id="350" r:id="rId85"/>
    <p:sldId id="351" r:id="rId86"/>
    <p:sldId id="355" r:id="rId87"/>
    <p:sldId id="345" r:id="rId88"/>
    <p:sldId id="335" r:id="rId89"/>
    <p:sldId id="352" r:id="rId90"/>
    <p:sldId id="344" r:id="rId91"/>
    <p:sldId id="336" r:id="rId92"/>
    <p:sldId id="354" r:id="rId93"/>
    <p:sldId id="343" r:id="rId94"/>
    <p:sldId id="337" r:id="rId95"/>
    <p:sldId id="342" r:id="rId96"/>
    <p:sldId id="333" r:id="rId97"/>
    <p:sldId id="353" r:id="rId98"/>
    <p:sldId id="356" r:id="rId99"/>
    <p:sldId id="329" r:id="rId10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94660"/>
  </p:normalViewPr>
  <p:slideViewPr>
    <p:cSldViewPr>
      <p:cViewPr varScale="1">
        <p:scale>
          <a:sx n="68" d="100"/>
          <a:sy n="68" d="100"/>
        </p:scale>
        <p:origin x="13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39524-C8EC-4BD2-B298-65A0EB209736}" type="doc">
      <dgm:prSet loTypeId="urn:microsoft.com/office/officeart/2005/8/layout/process1" loCatId="process" qsTypeId="urn:microsoft.com/office/officeart/2005/8/quickstyle/simple4" qsCatId="simple" csTypeId="urn:microsoft.com/office/officeart/2005/8/colors/accent3_3" csCatId="accent3" phldr="1"/>
      <dgm:spPr/>
    </dgm:pt>
    <dgm:pt modelId="{A3C95A81-600A-44EA-B64C-C92A8CC1F796}">
      <dgm:prSet phldrT="[Texto]"/>
      <dgm:spPr/>
      <dgm:t>
        <a:bodyPr/>
        <a:lstStyle/>
        <a:p>
          <a:r>
            <a:rPr lang="es-ES" dirty="0"/>
            <a:t>Plan de Arbolado</a:t>
          </a:r>
        </a:p>
      </dgm:t>
    </dgm:pt>
    <dgm:pt modelId="{1D6E2D52-5560-4CB1-A907-29296D1C8AF5}" type="parTrans" cxnId="{FC72D9B8-07B6-4BB4-BC56-72E5D1925B55}">
      <dgm:prSet/>
      <dgm:spPr/>
      <dgm:t>
        <a:bodyPr/>
        <a:lstStyle/>
        <a:p>
          <a:endParaRPr lang="es-ES"/>
        </a:p>
      </dgm:t>
    </dgm:pt>
    <dgm:pt modelId="{FB1EDD81-5B98-480A-9F15-856446EA0EF7}" type="sibTrans" cxnId="{FC72D9B8-07B6-4BB4-BC56-72E5D1925B55}">
      <dgm:prSet/>
      <dgm:spPr>
        <a:solidFill>
          <a:srgbClr val="DC304D"/>
        </a:solidFill>
      </dgm:spPr>
      <dgm:t>
        <a:bodyPr/>
        <a:lstStyle/>
        <a:p>
          <a:endParaRPr lang="es-ES"/>
        </a:p>
      </dgm:t>
    </dgm:pt>
    <dgm:pt modelId="{ABBD2217-EE97-485C-BE71-A1785FB2296B}">
      <dgm:prSet phldrT="[Texto]"/>
      <dgm:spPr/>
      <dgm:t>
        <a:bodyPr/>
        <a:lstStyle/>
        <a:p>
          <a:r>
            <a:rPr lang="es-ES" dirty="0"/>
            <a:t>Elemento Vertebrador</a:t>
          </a:r>
        </a:p>
      </dgm:t>
    </dgm:pt>
    <dgm:pt modelId="{61FBA8AD-7CAA-448D-AB2A-F255CED0609F}" type="parTrans" cxnId="{ED832AF0-DCB2-415F-A76D-D2367E1F7BAB}">
      <dgm:prSet/>
      <dgm:spPr/>
      <dgm:t>
        <a:bodyPr/>
        <a:lstStyle/>
        <a:p>
          <a:endParaRPr lang="es-ES"/>
        </a:p>
      </dgm:t>
    </dgm:pt>
    <dgm:pt modelId="{ADA90334-BA09-4E68-B0DD-551319860FB8}" type="sibTrans" cxnId="{ED832AF0-DCB2-415F-A76D-D2367E1F7BAB}">
      <dgm:prSet/>
      <dgm:spPr/>
      <dgm:t>
        <a:bodyPr/>
        <a:lstStyle/>
        <a:p>
          <a:endParaRPr lang="es-ES"/>
        </a:p>
      </dgm:t>
    </dgm:pt>
    <dgm:pt modelId="{45D21E09-4515-4F07-8FDA-2A397411F7A8}" type="pres">
      <dgm:prSet presAssocID="{76039524-C8EC-4BD2-B298-65A0EB209736}" presName="Name0" presStyleCnt="0">
        <dgm:presLayoutVars>
          <dgm:dir/>
          <dgm:resizeHandles val="exact"/>
        </dgm:presLayoutVars>
      </dgm:prSet>
      <dgm:spPr/>
    </dgm:pt>
    <dgm:pt modelId="{50D34808-53CA-464B-B1C6-373D4DCA3FB2}" type="pres">
      <dgm:prSet presAssocID="{A3C95A81-600A-44EA-B64C-C92A8CC1F796}" presName="node" presStyleLbl="node1" presStyleIdx="0" presStyleCnt="2" custScaleY="42876" custLinFactNeighborX="4156" custLinFactNeighborY="2144">
        <dgm:presLayoutVars>
          <dgm:bulletEnabled val="1"/>
        </dgm:presLayoutVars>
      </dgm:prSet>
      <dgm:spPr/>
    </dgm:pt>
    <dgm:pt modelId="{4CAC21FD-F213-4682-B527-B2A2C0836A85}" type="pres">
      <dgm:prSet presAssocID="{FB1EDD81-5B98-480A-9F15-856446EA0EF7}" presName="sibTrans" presStyleLbl="sibTrans2D1" presStyleIdx="0" presStyleCnt="1"/>
      <dgm:spPr/>
    </dgm:pt>
    <dgm:pt modelId="{38F2FB22-94C9-4482-903B-BB2839AB96A2}" type="pres">
      <dgm:prSet presAssocID="{FB1EDD81-5B98-480A-9F15-856446EA0EF7}" presName="connectorText" presStyleLbl="sibTrans2D1" presStyleIdx="0" presStyleCnt="1"/>
      <dgm:spPr/>
    </dgm:pt>
    <dgm:pt modelId="{2065CD9F-0EFA-475E-A620-F098764768AA}" type="pres">
      <dgm:prSet presAssocID="{ABBD2217-EE97-485C-BE71-A1785FB2296B}" presName="node" presStyleLbl="node1" presStyleIdx="1" presStyleCnt="2" custScaleY="42876">
        <dgm:presLayoutVars>
          <dgm:bulletEnabled val="1"/>
        </dgm:presLayoutVars>
      </dgm:prSet>
      <dgm:spPr/>
    </dgm:pt>
  </dgm:ptLst>
  <dgm:cxnLst>
    <dgm:cxn modelId="{CDAB1837-49A8-4CC4-B1F3-A9DA71D9FEF6}" type="presOf" srcId="{76039524-C8EC-4BD2-B298-65A0EB209736}" destId="{45D21E09-4515-4F07-8FDA-2A397411F7A8}" srcOrd="0" destOrd="0" presId="urn:microsoft.com/office/officeart/2005/8/layout/process1"/>
    <dgm:cxn modelId="{F27B3348-6EF2-43A0-BA9F-949568C02AE3}" type="presOf" srcId="{A3C95A81-600A-44EA-B64C-C92A8CC1F796}" destId="{50D34808-53CA-464B-B1C6-373D4DCA3FB2}" srcOrd="0" destOrd="0" presId="urn:microsoft.com/office/officeart/2005/8/layout/process1"/>
    <dgm:cxn modelId="{89D7BA75-DF1B-4F01-9DAF-67DA03CCDA25}" type="presOf" srcId="{FB1EDD81-5B98-480A-9F15-856446EA0EF7}" destId="{38F2FB22-94C9-4482-903B-BB2839AB96A2}" srcOrd="1" destOrd="0" presId="urn:microsoft.com/office/officeart/2005/8/layout/process1"/>
    <dgm:cxn modelId="{C1C9F3A7-621D-40E2-A7E0-C8AAF3C3DD22}" type="presOf" srcId="{ABBD2217-EE97-485C-BE71-A1785FB2296B}" destId="{2065CD9F-0EFA-475E-A620-F098764768AA}" srcOrd="0" destOrd="0" presId="urn:microsoft.com/office/officeart/2005/8/layout/process1"/>
    <dgm:cxn modelId="{FC72D9B8-07B6-4BB4-BC56-72E5D1925B55}" srcId="{76039524-C8EC-4BD2-B298-65A0EB209736}" destId="{A3C95A81-600A-44EA-B64C-C92A8CC1F796}" srcOrd="0" destOrd="0" parTransId="{1D6E2D52-5560-4CB1-A907-29296D1C8AF5}" sibTransId="{FB1EDD81-5B98-480A-9F15-856446EA0EF7}"/>
    <dgm:cxn modelId="{ED832AF0-DCB2-415F-A76D-D2367E1F7BAB}" srcId="{76039524-C8EC-4BD2-B298-65A0EB209736}" destId="{ABBD2217-EE97-485C-BE71-A1785FB2296B}" srcOrd="1" destOrd="0" parTransId="{61FBA8AD-7CAA-448D-AB2A-F255CED0609F}" sibTransId="{ADA90334-BA09-4E68-B0DD-551319860FB8}"/>
    <dgm:cxn modelId="{6F893AF3-264A-43FD-9A06-21BAB646E63B}" type="presOf" srcId="{FB1EDD81-5B98-480A-9F15-856446EA0EF7}" destId="{4CAC21FD-F213-4682-B527-B2A2C0836A85}" srcOrd="0" destOrd="0" presId="urn:microsoft.com/office/officeart/2005/8/layout/process1"/>
    <dgm:cxn modelId="{4F4C6E1D-7C35-4ADB-B7FB-8A83DA3879BA}" type="presParOf" srcId="{45D21E09-4515-4F07-8FDA-2A397411F7A8}" destId="{50D34808-53CA-464B-B1C6-373D4DCA3FB2}" srcOrd="0" destOrd="0" presId="urn:microsoft.com/office/officeart/2005/8/layout/process1"/>
    <dgm:cxn modelId="{C07B03E2-3AE2-42E3-BBF3-CFBB919E6C55}" type="presParOf" srcId="{45D21E09-4515-4F07-8FDA-2A397411F7A8}" destId="{4CAC21FD-F213-4682-B527-B2A2C0836A85}" srcOrd="1" destOrd="0" presId="urn:microsoft.com/office/officeart/2005/8/layout/process1"/>
    <dgm:cxn modelId="{E4C85FE7-3543-4ACD-B465-0B75A4BD51FB}" type="presParOf" srcId="{4CAC21FD-F213-4682-B527-B2A2C0836A85}" destId="{38F2FB22-94C9-4482-903B-BB2839AB96A2}" srcOrd="0" destOrd="0" presId="urn:microsoft.com/office/officeart/2005/8/layout/process1"/>
    <dgm:cxn modelId="{9E04D335-4A9B-409A-9900-97A3EC97042B}" type="presParOf" srcId="{45D21E09-4515-4F07-8FDA-2A397411F7A8}" destId="{2065CD9F-0EFA-475E-A620-F098764768A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34808-53CA-464B-B1C6-373D4DCA3FB2}">
      <dsp:nvSpPr>
        <dsp:cNvPr id="0" name=""/>
        <dsp:cNvSpPr/>
      </dsp:nvSpPr>
      <dsp:spPr>
        <a:xfrm>
          <a:off x="47844" y="504059"/>
          <a:ext cx="2799079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Plan de Arbolado</a:t>
          </a:r>
        </a:p>
      </dsp:txBody>
      <dsp:txXfrm>
        <a:off x="68934" y="525149"/>
        <a:ext cx="2756899" cy="677900"/>
      </dsp:txXfrm>
    </dsp:sp>
    <dsp:sp modelId="{4CAC21FD-F213-4682-B527-B2A2C0836A85}">
      <dsp:nvSpPr>
        <dsp:cNvPr id="0" name=""/>
        <dsp:cNvSpPr/>
      </dsp:nvSpPr>
      <dsp:spPr>
        <a:xfrm rot="21568033">
          <a:off x="3115187" y="498860"/>
          <a:ext cx="568767" cy="694171"/>
        </a:xfrm>
        <a:prstGeom prst="rightArrow">
          <a:avLst>
            <a:gd name="adj1" fmla="val 60000"/>
            <a:gd name="adj2" fmla="val 50000"/>
          </a:avLst>
        </a:prstGeom>
        <a:solidFill>
          <a:srgbClr val="DC3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3115191" y="638487"/>
        <a:ext cx="398137" cy="416503"/>
      </dsp:txXfrm>
    </dsp:sp>
    <dsp:sp modelId="{2065CD9F-0EFA-475E-A620-F098764768AA}">
      <dsp:nvSpPr>
        <dsp:cNvPr id="0" name=""/>
        <dsp:cNvSpPr/>
      </dsp:nvSpPr>
      <dsp:spPr>
        <a:xfrm>
          <a:off x="3920024" y="468051"/>
          <a:ext cx="2799079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218907"/>
                <a:satOff val="-1431"/>
                <a:lumOff val="24554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18907"/>
                <a:satOff val="-1431"/>
                <a:lumOff val="24554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18907"/>
                <a:satOff val="-1431"/>
                <a:lumOff val="245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Elemento Vertebrador</a:t>
          </a:r>
        </a:p>
      </dsp:txBody>
      <dsp:txXfrm>
        <a:off x="3941114" y="489141"/>
        <a:ext cx="2756899" cy="677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99F03-9C0E-434F-85AD-B329C023909D}" type="datetimeFigureOut">
              <a:rPr lang="ca-ES" smtClean="0"/>
              <a:t>23/7/2018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F2F56-1D20-42C7-AB10-A118EAE2744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099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F2F56-1D20-42C7-AB10-A118EAE27446}" type="slidenum">
              <a:rPr lang="ca-ES" smtClean="0"/>
              <a:t>92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314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83F3-CBBE-47C3-8481-6EF7897E76B9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7A0A3-1A32-4CAC-9424-73CA1D50D4F5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86974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34793-F848-430C-B42B-B6BA76B9DC3E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55C4D-6069-4598-AE85-9A0DF0A377ED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11976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8EA9-8AF3-469C-AD78-1C66DE3CD0B3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677B7-9153-4284-A32F-4C5274D47CF8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02774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75CD-5AE9-4560-BE77-C00676FE1BB2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A359A-47B3-4F96-80A1-88486C32A9FD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40737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507F-3B52-40C8-9318-00197ED2FB69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BA50-7CCD-44B7-9552-00BE40830E5F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29482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1B1D-869E-4CC2-BF2C-80D09430A393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7CEC-94AC-4DC5-9E75-87E9E7866EEB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66736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17BDC-1771-421C-A865-61E1F33A8D80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4E57-13DA-402A-84DC-3484821107B8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16381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8688-2E4D-4F46-8D25-A4E406816F74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F3AA-3CA1-4C36-9A33-A3312F1E10A3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98124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45057-EC7C-4CEB-8457-2FC6710B765A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3500-FCC5-42A0-B169-DBB95AD1AF08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79101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EAC89-090F-4330-986C-2CA74880AFD5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5545-B467-4579-B281-0190CD24B0AA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417940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213D2-F1C7-4DD8-A707-5E6DAD3EA3B9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2584-A3C6-4516-AB75-7708F54F6C4E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78947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a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a-ES"/>
              <a:t>Haga clic para modificar el estilo de texto del patrón</a:t>
            </a:r>
          </a:p>
          <a:p>
            <a:pPr lvl="1"/>
            <a:r>
              <a:rPr lang="es-ES" altLang="ca-ES"/>
              <a:t>Segundo nivel</a:t>
            </a:r>
          </a:p>
          <a:p>
            <a:pPr lvl="2"/>
            <a:r>
              <a:rPr lang="es-ES" altLang="ca-ES"/>
              <a:t>Tercer nivel</a:t>
            </a:r>
          </a:p>
          <a:p>
            <a:pPr lvl="3"/>
            <a:r>
              <a:rPr lang="es-ES" altLang="ca-ES"/>
              <a:t>Cuarto nivel</a:t>
            </a:r>
          </a:p>
          <a:p>
            <a:pPr lvl="4"/>
            <a:r>
              <a:rPr lang="es-ES" altLang="ca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1107E98-1D85-45F6-8C8B-4D9E1B961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53E279-8807-4DE4-BB36-E67EF3E508E0}" type="datetimeFigureOut">
              <a:rPr lang="es-ES"/>
              <a:pPr>
                <a:defRPr/>
              </a:pPr>
              <a:t>23/07/2018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B8A980E-92F3-48B5-BC46-67C5DC514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78E0B9-9CF2-4BD7-B9A0-40D7FF4B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4BC536-AB56-4C6D-8E4A-1DBA76B43F0F}" type="slidenum">
              <a:rPr lang="es-ES" altLang="ca-ES"/>
              <a:pPr>
                <a:defRPr/>
              </a:pPr>
              <a:t>‹Nº›</a:t>
            </a:fld>
            <a:endParaRPr lang="es-ES" alt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png"/><Relationship Id="rId4" Type="http://schemas.openxmlformats.org/officeDocument/2006/relationships/image" Target="../media/image77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ambrosio.ferrer@alzira.e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F83DD9C0-93EA-41C9-AD0B-CD33F72F58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8088" y="180975"/>
            <a:ext cx="11541126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4792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74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04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10963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06201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228600"/>
            <a:ext cx="11522076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457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86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7325"/>
            <a:ext cx="11522076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17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8426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635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238125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58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04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399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7325"/>
            <a:ext cx="11528426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50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6 Imagen" descr="Captura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473450"/>
            <a:ext cx="53721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7 Imagen" descr="Captura 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525" y="1312863"/>
            <a:ext cx="38004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5 Imagen" descr="tousdos--644x36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545941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8 CuadroTexto"/>
          <p:cNvSpPr txBox="1">
            <a:spLocks noChangeArrowheads="1"/>
          </p:cNvSpPr>
          <p:nvPr/>
        </p:nvSpPr>
        <p:spPr bwMode="auto">
          <a:xfrm>
            <a:off x="6227763" y="115888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>
                <a:latin typeface="Arial" panose="020B0604020202020204" pitchFamily="34" charset="0"/>
              </a:rPr>
              <a:t>Presa de Tous</a:t>
            </a:r>
          </a:p>
        </p:txBody>
      </p:sp>
      <p:sp>
        <p:nvSpPr>
          <p:cNvPr id="7175" name="9 CuadroTexto"/>
          <p:cNvSpPr txBox="1">
            <a:spLocks noChangeArrowheads="1"/>
          </p:cNvSpPr>
          <p:nvPr/>
        </p:nvSpPr>
        <p:spPr bwMode="auto">
          <a:xfrm>
            <a:off x="971550" y="3141663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>
                <a:latin typeface="Arial" panose="020B0604020202020204" pitchFamily="34" charset="0"/>
              </a:rPr>
              <a:t>Imágenes de Alzira. 1982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491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793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017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12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48873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32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215900"/>
            <a:ext cx="11522076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42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52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5 Imagen" descr="tousdos--644x36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>
            <a:fillRect/>
          </a:stretch>
        </p:blipFill>
        <p:spPr bwMode="auto">
          <a:xfrm>
            <a:off x="900113" y="115888"/>
            <a:ext cx="7848600" cy="61658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Elipse">
            <a:extLst>
              <a:ext uri="{FF2B5EF4-FFF2-40B4-BE49-F238E27FC236}">
                <a16:creationId xmlns:a16="http://schemas.microsoft.com/office/drawing/2014/main" id="{9C54E979-7887-4B81-B2FC-79183DFEBFA3}"/>
              </a:ext>
            </a:extLst>
          </p:cNvPr>
          <p:cNvSpPr/>
          <p:nvPr/>
        </p:nvSpPr>
        <p:spPr>
          <a:xfrm rot="19362933">
            <a:off x="2881313" y="1930400"/>
            <a:ext cx="1008062" cy="426561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9 CuadroTexto"/>
          <p:cNvSpPr txBox="1">
            <a:spLocks noChangeArrowheads="1"/>
          </p:cNvSpPr>
          <p:nvPr/>
        </p:nvSpPr>
        <p:spPr bwMode="auto">
          <a:xfrm>
            <a:off x="1835150" y="6308725"/>
            <a:ext cx="676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>
                <a:latin typeface="Arial" panose="020B0604020202020204" pitchFamily="34" charset="0"/>
              </a:rPr>
              <a:t>Infraestructuras hidráulicas existentes en Alzira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63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60338"/>
            <a:ext cx="11522076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73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83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231775"/>
            <a:ext cx="11522076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5939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04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14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24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2050" y="188913"/>
            <a:ext cx="11495088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34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45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6813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55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4150"/>
            <a:ext cx="11522076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9 CuadroTexto">
            <a:extLst>
              <a:ext uri="{FF2B5EF4-FFF2-40B4-BE49-F238E27FC236}">
                <a16:creationId xmlns:a16="http://schemas.microsoft.com/office/drawing/2014/main" id="{DF281801-B409-455F-B27A-19337E526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229225"/>
            <a:ext cx="67691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a-ES" dirty="0">
                <a:latin typeface="Arial" charset="0"/>
                <a:cs typeface="Arial" charset="0"/>
              </a:rPr>
              <a:t>En </a:t>
            </a:r>
            <a:r>
              <a:rPr lang="ca-ES" dirty="0" err="1">
                <a:latin typeface="Arial" charset="0"/>
                <a:cs typeface="Arial" charset="0"/>
              </a:rPr>
              <a:t>mayo</a:t>
            </a:r>
            <a:r>
              <a:rPr lang="ca-ES" dirty="0">
                <a:latin typeface="Arial" charset="0"/>
                <a:cs typeface="Arial" charset="0"/>
              </a:rPr>
              <a:t> de 2013, la </a:t>
            </a:r>
            <a:r>
              <a:rPr lang="ca-ES" dirty="0" err="1">
                <a:latin typeface="Arial" charset="0"/>
                <a:cs typeface="Arial" charset="0"/>
              </a:rPr>
              <a:t>Comisión</a:t>
            </a:r>
            <a:r>
              <a:rPr lang="ca-ES" dirty="0">
                <a:latin typeface="Arial" charset="0"/>
                <a:cs typeface="Arial" charset="0"/>
              </a:rPr>
              <a:t> Europea </a:t>
            </a:r>
            <a:r>
              <a:rPr lang="ca-ES" dirty="0" err="1">
                <a:latin typeface="Arial" charset="0"/>
                <a:cs typeface="Arial" charset="0"/>
              </a:rPr>
              <a:t>define</a:t>
            </a:r>
            <a:r>
              <a:rPr lang="ca-ES" dirty="0">
                <a:latin typeface="Arial" charset="0"/>
                <a:cs typeface="Arial" charset="0"/>
              </a:rPr>
              <a:t> la </a:t>
            </a:r>
            <a:r>
              <a:rPr lang="ca-ES" dirty="0" err="1">
                <a:latin typeface="Arial" charset="0"/>
                <a:cs typeface="Arial" charset="0"/>
              </a:rPr>
              <a:t>Estrategia</a:t>
            </a:r>
            <a:r>
              <a:rPr lang="ca-ES" dirty="0">
                <a:latin typeface="Arial" charset="0"/>
                <a:cs typeface="Arial" charset="0"/>
              </a:rPr>
              <a:t> de la Infraestructura </a:t>
            </a:r>
            <a:r>
              <a:rPr lang="ca-ES" dirty="0" err="1">
                <a:latin typeface="Arial" charset="0"/>
                <a:cs typeface="Arial" charset="0"/>
              </a:rPr>
              <a:t>verde</a:t>
            </a:r>
            <a:r>
              <a:rPr lang="ca-ES" dirty="0">
                <a:latin typeface="Arial" charset="0"/>
                <a:cs typeface="Arial" charset="0"/>
              </a:rPr>
              <a:t> como 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“una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red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de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espacios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naturales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y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seminaturales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i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otros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elementos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ambientales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diseñados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 y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gestionados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para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ofrecer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una amplia gama de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servicios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ca-ES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ecosistémicos</a:t>
            </a:r>
            <a:r>
              <a:rPr lang="ca-ES" b="1" dirty="0">
                <a:solidFill>
                  <a:srgbClr val="006600"/>
                </a:solidFill>
                <a:latin typeface="Arial" charset="0"/>
                <a:cs typeface="Arial" charset="0"/>
              </a:rPr>
              <a:t>”.</a:t>
            </a:r>
            <a:endParaRPr lang="es-ES" b="1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Arial" charset="0"/>
              <a:cs typeface="Arial" charset="0"/>
            </a:endParaRPr>
          </a:p>
        </p:txBody>
      </p:sp>
      <p:pic>
        <p:nvPicPr>
          <p:cNvPr id="6" name="5 Imagen" descr="AEREA3(1).jpg">
            <a:extLst>
              <a:ext uri="{FF2B5EF4-FFF2-40B4-BE49-F238E27FC236}">
                <a16:creationId xmlns:a16="http://schemas.microsoft.com/office/drawing/2014/main" id="{FDC0BB8D-A8E3-4661-9A5C-A07A8A8E96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04664"/>
            <a:ext cx="72008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75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86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065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27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37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47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577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4 Imagen" descr="NO TE QUEJES DEL CA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derecha">
            <a:extLst>
              <a:ext uri="{FF2B5EF4-FFF2-40B4-BE49-F238E27FC236}">
                <a16:creationId xmlns:a16="http://schemas.microsoft.com/office/drawing/2014/main" id="{25D64450-D6DA-4821-9E48-EB2367668E79}"/>
              </a:ext>
            </a:extLst>
          </p:cNvPr>
          <p:cNvSpPr/>
          <p:nvPr/>
        </p:nvSpPr>
        <p:spPr>
          <a:xfrm>
            <a:off x="3923928" y="692696"/>
            <a:ext cx="1080120" cy="648072"/>
          </a:xfrm>
          <a:prstGeom prst="rightArrow">
            <a:avLst/>
          </a:prstGeom>
          <a:solidFill>
            <a:srgbClr val="DC30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Alzira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294085F8-7674-4DA5-9740-7322B82A73EA}"/>
              </a:ext>
            </a:extLst>
          </p:cNvPr>
          <p:cNvSpPr txBox="1"/>
          <p:nvPr/>
        </p:nvSpPr>
        <p:spPr>
          <a:xfrm>
            <a:off x="900113" y="693738"/>
            <a:ext cx="2951162" cy="647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a-ES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Año</a:t>
            </a:r>
            <a:r>
              <a:rPr lang="ca-ES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 2015: </a:t>
            </a:r>
            <a:r>
              <a:rPr lang="ca-ES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nuevo</a:t>
            </a:r>
            <a:r>
              <a:rPr lang="ca-ES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equipo de </a:t>
            </a:r>
            <a:r>
              <a:rPr lang="ca-ES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gobierno</a:t>
            </a:r>
            <a:r>
              <a:rPr lang="ca-ES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municipal 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8 Rectángulo redondeado">
            <a:extLst>
              <a:ext uri="{FF2B5EF4-FFF2-40B4-BE49-F238E27FC236}">
                <a16:creationId xmlns:a16="http://schemas.microsoft.com/office/drawing/2014/main" id="{5C72046C-C672-4A66-8240-99B38E95ADD0}"/>
              </a:ext>
            </a:extLst>
          </p:cNvPr>
          <p:cNvSpPr/>
          <p:nvPr/>
        </p:nvSpPr>
        <p:spPr>
          <a:xfrm>
            <a:off x="5076825" y="549275"/>
            <a:ext cx="3311525" cy="79216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/>
              <a:t>Se apuesta por un cambio de modelo de ciudad</a:t>
            </a:r>
          </a:p>
        </p:txBody>
      </p:sp>
      <p:graphicFrame>
        <p:nvGraphicFramePr>
          <p:cNvPr id="10" name="9 Diagrama">
            <a:extLst>
              <a:ext uri="{FF2B5EF4-FFF2-40B4-BE49-F238E27FC236}">
                <a16:creationId xmlns:a16="http://schemas.microsoft.com/office/drawing/2014/main" id="{E84C3463-8A53-4B4C-BD54-A7449F0529D7}"/>
              </a:ext>
            </a:extLst>
          </p:cNvPr>
          <p:cNvGraphicFramePr/>
          <p:nvPr/>
        </p:nvGraphicFramePr>
        <p:xfrm>
          <a:off x="1403648" y="5373216"/>
          <a:ext cx="6720417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68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782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1738" y="188913"/>
            <a:ext cx="11534776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88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92088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798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D4A2CE7-F03F-4781-B92F-FAB2126D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74638"/>
            <a:ext cx="8351837" cy="61785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  <a:t>ACTUACIONES CONCRETAS</a:t>
            </a:r>
            <a:b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</a:br>
            <a:b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</a:br>
            <a: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  <a:t>ANILLO VERDE</a:t>
            </a:r>
            <a:b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</a:br>
            <a:r>
              <a:rPr lang="es-ES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0"/>
              </a:rPr>
              <a:t>Alzira 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409575" y="260350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5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260350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66C15342-B5BC-4C04-BCB1-A79D5E8E9A68}"/>
              </a:ext>
            </a:extLst>
          </p:cNvPr>
          <p:cNvSpPr/>
          <p:nvPr/>
        </p:nvSpPr>
        <p:spPr>
          <a:xfrm rot="20476825">
            <a:off x="2084388" y="3135313"/>
            <a:ext cx="998537" cy="817562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1924" name="3 CuadroTexto"/>
          <p:cNvSpPr txBox="1">
            <a:spLocks noChangeArrowheads="1"/>
          </p:cNvSpPr>
          <p:nvPr/>
        </p:nvSpPr>
        <p:spPr bwMode="auto">
          <a:xfrm>
            <a:off x="5795963" y="188913"/>
            <a:ext cx="3168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:\Users\ambrosio\Desktop\ARCHIVOS PDF\MALECÓN CV 50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57245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C:\Users\ambrosio\Desktop\ARCHIVOS PDF\MALECÓN CV 50_Página_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502920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10 CuadroTexto"/>
          <p:cNvSpPr txBox="1">
            <a:spLocks noChangeArrowheads="1"/>
          </p:cNvSpPr>
          <p:nvPr/>
        </p:nvSpPr>
        <p:spPr bwMode="auto">
          <a:xfrm>
            <a:off x="5795963" y="188913"/>
            <a:ext cx="3168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Planta y sección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Malecón CV - 50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C:\Users\ambrosio\Desktop\ARCHIVOS PDF\MALECÓN CV 50_Página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8" y="0"/>
            <a:ext cx="8475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C:\Users\ambrosio\Desktop\ARCHIVOS PDF\MALECÓN CV 50_Página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817245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554038" y="431800"/>
          <a:ext cx="9131300" cy="645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1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431800"/>
                        <a:ext cx="9131300" cy="645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0DBA0137-70A5-45A5-8AAE-D4A7D40BC977}"/>
              </a:ext>
            </a:extLst>
          </p:cNvPr>
          <p:cNvSpPr/>
          <p:nvPr/>
        </p:nvSpPr>
        <p:spPr>
          <a:xfrm rot="2531776">
            <a:off x="2943225" y="2708275"/>
            <a:ext cx="935038" cy="763588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6020" name="3 CuadroTexto"/>
          <p:cNvSpPr txBox="1">
            <a:spLocks noChangeArrowheads="1"/>
          </p:cNvSpPr>
          <p:nvPr/>
        </p:nvSpPr>
        <p:spPr bwMode="auto">
          <a:xfrm>
            <a:off x="6337300" y="115888"/>
            <a:ext cx="3167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12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mbrosio\Desktop\ARCHIVOS PDF\RECINTO FERIAL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0"/>
            <a:ext cx="8220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5 CuadroTexto"/>
          <p:cNvSpPr txBox="1">
            <a:spLocks noChangeArrowheads="1"/>
          </p:cNvSpPr>
          <p:nvPr/>
        </p:nvSpPr>
        <p:spPr bwMode="auto">
          <a:xfrm>
            <a:off x="539750" y="2420938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Mejora del entorno del recinto ferial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C:\Users\ambrosio\Desktop\ARCHIVOS PDF\RECINTO FERIAL_Página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0"/>
            <a:ext cx="8243888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554038" y="358775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3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358775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E044BD20-E912-40D1-A033-AD9E819992CF}"/>
              </a:ext>
            </a:extLst>
          </p:cNvPr>
          <p:cNvSpPr/>
          <p:nvPr/>
        </p:nvSpPr>
        <p:spPr>
          <a:xfrm rot="16200000">
            <a:off x="2871788" y="1133475"/>
            <a:ext cx="881062" cy="719138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9092" name="5 CuadroTexto"/>
          <p:cNvSpPr txBox="1">
            <a:spLocks noChangeArrowheads="1"/>
          </p:cNvSpPr>
          <p:nvPr/>
        </p:nvSpPr>
        <p:spPr bwMode="auto">
          <a:xfrm>
            <a:off x="6337300" y="44450"/>
            <a:ext cx="316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C:\Users\ambrosio\Desktop\ARCHIVOS PDF\POLIDEPORTIVO 1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0"/>
            <a:ext cx="8291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4 CuadroTexto"/>
          <p:cNvSpPr txBox="1">
            <a:spLocks noChangeArrowheads="1"/>
          </p:cNvSpPr>
          <p:nvPr/>
        </p:nvSpPr>
        <p:spPr bwMode="auto">
          <a:xfrm>
            <a:off x="1763713" y="188913"/>
            <a:ext cx="3168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Mejora del paseo fluvial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ambrosio\Desktop\ARCHIVOS PDF\POLIDEPORTIVO 1_Página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0"/>
            <a:ext cx="8277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C:\Users\ambrosio\Desktop\ARCHIVOS PDF\POLIDEPORTIVO 1_Página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" y="0"/>
            <a:ext cx="839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2" descr="\\SERVERCLFS\Departaments\MAmbiente\Interno\AMBROSIO\2. PROYECTOS\2017\7. MEJORA AMBIENTAL POLIDEPORTIVO\fotos\plujes juny 2018\IMG_20180605_0936208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4643438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3" descr="\\SERVERCLFS\Departaments\MAmbiente\Interno\AMBROSIO\2. PROYECTOS\2017\7. MEJORA AMBIENTAL POLIDEPORTIVO\fotos\plujes juny 2018\IMG_20180605_09200441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238" y="4637088"/>
            <a:ext cx="296227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 descr="\\SERVERCLFS\Departaments\MAmbiente\Interno\AMBROSIO\2. PROYECTOS\2017\7. MEJORA AMBIENTAL POLIDEPORTIVO\fotos\08052018\IMG_20180508_09324529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643438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" descr="C:\Users\ambrosio\Desktop\Foto de ambrosio ferrer portillo(1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237490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9 CuadroTexto"/>
          <p:cNvSpPr txBox="1">
            <a:spLocks noChangeArrowheads="1"/>
          </p:cNvSpPr>
          <p:nvPr/>
        </p:nvSpPr>
        <p:spPr bwMode="auto">
          <a:xfrm>
            <a:off x="6588125" y="250825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Puerto de piraguas</a:t>
            </a:r>
          </a:p>
        </p:txBody>
      </p:sp>
      <p:pic>
        <p:nvPicPr>
          <p:cNvPr id="93192" name="8 Imagen" descr="IMG_002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788" y="1052513"/>
            <a:ext cx="61452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409575" y="358775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3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358775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5AF89368-530E-4207-91AF-D7CFDD789146}"/>
              </a:ext>
            </a:extLst>
          </p:cNvPr>
          <p:cNvSpPr/>
          <p:nvPr/>
        </p:nvSpPr>
        <p:spPr>
          <a:xfrm>
            <a:off x="7200900" y="3697288"/>
            <a:ext cx="1079500" cy="884237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4212" name="3 CuadroTexto"/>
          <p:cNvSpPr txBox="1">
            <a:spLocks noChangeArrowheads="1"/>
          </p:cNvSpPr>
          <p:nvPr/>
        </p:nvSpPr>
        <p:spPr bwMode="auto">
          <a:xfrm>
            <a:off x="6192838" y="444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ambrosio\Desktop\ARCHIVOS PDF\LA GRAELLA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260350"/>
            <a:ext cx="89773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ambrosio\Desktop\ARCHIVOS PDF\LA GRAELLA_Página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77252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22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207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554038" y="358775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5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358775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CDB24C18-716E-4024-BDCA-6CBDD720D330}"/>
              </a:ext>
            </a:extLst>
          </p:cNvPr>
          <p:cNvSpPr/>
          <p:nvPr/>
        </p:nvSpPr>
        <p:spPr>
          <a:xfrm>
            <a:off x="5508625" y="5915025"/>
            <a:ext cx="1150938" cy="942975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7284" name="3 CuadroTexto"/>
          <p:cNvSpPr txBox="1">
            <a:spLocks noChangeArrowheads="1"/>
          </p:cNvSpPr>
          <p:nvPr/>
        </p:nvSpPr>
        <p:spPr bwMode="auto">
          <a:xfrm>
            <a:off x="6337300" y="44450"/>
            <a:ext cx="316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C:\Users\ambrosio\Desktop\ARCHIVOS PDF\INTERCEPTOR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5976937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 descr="C:\Users\ambrosio\Desktop\ARCHIVOS PDF\INTERCEPTOR_Página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2986088"/>
            <a:ext cx="5940425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5 CuadroTexto"/>
          <p:cNvSpPr txBox="1">
            <a:spLocks noChangeArrowheads="1"/>
          </p:cNvSpPr>
          <p:nvPr/>
        </p:nvSpPr>
        <p:spPr bwMode="auto">
          <a:xfrm>
            <a:off x="6732588" y="188913"/>
            <a:ext cx="3168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Canal interceptor</a:t>
            </a:r>
          </a:p>
        </p:txBody>
      </p:sp>
      <p:pic>
        <p:nvPicPr>
          <p:cNvPr id="9830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C:\Users\ambrosio\Desktop\P10507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5364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C:\Users\ambrosio\Desktop\P10507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698750"/>
            <a:ext cx="554513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554038" y="358775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3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358775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89EAAD0F-700E-42BA-9E17-AD4F3B11CB17}"/>
              </a:ext>
            </a:extLst>
          </p:cNvPr>
          <p:cNvSpPr/>
          <p:nvPr/>
        </p:nvSpPr>
        <p:spPr>
          <a:xfrm rot="10800000">
            <a:off x="2232025" y="5589588"/>
            <a:ext cx="1231900" cy="1008062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9332" name="3 CuadroTexto"/>
          <p:cNvSpPr txBox="1">
            <a:spLocks noChangeArrowheads="1"/>
          </p:cNvSpPr>
          <p:nvPr/>
        </p:nvSpPr>
        <p:spPr bwMode="auto">
          <a:xfrm>
            <a:off x="6337300" y="44450"/>
            <a:ext cx="316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9933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ambrosio\Desktop\ARCHIVOS PDF\MALECÓN BARRAC DE LA CASELL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795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4 CuadroTexto"/>
          <p:cNvSpPr txBox="1">
            <a:spLocks noChangeArrowheads="1"/>
          </p:cNvSpPr>
          <p:nvPr/>
        </p:nvSpPr>
        <p:spPr bwMode="auto">
          <a:xfrm>
            <a:off x="2843213" y="188913"/>
            <a:ext cx="3168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Malecón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Pont de Xàtiva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481013" y="358775"/>
          <a:ext cx="9131300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5" name="Acrobat Document" r:id="rId3" imgW="22679011" imgH="16030440" progId="Acrobat.Document.2017">
                  <p:embed/>
                </p:oleObj>
              </mc:Choice>
              <mc:Fallback>
                <p:oleObj name="Acrobat Document" r:id="rId3" imgW="22679011" imgH="16030440" progId="Acrobat.Document.20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358775"/>
                        <a:ext cx="9131300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Flecha izquierda">
            <a:extLst>
              <a:ext uri="{FF2B5EF4-FFF2-40B4-BE49-F238E27FC236}">
                <a16:creationId xmlns:a16="http://schemas.microsoft.com/office/drawing/2014/main" id="{C35B2FD0-01ED-465B-AFAB-27A6F0C15C0B}"/>
              </a:ext>
            </a:extLst>
          </p:cNvPr>
          <p:cNvSpPr/>
          <p:nvPr/>
        </p:nvSpPr>
        <p:spPr>
          <a:xfrm rot="20476825">
            <a:off x="2763838" y="3992563"/>
            <a:ext cx="942975" cy="771525"/>
          </a:xfrm>
          <a:prstGeom prst="leftArrow">
            <a:avLst/>
          </a:prstGeom>
          <a:solidFill>
            <a:srgbClr val="008000">
              <a:alpha val="32157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2404" name="3 CuadroTexto"/>
          <p:cNvSpPr txBox="1">
            <a:spLocks noChangeArrowheads="1"/>
          </p:cNvSpPr>
          <p:nvPr/>
        </p:nvSpPr>
        <p:spPr bwMode="auto">
          <a:xfrm>
            <a:off x="6264275" y="444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Anillo Verde - Alzira</a:t>
            </a:r>
          </a:p>
        </p:txBody>
      </p:sp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C:\Users\ambrosio\Desktop\ARCHIVOS PDF\MIRADOR RIU XÚQUER_Página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173038"/>
            <a:ext cx="8526462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6 CuadroTexto"/>
          <p:cNvSpPr txBox="1">
            <a:spLocks noChangeArrowheads="1"/>
          </p:cNvSpPr>
          <p:nvPr/>
        </p:nvSpPr>
        <p:spPr bwMode="auto">
          <a:xfrm>
            <a:off x="5651500" y="2205038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800" b="1"/>
              <a:t>Mirador al Riu Xúquer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ambrosio\Desktop\ARCHIVOS PDF\MIRADOR RIU XÚQUER_Págin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-23813"/>
            <a:ext cx="8748712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C:\Users\ambrosio\Desktop\ARCHIVOS PDF\MIRADOR RIU XÚQUER_Página_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40322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id="{F211B35F-A13B-40AC-AC08-554C0B1C7FE8}"/>
              </a:ext>
            </a:extLst>
          </p:cNvPr>
          <p:cNvSpPr txBox="1"/>
          <p:nvPr/>
        </p:nvSpPr>
        <p:spPr>
          <a:xfrm>
            <a:off x="1331913" y="620713"/>
            <a:ext cx="67691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3200" b="1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CONCLUSIONES</a:t>
            </a:r>
          </a:p>
        </p:txBody>
      </p:sp>
      <p:sp>
        <p:nvSpPr>
          <p:cNvPr id="105476" name="3 CuadroTexto"/>
          <p:cNvSpPr txBox="1">
            <a:spLocks noChangeArrowheads="1"/>
          </p:cNvSpPr>
          <p:nvPr/>
        </p:nvSpPr>
        <p:spPr bwMode="auto">
          <a:xfrm>
            <a:off x="1331913" y="1844675"/>
            <a:ext cx="68405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ca-ES" sz="1800" dirty="0">
                <a:latin typeface="Arial" panose="020B0604020202020204" pitchFamily="34" charset="0"/>
              </a:rPr>
              <a:t>Tenemos que </a:t>
            </a:r>
            <a:r>
              <a:rPr lang="es-ES" altLang="ca-ES" sz="1800" b="1" dirty="0">
                <a:latin typeface="Arial" panose="020B0604020202020204" pitchFamily="34" charset="0"/>
              </a:rPr>
              <a:t>cambiar el modelo </a:t>
            </a:r>
            <a:r>
              <a:rPr lang="es-ES" altLang="ca-ES" sz="1800" dirty="0">
                <a:latin typeface="Arial" panose="020B0604020202020204" pitchFamily="34" charset="0"/>
              </a:rPr>
              <a:t>de la ciudad con el urbanismo inclusivo</a:t>
            </a:r>
          </a:p>
          <a:p>
            <a:pPr eaLnBrk="1" hangingPunct="1">
              <a:spcBef>
                <a:spcPct val="0"/>
              </a:spcBef>
            </a:pPr>
            <a:endParaRPr lang="es-ES" altLang="ca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ca-ES" sz="1800" dirty="0">
                <a:latin typeface="Arial" panose="020B0604020202020204" pitchFamily="34" charset="0"/>
              </a:rPr>
              <a:t>Tenemos que </a:t>
            </a:r>
            <a:r>
              <a:rPr lang="es-ES" altLang="ca-ES" sz="1800" b="1" dirty="0">
                <a:latin typeface="Arial" panose="020B0604020202020204" pitchFamily="34" charset="0"/>
              </a:rPr>
              <a:t>introducir la infraestructura verde </a:t>
            </a:r>
            <a:r>
              <a:rPr lang="es-ES" altLang="ca-ES" sz="1800" dirty="0">
                <a:latin typeface="Arial" panose="020B0604020202020204" pitchFamily="34" charset="0"/>
              </a:rPr>
              <a:t>en la ciudad y conectarla internamente</a:t>
            </a:r>
          </a:p>
          <a:p>
            <a:pPr eaLnBrk="1" hangingPunct="1">
              <a:spcBef>
                <a:spcPct val="0"/>
              </a:spcBef>
            </a:pPr>
            <a:endParaRPr lang="es-ES" altLang="ca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ca-ES" sz="1800" dirty="0">
                <a:latin typeface="Arial" panose="020B0604020202020204" pitchFamily="34" charset="0"/>
              </a:rPr>
              <a:t>Las amenazas se pueden convertir en </a:t>
            </a:r>
            <a:r>
              <a:rPr lang="es-ES" altLang="ca-ES" sz="1800" b="1" dirty="0">
                <a:latin typeface="Arial" panose="020B0604020202020204" pitchFamily="34" charset="0"/>
              </a:rPr>
              <a:t>OPORTUNIDADES</a:t>
            </a:r>
          </a:p>
          <a:p>
            <a:pPr eaLnBrk="1" hangingPunct="1">
              <a:spcBef>
                <a:spcPct val="0"/>
              </a:spcBef>
            </a:pPr>
            <a:endParaRPr lang="es-ES" altLang="ca-E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ca-ES" sz="1800" dirty="0">
                <a:latin typeface="Arial" panose="020B0604020202020204" pitchFamily="34" charset="0"/>
              </a:rPr>
              <a:t>Tenemos que crear </a:t>
            </a:r>
            <a:r>
              <a:rPr lang="es-ES" altLang="ca-ES" sz="1800" b="1" dirty="0">
                <a:latin typeface="Arial" panose="020B0604020202020204" pitchFamily="34" charset="0"/>
              </a:rPr>
              <a:t>espacios y recorridos  seguros</a:t>
            </a:r>
          </a:p>
          <a:p>
            <a:pPr eaLnBrk="1" hangingPunct="1">
              <a:spcBef>
                <a:spcPct val="0"/>
              </a:spcBef>
            </a:pPr>
            <a:endParaRPr lang="es-ES" altLang="ca-ES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ca-ES" sz="1800" dirty="0">
                <a:latin typeface="Arial" panose="020B0604020202020204" pitchFamily="34" charset="0"/>
              </a:rPr>
              <a:t>Podemos crear una vía par la movilidad sostenible alternativa al vehículo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sp>
        <p:nvSpPr>
          <p:cNvPr id="1064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a-ES" altLang="ca-ES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89038" y="188913"/>
            <a:ext cx="1152683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4 CuadroTexto"/>
          <p:cNvSpPr txBox="1">
            <a:spLocks noChangeArrowheads="1"/>
          </p:cNvSpPr>
          <p:nvPr/>
        </p:nvSpPr>
        <p:spPr bwMode="auto">
          <a:xfrm rot="-1105834">
            <a:off x="2097088" y="3411538"/>
            <a:ext cx="5489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b="1">
                <a:solidFill>
                  <a:srgbClr val="FF0066"/>
                </a:solidFill>
                <a:latin typeface="Arial" panose="020B0604020202020204" pitchFamily="34" charset="0"/>
              </a:rPr>
              <a:t>Gracias por su atención!! </a:t>
            </a:r>
          </a:p>
        </p:txBody>
      </p:sp>
      <p:sp>
        <p:nvSpPr>
          <p:cNvPr id="106502" name="CuadroTexto 1"/>
          <p:cNvSpPr txBox="1">
            <a:spLocks noChangeArrowheads="1"/>
          </p:cNvSpPr>
          <p:nvPr/>
        </p:nvSpPr>
        <p:spPr bwMode="auto">
          <a:xfrm>
            <a:off x="3132138" y="4765675"/>
            <a:ext cx="3960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/>
              <a:t>Ambrosio J. Ferrer Portillo</a:t>
            </a:r>
          </a:p>
          <a:p>
            <a:pPr eaLnBrk="1" hangingPunct="1"/>
            <a:r>
              <a:rPr lang="es-ES">
                <a:hlinkClick r:id="rId3"/>
              </a:rPr>
              <a:t>ambrosio.ferrer@alzira.es</a:t>
            </a:r>
            <a:endParaRPr lang="es-ES"/>
          </a:p>
          <a:p>
            <a:pPr eaLnBrk="1" hangingPunct="1"/>
            <a:r>
              <a:rPr lang="es-ES"/>
              <a:t>Skype: ambrosioferrerportillo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196</Words>
  <Application>Microsoft Office PowerPoint</Application>
  <PresentationFormat>Presentación en pantalla (4:3)</PresentationFormat>
  <Paragraphs>41</Paragraphs>
  <Slides>99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04" baseType="lpstr">
      <vt:lpstr>Arial</vt:lpstr>
      <vt:lpstr>Caladea</vt:lpstr>
      <vt:lpstr>Calibri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ACTUACIONES CONCRETAS  ANILLO VERDE Alzira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rafaelcg</dc:creator>
  <cp:lastModifiedBy>MONITOREO</cp:lastModifiedBy>
  <cp:revision>63</cp:revision>
  <dcterms:created xsi:type="dcterms:W3CDTF">2018-07-09T08:45:44Z</dcterms:created>
  <dcterms:modified xsi:type="dcterms:W3CDTF">2018-07-23T22:16:07Z</dcterms:modified>
</cp:coreProperties>
</file>